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theme/themeOverride13.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heme/themeOverride14.xml" ContentType="application/vnd.openxmlformats-officedocument.themeOverride+xml"/>
  <Override PartName="/ppt/notesSlides/notesSlide22.xml" ContentType="application/vnd.openxmlformats-officedocument.presentationml.notesSlide+xml"/>
  <Override PartName="/ppt/theme/themeOverride15.xml" ContentType="application/vnd.openxmlformats-officedocument.themeOverride+xml"/>
  <Override PartName="/ppt/notesSlides/notesSlide23.xml" ContentType="application/vnd.openxmlformats-officedocument.presentationml.notesSlide+xml"/>
  <Override PartName="/ppt/theme/themeOverride16.xml" ContentType="application/vnd.openxmlformats-officedocument.themeOverride+xml"/>
  <Override PartName="/ppt/notesSlides/notesSlide24.xml" ContentType="application/vnd.openxmlformats-officedocument.presentationml.notesSlide+xml"/>
  <Override PartName="/ppt/theme/themeOverride17.xml" ContentType="application/vnd.openxmlformats-officedocument.themeOverride+xml"/>
  <Override PartName="/ppt/notesSlides/notesSlide25.xml" ContentType="application/vnd.openxmlformats-officedocument.presentationml.notesSlide+xml"/>
  <Override PartName="/ppt/theme/themeOverride18.xml" ContentType="application/vnd.openxmlformats-officedocument.themeOverride+xml"/>
  <Override PartName="/ppt/notesSlides/notesSlide26.xml" ContentType="application/vnd.openxmlformats-officedocument.presentationml.notesSlide+xml"/>
  <Override PartName="/ppt/theme/themeOverride19.xml" ContentType="application/vnd.openxmlformats-officedocument.themeOverride+xml"/>
  <Override PartName="/ppt/notesSlides/notesSlide27.xml" ContentType="application/vnd.openxmlformats-officedocument.presentationml.notesSlide+xml"/>
  <Override PartName="/ppt/theme/themeOverride20.xml" ContentType="application/vnd.openxmlformats-officedocument.themeOverr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theme/themeOverride22.xml" ContentType="application/vnd.openxmlformats-officedocument.themeOverride+xml"/>
  <Override PartName="/ppt/notesSlides/notesSlide30.xml" ContentType="application/vnd.openxmlformats-officedocument.presentationml.notesSlide+xml"/>
  <Override PartName="/ppt/theme/themeOverride23.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Override24.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theme/themeOverride30.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notesSlides/notesSlide37.xml" ContentType="application/vnd.openxmlformats-officedocument.presentationml.notesSlide+xml"/>
  <Override PartName="/ppt/theme/themeOverride31.xml" ContentType="application/vnd.openxmlformats-officedocument.themeOverride+xml"/>
  <Override PartName="/ppt/notesSlides/notesSlide38.xml" ContentType="application/vnd.openxmlformats-officedocument.presentationml.notesSlide+xml"/>
  <Override PartName="/ppt/theme/themeOverride32.xml" ContentType="application/vnd.openxmlformats-officedocument.themeOverride+xml"/>
  <Override PartName="/ppt/notesSlides/notesSlide39.xml" ContentType="application/vnd.openxmlformats-officedocument.presentationml.notesSlide+xml"/>
  <Override PartName="/ppt/theme/themeOverride33.xml" ContentType="application/vnd.openxmlformats-officedocument.themeOverr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9" r:id="rId2"/>
    <p:sldId id="257" r:id="rId3"/>
    <p:sldId id="289" r:id="rId4"/>
    <p:sldId id="291" r:id="rId5"/>
    <p:sldId id="292" r:id="rId6"/>
    <p:sldId id="293" r:id="rId7"/>
    <p:sldId id="294" r:id="rId8"/>
    <p:sldId id="290" r:id="rId9"/>
    <p:sldId id="295" r:id="rId10"/>
    <p:sldId id="298" r:id="rId11"/>
    <p:sldId id="296" r:id="rId12"/>
    <p:sldId id="297" r:id="rId13"/>
    <p:sldId id="299" r:id="rId14"/>
    <p:sldId id="300" r:id="rId15"/>
    <p:sldId id="301" r:id="rId16"/>
    <p:sldId id="302" r:id="rId17"/>
    <p:sldId id="303" r:id="rId18"/>
    <p:sldId id="304" r:id="rId19"/>
    <p:sldId id="305" r:id="rId20"/>
    <p:sldId id="258" r:id="rId21"/>
    <p:sldId id="260" r:id="rId22"/>
    <p:sldId id="288" r:id="rId23"/>
    <p:sldId id="262" r:id="rId24"/>
    <p:sldId id="263"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1" d="100"/>
          <a:sy n="71" d="100"/>
        </p:scale>
        <p:origin x="9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00401995\Downloads\Taishan%20V2%202019&#20013;&#31227;&#21160;&#38598;&#37319;&#20449;&#24687;&#27719;&#24635;&#34920;%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大数据!$A$72</c:f>
              <c:strCache>
                <c:ptCount val="1"/>
                <c:pt idx="0">
                  <c:v>Skylake 6148</c:v>
                </c:pt>
              </c:strCache>
            </c:strRef>
          </c:tx>
          <c:spPr>
            <a:solidFill>
              <a:schemeClr val="dk1">
                <a:tint val="88500"/>
              </a:schemeClr>
            </a:solidFill>
            <a:ln>
              <a:noFill/>
            </a:ln>
            <a:effectLst/>
          </c:spPr>
          <c:invertIfNegative val="0"/>
          <c:cat>
            <c:strRef>
              <c:f>大数据!$B$71:$D$71</c:f>
              <c:strCache>
                <c:ptCount val="3"/>
                <c:pt idx="0">
                  <c:v>通道数量</c:v>
                </c:pt>
                <c:pt idx="1">
                  <c:v>每通道速率</c:v>
                </c:pt>
                <c:pt idx="2">
                  <c:v>总带宽</c:v>
                </c:pt>
              </c:strCache>
            </c:strRef>
          </c:cat>
          <c:val>
            <c:numRef>
              <c:f>大数据!$B$72:$D$72</c:f>
              <c:numCache>
                <c:formatCode>General</c:formatCode>
                <c:ptCount val="3"/>
                <c:pt idx="0">
                  <c:v>1</c:v>
                </c:pt>
                <c:pt idx="1">
                  <c:v>1</c:v>
                </c:pt>
                <c:pt idx="2">
                  <c:v>1</c:v>
                </c:pt>
              </c:numCache>
            </c:numRef>
          </c:val>
          <c:extLst>
            <c:ext xmlns:c16="http://schemas.microsoft.com/office/drawing/2014/chart" uri="{C3380CC4-5D6E-409C-BE32-E72D297353CC}">
              <c16:uniqueId val="{00000000-7909-47D0-9734-8A7DFE9149A0}"/>
            </c:ext>
          </c:extLst>
        </c:ser>
        <c:ser>
          <c:idx val="1"/>
          <c:order val="1"/>
          <c:tx>
            <c:strRef>
              <c:f>大数据!$A$73</c:f>
              <c:strCache>
                <c:ptCount val="1"/>
                <c:pt idx="0">
                  <c:v>Kunpeng920</c:v>
                </c:pt>
              </c:strCache>
            </c:strRef>
          </c:tx>
          <c:spPr>
            <a:solidFill>
              <a:schemeClr val="dk1">
                <a:tint val="55000"/>
              </a:schemeClr>
            </a:solidFill>
            <a:ln>
              <a:noFill/>
            </a:ln>
            <a:effectLst/>
          </c:spPr>
          <c:invertIfNegative val="0"/>
          <c:cat>
            <c:strRef>
              <c:f>大数据!$B$71:$D$71</c:f>
              <c:strCache>
                <c:ptCount val="3"/>
                <c:pt idx="0">
                  <c:v>通道数量</c:v>
                </c:pt>
                <c:pt idx="1">
                  <c:v>每通道速率</c:v>
                </c:pt>
                <c:pt idx="2">
                  <c:v>总带宽</c:v>
                </c:pt>
              </c:strCache>
            </c:strRef>
          </c:cat>
          <c:val>
            <c:numRef>
              <c:f>大数据!$B$73:$D$73</c:f>
              <c:numCache>
                <c:formatCode>General</c:formatCode>
                <c:ptCount val="3"/>
                <c:pt idx="0">
                  <c:v>1.33</c:v>
                </c:pt>
                <c:pt idx="1">
                  <c:v>1.1000000000000001</c:v>
                </c:pt>
                <c:pt idx="2">
                  <c:v>1.47</c:v>
                </c:pt>
              </c:numCache>
            </c:numRef>
          </c:val>
          <c:extLst>
            <c:ext xmlns:c16="http://schemas.microsoft.com/office/drawing/2014/chart" uri="{C3380CC4-5D6E-409C-BE32-E72D297353CC}">
              <c16:uniqueId val="{00000001-7909-47D0-9734-8A7DFE9149A0}"/>
            </c:ext>
          </c:extLst>
        </c:ser>
        <c:dLbls>
          <c:showLegendKey val="0"/>
          <c:showVal val="0"/>
          <c:showCatName val="0"/>
          <c:showSerName val="0"/>
          <c:showPercent val="0"/>
          <c:showBubbleSize val="0"/>
        </c:dLbls>
        <c:gapWidth val="219"/>
        <c:overlap val="-27"/>
        <c:axId val="-61033440"/>
        <c:axId val="-61032352"/>
      </c:barChart>
      <c:catAx>
        <c:axId val="-61033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uawei Sans" panose="020C0503030203020204" pitchFamily="34" charset="0"/>
                <a:ea typeface="方正兰亭黑简体" panose="02000000000000000000" pitchFamily="2" charset="-122"/>
                <a:cs typeface="+mn-cs"/>
                <a:sym typeface="Huawei Sans" panose="020C0503030203020204" pitchFamily="34" charset="0"/>
              </a:defRPr>
            </a:pPr>
            <a:endParaRPr lang="zh-CN"/>
          </a:p>
        </c:txPr>
        <c:crossAx val="-61032352"/>
        <c:crosses val="autoZero"/>
        <c:auto val="1"/>
        <c:lblAlgn val="ctr"/>
        <c:lblOffset val="100"/>
        <c:noMultiLvlLbl val="0"/>
      </c:catAx>
      <c:valAx>
        <c:axId val="-61032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Huawei Sans" panose="020C0503030203020204" pitchFamily="34" charset="0"/>
                <a:ea typeface="方正兰亭黑简体" panose="02000000000000000000" pitchFamily="2" charset="-122"/>
                <a:cs typeface="+mn-cs"/>
                <a:sym typeface="Huawei Sans" panose="020C0503030203020204" pitchFamily="34" charset="0"/>
              </a:defRPr>
            </a:pPr>
            <a:endParaRPr lang="zh-CN"/>
          </a:p>
        </c:txPr>
        <c:crossAx val="-6103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Huawei Sans" panose="020C0503030203020204" pitchFamily="34" charset="0"/>
              <a:ea typeface="方正兰亭黑简体" panose="02000000000000000000" pitchFamily="2" charset="-122"/>
              <a:cs typeface="+mn-cs"/>
              <a:sym typeface="Huawei Sans" panose="020C0503030203020204" pitchFamily="34" charset="0"/>
            </a:defRPr>
          </a:pPr>
          <a:endParaRPr lang="zh-CN"/>
        </a:p>
      </c:txPr>
    </c:legend>
    <c:plotVisOnly val="1"/>
    <c:dispBlanksAs val="gap"/>
    <c:showDLblsOverMax val="0"/>
  </c:chart>
  <c:spPr>
    <a:noFill/>
    <a:ln>
      <a:noFill/>
    </a:ln>
    <a:effectLst/>
  </c:spPr>
  <c:txPr>
    <a:bodyPr/>
    <a:lstStyle/>
    <a:p>
      <a:pPr>
        <a:defRPr>
          <a:latin typeface="Huawei Sans" panose="020C0503030203020204" pitchFamily="34" charset="0"/>
          <a:ea typeface="方正兰亭黑简体" panose="02000000000000000000" pitchFamily="2" charset="-122"/>
          <a:sym typeface="Huawei Sans" panose="020C0503030203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65E53-1B17-45D8-AEE8-B92530AEFD85}" type="doc">
      <dgm:prSet loTypeId="urn:microsoft.com/office/officeart/2008/layout/VerticalCurvedList" loCatId="list" qsTypeId="urn:microsoft.com/office/officeart/2005/8/quickstyle/3d2" qsCatId="3D" csTypeId="urn:microsoft.com/office/officeart/2005/8/colors/accent1_4" csCatId="accent1" phldr="1"/>
      <dgm:spPr/>
      <dgm:t>
        <a:bodyPr/>
        <a:lstStyle/>
        <a:p>
          <a:endParaRPr lang="zh-CN" altLang="en-US"/>
        </a:p>
      </dgm:t>
    </dgm:pt>
    <dgm:pt modelId="{061AE541-F7F5-481D-B630-F05B05C8CD61}">
      <dgm:prSet phldrT="[文本]"/>
      <dgm:spPr/>
      <dgm:t>
        <a:bodyPr/>
        <a:lstStyle/>
        <a:p>
          <a:r>
            <a:rPr lang="zh-CN" altLang="en-US" dirty="0">
              <a:latin typeface="等线" panose="02010600030101010101" pitchFamily="2" charset="-122"/>
              <a:ea typeface="等线" panose="02010600030101010101" pitchFamily="2" charset="-122"/>
              <a:sym typeface="Huawei Sans" panose="020C0503030203020204" pitchFamily="34" charset="0"/>
            </a:rPr>
            <a:t>从定义角度看，大数据比云更加广泛。云是硬件资源的虚拟化，而大数据是海量数据的高效处理，包括数据存储、处理和分析。</a:t>
          </a:r>
        </a:p>
      </dgm:t>
    </dgm:pt>
    <dgm:pt modelId="{B6DDE172-99CF-45BB-A2F2-7D46EBB6A88A}" type="parTrans" cxnId="{8D38ABBE-D7A6-4BF3-BE01-46A66CD11489}">
      <dgm:prSet/>
      <dgm:spPr/>
      <dgm:t>
        <a:bodyPr/>
        <a:lstStyle/>
        <a:p>
          <a:endParaRPr lang="zh-CN" altLang="en-US"/>
        </a:p>
      </dgm:t>
    </dgm:pt>
    <dgm:pt modelId="{BCB827B4-784F-47C4-B8AA-5A713B042276}" type="sibTrans" cxnId="{8D38ABBE-D7A6-4BF3-BE01-46A66CD11489}">
      <dgm:prSet/>
      <dgm:spPr/>
      <dgm:t>
        <a:bodyPr/>
        <a:lstStyle/>
        <a:p>
          <a:endParaRPr lang="zh-CN" altLang="en-US"/>
        </a:p>
      </dgm:t>
    </dgm:pt>
    <dgm:pt modelId="{FC107A05-C456-40B7-A538-C95E76D54BB8}">
      <dgm:prSet phldrT="[文本]"/>
      <dgm:spPr/>
      <dgm:t>
        <a:bodyPr/>
        <a:lstStyle/>
        <a:p>
          <a:r>
            <a:rPr lang="zh-CN" altLang="en-US" dirty="0">
              <a:latin typeface="等线" panose="02010600030101010101" pitchFamily="2" charset="-122"/>
              <a:ea typeface="等线" panose="02010600030101010101" pitchFamily="2" charset="-122"/>
              <a:sym typeface="Huawei Sans" panose="020C0503030203020204" pitchFamily="34" charset="0"/>
            </a:rPr>
            <a:t>从技术角度看，大数据需要依托云的分布式处理、分布式数据库和云存储、虚拟化等技术。</a:t>
          </a:r>
        </a:p>
      </dgm:t>
    </dgm:pt>
    <dgm:pt modelId="{5A8CBEE6-04FD-456C-97D8-454AAB793A3A}" type="parTrans" cxnId="{83E0BE25-5F1C-4AD2-A4A3-4D057234F3C9}">
      <dgm:prSet/>
      <dgm:spPr/>
      <dgm:t>
        <a:bodyPr/>
        <a:lstStyle/>
        <a:p>
          <a:endParaRPr lang="zh-CN" altLang="en-US"/>
        </a:p>
      </dgm:t>
    </dgm:pt>
    <dgm:pt modelId="{51F2FACD-9CF7-4D5E-BF53-5D12CAA303C3}" type="sibTrans" cxnId="{83E0BE25-5F1C-4AD2-A4A3-4D057234F3C9}">
      <dgm:prSet/>
      <dgm:spPr/>
      <dgm:t>
        <a:bodyPr/>
        <a:lstStyle/>
        <a:p>
          <a:endParaRPr lang="zh-CN" altLang="en-US"/>
        </a:p>
      </dgm:t>
    </dgm:pt>
    <dgm:pt modelId="{D021D04E-4F0E-426B-86B7-0F486A67DD63}">
      <dgm:prSet phldrT="[文本]"/>
      <dgm:spPr/>
      <dgm:t>
        <a:bodyPr/>
        <a:lstStyle/>
        <a:p>
          <a:r>
            <a:rPr lang="zh-CN" altLang="en-US" dirty="0">
              <a:latin typeface="等线" panose="02010600030101010101" pitchFamily="2" charset="-122"/>
              <a:ea typeface="等线" panose="02010600030101010101" pitchFamily="2" charset="-122"/>
              <a:sym typeface="Huawei Sans" panose="020C0503030203020204" pitchFamily="34" charset="0"/>
            </a:rPr>
            <a:t>从应用角度来看，大数据是云的应用案例之一，云是大数据的实现工具之一。</a:t>
          </a:r>
        </a:p>
      </dgm:t>
    </dgm:pt>
    <dgm:pt modelId="{7A685D9E-6FDA-4FEF-B42F-74376D71CA67}" type="parTrans" cxnId="{61EBDB98-C420-4408-855B-783EE0CB3EE7}">
      <dgm:prSet/>
      <dgm:spPr/>
      <dgm:t>
        <a:bodyPr/>
        <a:lstStyle/>
        <a:p>
          <a:endParaRPr lang="zh-CN" altLang="en-US"/>
        </a:p>
      </dgm:t>
    </dgm:pt>
    <dgm:pt modelId="{8FB77F8C-2B53-402E-8563-42CF63C4FC5D}" type="sibTrans" cxnId="{61EBDB98-C420-4408-855B-783EE0CB3EE7}">
      <dgm:prSet/>
      <dgm:spPr/>
      <dgm:t>
        <a:bodyPr/>
        <a:lstStyle/>
        <a:p>
          <a:endParaRPr lang="zh-CN" altLang="en-US"/>
        </a:p>
      </dgm:t>
    </dgm:pt>
    <dgm:pt modelId="{D91AE9D3-DDED-405A-B933-7B6AE4C6DF9D}" type="pres">
      <dgm:prSet presAssocID="{EFF65E53-1B17-45D8-AEE8-B92530AEFD85}" presName="Name0" presStyleCnt="0">
        <dgm:presLayoutVars>
          <dgm:chMax val="7"/>
          <dgm:chPref val="7"/>
          <dgm:dir/>
        </dgm:presLayoutVars>
      </dgm:prSet>
      <dgm:spPr/>
    </dgm:pt>
    <dgm:pt modelId="{C0A66365-8D07-4A5F-979D-97518DE266CB}" type="pres">
      <dgm:prSet presAssocID="{EFF65E53-1B17-45D8-AEE8-B92530AEFD85}" presName="Name1" presStyleCnt="0"/>
      <dgm:spPr/>
    </dgm:pt>
    <dgm:pt modelId="{C3133B30-F97A-45FA-8735-444E7554D952}" type="pres">
      <dgm:prSet presAssocID="{EFF65E53-1B17-45D8-AEE8-B92530AEFD85}" presName="cycle" presStyleCnt="0"/>
      <dgm:spPr/>
    </dgm:pt>
    <dgm:pt modelId="{79D3EB36-CF85-4355-8D2A-65383CECABBB}" type="pres">
      <dgm:prSet presAssocID="{EFF65E53-1B17-45D8-AEE8-B92530AEFD85}" presName="srcNode" presStyleLbl="node1" presStyleIdx="0" presStyleCnt="3"/>
      <dgm:spPr/>
    </dgm:pt>
    <dgm:pt modelId="{BA9C8700-31D1-4900-B07C-B28DF96E9F7E}" type="pres">
      <dgm:prSet presAssocID="{EFF65E53-1B17-45D8-AEE8-B92530AEFD85}" presName="conn" presStyleLbl="parChTrans1D2" presStyleIdx="0" presStyleCnt="1"/>
      <dgm:spPr/>
    </dgm:pt>
    <dgm:pt modelId="{11D08AA6-6EAF-4257-B3FB-92E10E05DB25}" type="pres">
      <dgm:prSet presAssocID="{EFF65E53-1B17-45D8-AEE8-B92530AEFD85}" presName="extraNode" presStyleLbl="node1" presStyleIdx="0" presStyleCnt="3"/>
      <dgm:spPr/>
    </dgm:pt>
    <dgm:pt modelId="{E91B619A-E846-4010-B901-27C538F6DBB2}" type="pres">
      <dgm:prSet presAssocID="{EFF65E53-1B17-45D8-AEE8-B92530AEFD85}" presName="dstNode" presStyleLbl="node1" presStyleIdx="0" presStyleCnt="3"/>
      <dgm:spPr/>
    </dgm:pt>
    <dgm:pt modelId="{FA790432-920B-40B5-AD3B-E301FC44DD15}" type="pres">
      <dgm:prSet presAssocID="{061AE541-F7F5-481D-B630-F05B05C8CD61}" presName="text_1" presStyleLbl="node1" presStyleIdx="0" presStyleCnt="3">
        <dgm:presLayoutVars>
          <dgm:bulletEnabled val="1"/>
        </dgm:presLayoutVars>
      </dgm:prSet>
      <dgm:spPr/>
    </dgm:pt>
    <dgm:pt modelId="{5A7108CE-68FA-4AAD-94C1-262BFD3A258E}" type="pres">
      <dgm:prSet presAssocID="{061AE541-F7F5-481D-B630-F05B05C8CD61}" presName="accent_1" presStyleCnt="0"/>
      <dgm:spPr/>
    </dgm:pt>
    <dgm:pt modelId="{B805E5B8-0ABC-4858-8EDB-2E83036BE6AF}" type="pres">
      <dgm:prSet presAssocID="{061AE541-F7F5-481D-B630-F05B05C8CD61}" presName="accentRepeatNode" presStyleLbl="solidFgAcc1" presStyleIdx="0" presStyleCnt="3"/>
      <dgm:spPr/>
    </dgm:pt>
    <dgm:pt modelId="{A2FAAEC4-E2FE-42C3-917B-FB358EF7FE31}" type="pres">
      <dgm:prSet presAssocID="{FC107A05-C456-40B7-A538-C95E76D54BB8}" presName="text_2" presStyleLbl="node1" presStyleIdx="1" presStyleCnt="3">
        <dgm:presLayoutVars>
          <dgm:bulletEnabled val="1"/>
        </dgm:presLayoutVars>
      </dgm:prSet>
      <dgm:spPr/>
    </dgm:pt>
    <dgm:pt modelId="{110EA2B8-43E4-47A8-B296-4DF9BE94BDE5}" type="pres">
      <dgm:prSet presAssocID="{FC107A05-C456-40B7-A538-C95E76D54BB8}" presName="accent_2" presStyleCnt="0"/>
      <dgm:spPr/>
    </dgm:pt>
    <dgm:pt modelId="{DD389A1E-2E1F-402E-97ED-1E82CCA308ED}" type="pres">
      <dgm:prSet presAssocID="{FC107A05-C456-40B7-A538-C95E76D54BB8}" presName="accentRepeatNode" presStyleLbl="solidFgAcc1" presStyleIdx="1" presStyleCnt="3"/>
      <dgm:spPr/>
    </dgm:pt>
    <dgm:pt modelId="{73301D43-2F34-4F26-96B7-108460AF29CE}" type="pres">
      <dgm:prSet presAssocID="{D021D04E-4F0E-426B-86B7-0F486A67DD63}" presName="text_3" presStyleLbl="node1" presStyleIdx="2" presStyleCnt="3">
        <dgm:presLayoutVars>
          <dgm:bulletEnabled val="1"/>
        </dgm:presLayoutVars>
      </dgm:prSet>
      <dgm:spPr/>
    </dgm:pt>
    <dgm:pt modelId="{DA66BE41-2DB5-43FF-A42D-298A47E5DFB7}" type="pres">
      <dgm:prSet presAssocID="{D021D04E-4F0E-426B-86B7-0F486A67DD63}" presName="accent_3" presStyleCnt="0"/>
      <dgm:spPr/>
    </dgm:pt>
    <dgm:pt modelId="{FBDFF981-B6EB-47EC-8F5E-A841DC3556FE}" type="pres">
      <dgm:prSet presAssocID="{D021D04E-4F0E-426B-86B7-0F486A67DD63}" presName="accentRepeatNode" presStyleLbl="solidFgAcc1" presStyleIdx="2" presStyleCnt="3"/>
      <dgm:spPr/>
    </dgm:pt>
  </dgm:ptLst>
  <dgm:cxnLst>
    <dgm:cxn modelId="{83E0BE25-5F1C-4AD2-A4A3-4D057234F3C9}" srcId="{EFF65E53-1B17-45D8-AEE8-B92530AEFD85}" destId="{FC107A05-C456-40B7-A538-C95E76D54BB8}" srcOrd="1" destOrd="0" parTransId="{5A8CBEE6-04FD-456C-97D8-454AAB793A3A}" sibTransId="{51F2FACD-9CF7-4D5E-BF53-5D12CAA303C3}"/>
    <dgm:cxn modelId="{59E56C5A-0157-445D-868B-A2876302C240}" type="presOf" srcId="{061AE541-F7F5-481D-B630-F05B05C8CD61}" destId="{FA790432-920B-40B5-AD3B-E301FC44DD15}" srcOrd="0" destOrd="0" presId="urn:microsoft.com/office/officeart/2008/layout/VerticalCurvedList"/>
    <dgm:cxn modelId="{61EBDB98-C420-4408-855B-783EE0CB3EE7}" srcId="{EFF65E53-1B17-45D8-AEE8-B92530AEFD85}" destId="{D021D04E-4F0E-426B-86B7-0F486A67DD63}" srcOrd="2" destOrd="0" parTransId="{7A685D9E-6FDA-4FEF-B42F-74376D71CA67}" sibTransId="{8FB77F8C-2B53-402E-8563-42CF63C4FC5D}"/>
    <dgm:cxn modelId="{4EB765A6-DDEE-4235-ACBB-79EC11C12B9C}" type="presOf" srcId="{D021D04E-4F0E-426B-86B7-0F486A67DD63}" destId="{73301D43-2F34-4F26-96B7-108460AF29CE}" srcOrd="0" destOrd="0" presId="urn:microsoft.com/office/officeart/2008/layout/VerticalCurvedList"/>
    <dgm:cxn modelId="{8D38ABBE-D7A6-4BF3-BE01-46A66CD11489}" srcId="{EFF65E53-1B17-45D8-AEE8-B92530AEFD85}" destId="{061AE541-F7F5-481D-B630-F05B05C8CD61}" srcOrd="0" destOrd="0" parTransId="{B6DDE172-99CF-45BB-A2F2-7D46EBB6A88A}" sibTransId="{BCB827B4-784F-47C4-B8AA-5A713B042276}"/>
    <dgm:cxn modelId="{B1BF6DD9-A09B-48DF-9A64-7C0A62A9BD3B}" type="presOf" srcId="{FC107A05-C456-40B7-A538-C95E76D54BB8}" destId="{A2FAAEC4-E2FE-42C3-917B-FB358EF7FE31}" srcOrd="0" destOrd="0" presId="urn:microsoft.com/office/officeart/2008/layout/VerticalCurvedList"/>
    <dgm:cxn modelId="{C11B5AEE-20C9-45D3-B2FB-C2F5EA20D2C8}" type="presOf" srcId="{BCB827B4-784F-47C4-B8AA-5A713B042276}" destId="{BA9C8700-31D1-4900-B07C-B28DF96E9F7E}" srcOrd="0" destOrd="0" presId="urn:microsoft.com/office/officeart/2008/layout/VerticalCurvedList"/>
    <dgm:cxn modelId="{C466CBF3-5197-4D15-B35B-57FC5B6B3BF2}" type="presOf" srcId="{EFF65E53-1B17-45D8-AEE8-B92530AEFD85}" destId="{D91AE9D3-DDED-405A-B933-7B6AE4C6DF9D}" srcOrd="0" destOrd="0" presId="urn:microsoft.com/office/officeart/2008/layout/VerticalCurvedList"/>
    <dgm:cxn modelId="{0E7EC641-FEFE-499B-B003-0AD1CA804238}" type="presParOf" srcId="{D91AE9D3-DDED-405A-B933-7B6AE4C6DF9D}" destId="{C0A66365-8D07-4A5F-979D-97518DE266CB}" srcOrd="0" destOrd="0" presId="urn:microsoft.com/office/officeart/2008/layout/VerticalCurvedList"/>
    <dgm:cxn modelId="{E5C216E6-A82A-47BB-BF7D-7945DEDF9BA4}" type="presParOf" srcId="{C0A66365-8D07-4A5F-979D-97518DE266CB}" destId="{C3133B30-F97A-45FA-8735-444E7554D952}" srcOrd="0" destOrd="0" presId="urn:microsoft.com/office/officeart/2008/layout/VerticalCurvedList"/>
    <dgm:cxn modelId="{23377AFE-8649-461D-801F-8B1A2C3E2D43}" type="presParOf" srcId="{C3133B30-F97A-45FA-8735-444E7554D952}" destId="{79D3EB36-CF85-4355-8D2A-65383CECABBB}" srcOrd="0" destOrd="0" presId="urn:microsoft.com/office/officeart/2008/layout/VerticalCurvedList"/>
    <dgm:cxn modelId="{51463E98-9E59-4252-9553-55D6324C7603}" type="presParOf" srcId="{C3133B30-F97A-45FA-8735-444E7554D952}" destId="{BA9C8700-31D1-4900-B07C-B28DF96E9F7E}" srcOrd="1" destOrd="0" presId="urn:microsoft.com/office/officeart/2008/layout/VerticalCurvedList"/>
    <dgm:cxn modelId="{346BD02B-27B1-4DFE-B1C1-84BEB28FF9E2}" type="presParOf" srcId="{C3133B30-F97A-45FA-8735-444E7554D952}" destId="{11D08AA6-6EAF-4257-B3FB-92E10E05DB25}" srcOrd="2" destOrd="0" presId="urn:microsoft.com/office/officeart/2008/layout/VerticalCurvedList"/>
    <dgm:cxn modelId="{FB808ADC-B102-443A-BABF-79AEF72E0F29}" type="presParOf" srcId="{C3133B30-F97A-45FA-8735-444E7554D952}" destId="{E91B619A-E846-4010-B901-27C538F6DBB2}" srcOrd="3" destOrd="0" presId="urn:microsoft.com/office/officeart/2008/layout/VerticalCurvedList"/>
    <dgm:cxn modelId="{B7096222-7571-4304-B778-8655C83215D9}" type="presParOf" srcId="{C0A66365-8D07-4A5F-979D-97518DE266CB}" destId="{FA790432-920B-40B5-AD3B-E301FC44DD15}" srcOrd="1" destOrd="0" presId="urn:microsoft.com/office/officeart/2008/layout/VerticalCurvedList"/>
    <dgm:cxn modelId="{13E93C36-8F97-4E56-A8F8-BE40A8D5DF47}" type="presParOf" srcId="{C0A66365-8D07-4A5F-979D-97518DE266CB}" destId="{5A7108CE-68FA-4AAD-94C1-262BFD3A258E}" srcOrd="2" destOrd="0" presId="urn:microsoft.com/office/officeart/2008/layout/VerticalCurvedList"/>
    <dgm:cxn modelId="{EC79BC75-06C9-48FD-9023-1AE3861CCAB4}" type="presParOf" srcId="{5A7108CE-68FA-4AAD-94C1-262BFD3A258E}" destId="{B805E5B8-0ABC-4858-8EDB-2E83036BE6AF}" srcOrd="0" destOrd="0" presId="urn:microsoft.com/office/officeart/2008/layout/VerticalCurvedList"/>
    <dgm:cxn modelId="{C15C5763-54F4-4BDD-BAB7-A7F59364B08A}" type="presParOf" srcId="{C0A66365-8D07-4A5F-979D-97518DE266CB}" destId="{A2FAAEC4-E2FE-42C3-917B-FB358EF7FE31}" srcOrd="3" destOrd="0" presId="urn:microsoft.com/office/officeart/2008/layout/VerticalCurvedList"/>
    <dgm:cxn modelId="{DA869957-A152-49FF-9C1A-248B3688FD35}" type="presParOf" srcId="{C0A66365-8D07-4A5F-979D-97518DE266CB}" destId="{110EA2B8-43E4-47A8-B296-4DF9BE94BDE5}" srcOrd="4" destOrd="0" presId="urn:microsoft.com/office/officeart/2008/layout/VerticalCurvedList"/>
    <dgm:cxn modelId="{D6059857-76DA-4522-9CC8-441126DF8855}" type="presParOf" srcId="{110EA2B8-43E4-47A8-B296-4DF9BE94BDE5}" destId="{DD389A1E-2E1F-402E-97ED-1E82CCA308ED}" srcOrd="0" destOrd="0" presId="urn:microsoft.com/office/officeart/2008/layout/VerticalCurvedList"/>
    <dgm:cxn modelId="{1419CEB2-72AB-4C03-A55C-2CA60C4E95A8}" type="presParOf" srcId="{C0A66365-8D07-4A5F-979D-97518DE266CB}" destId="{73301D43-2F34-4F26-96B7-108460AF29CE}" srcOrd="5" destOrd="0" presId="urn:microsoft.com/office/officeart/2008/layout/VerticalCurvedList"/>
    <dgm:cxn modelId="{AE788F13-961D-4B5F-A5F2-570C4EDF668D}" type="presParOf" srcId="{C0A66365-8D07-4A5F-979D-97518DE266CB}" destId="{DA66BE41-2DB5-43FF-A42D-298A47E5DFB7}" srcOrd="6" destOrd="0" presId="urn:microsoft.com/office/officeart/2008/layout/VerticalCurvedList"/>
    <dgm:cxn modelId="{4A38E42B-31AD-442D-8B3E-835214DC8355}" type="presParOf" srcId="{DA66BE41-2DB5-43FF-A42D-298A47E5DFB7}" destId="{FBDFF981-B6EB-47EC-8F5E-A841DC3556FE}"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8700-31D1-4900-B07C-B28DF96E9F7E}">
      <dsp:nvSpPr>
        <dsp:cNvPr id="0" name=""/>
        <dsp:cNvSpPr/>
      </dsp:nvSpPr>
      <dsp:spPr>
        <a:xfrm>
          <a:off x="-4445319" y="-681753"/>
          <a:ext cx="5295795" cy="5295795"/>
        </a:xfrm>
        <a:prstGeom prst="blockArc">
          <a:avLst>
            <a:gd name="adj1" fmla="val 18900000"/>
            <a:gd name="adj2" fmla="val 2700000"/>
            <a:gd name="adj3" fmla="val 408"/>
          </a:avLst>
        </a:pr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A790432-920B-40B5-AD3B-E301FC44DD15}">
      <dsp:nvSpPr>
        <dsp:cNvPr id="0" name=""/>
        <dsp:cNvSpPr/>
      </dsp:nvSpPr>
      <dsp:spPr>
        <a:xfrm>
          <a:off x="546960" y="393228"/>
          <a:ext cx="4550689" cy="786457"/>
        </a:xfrm>
        <a:prstGeom prst="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等线" panose="02010600030101010101" pitchFamily="2" charset="-122"/>
              <a:ea typeface="等线" panose="02010600030101010101" pitchFamily="2" charset="-122"/>
              <a:sym typeface="Huawei Sans" panose="020C0503030203020204" pitchFamily="34" charset="0"/>
            </a:rPr>
            <a:t>从定义角度看，大数据比云更加广泛。云是硬件资源的虚拟化，而大数据是海量数据的高效处理，包括数据存储、处理和分析。</a:t>
          </a:r>
        </a:p>
      </dsp:txBody>
      <dsp:txXfrm>
        <a:off x="546960" y="393228"/>
        <a:ext cx="4550689" cy="786457"/>
      </dsp:txXfrm>
    </dsp:sp>
    <dsp:sp modelId="{B805E5B8-0ABC-4858-8EDB-2E83036BE6AF}">
      <dsp:nvSpPr>
        <dsp:cNvPr id="0" name=""/>
        <dsp:cNvSpPr/>
      </dsp:nvSpPr>
      <dsp:spPr>
        <a:xfrm>
          <a:off x="55424" y="294921"/>
          <a:ext cx="983072" cy="983072"/>
        </a:xfrm>
        <a:prstGeom prst="ellipse">
          <a:avLst/>
        </a:prstGeom>
        <a:solidFill>
          <a:schemeClr val="lt1">
            <a:hueOff val="0"/>
            <a:satOff val="0"/>
            <a:lumOff val="0"/>
            <a:alphaOff val="0"/>
          </a:schemeClr>
        </a:solidFill>
        <a:ln w="6350" cap="flat" cmpd="sng" algn="ctr">
          <a:solidFill>
            <a:schemeClr val="accent1">
              <a:shade val="5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2FAAEC4-E2FE-42C3-917B-FB358EF7FE31}">
      <dsp:nvSpPr>
        <dsp:cNvPr id="0" name=""/>
        <dsp:cNvSpPr/>
      </dsp:nvSpPr>
      <dsp:spPr>
        <a:xfrm>
          <a:off x="832838" y="1572915"/>
          <a:ext cx="4264812" cy="786457"/>
        </a:xfrm>
        <a:prstGeom prst="rect">
          <a:avLst/>
        </a:prstGeom>
        <a:gradFill rotWithShape="0">
          <a:gsLst>
            <a:gs pos="0">
              <a:schemeClr val="accent1">
                <a:shade val="50000"/>
                <a:hueOff val="0"/>
                <a:satOff val="23559"/>
                <a:lumOff val="26236"/>
                <a:alphaOff val="0"/>
                <a:satMod val="103000"/>
                <a:lumMod val="102000"/>
                <a:tint val="94000"/>
              </a:schemeClr>
            </a:gs>
            <a:gs pos="50000">
              <a:schemeClr val="accent1">
                <a:shade val="50000"/>
                <a:hueOff val="0"/>
                <a:satOff val="23559"/>
                <a:lumOff val="26236"/>
                <a:alphaOff val="0"/>
                <a:satMod val="110000"/>
                <a:lumMod val="100000"/>
                <a:shade val="100000"/>
              </a:schemeClr>
            </a:gs>
            <a:gs pos="100000">
              <a:schemeClr val="accent1">
                <a:shade val="50000"/>
                <a:hueOff val="0"/>
                <a:satOff val="23559"/>
                <a:lumOff val="2623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等线" panose="02010600030101010101" pitchFamily="2" charset="-122"/>
              <a:ea typeface="等线" panose="02010600030101010101" pitchFamily="2" charset="-122"/>
              <a:sym typeface="Huawei Sans" panose="020C0503030203020204" pitchFamily="34" charset="0"/>
            </a:rPr>
            <a:t>从技术角度看，大数据需要依托云的分布式处理、分布式数据库和云存储、虚拟化等技术。</a:t>
          </a:r>
        </a:p>
      </dsp:txBody>
      <dsp:txXfrm>
        <a:off x="832838" y="1572915"/>
        <a:ext cx="4264812" cy="786457"/>
      </dsp:txXfrm>
    </dsp:sp>
    <dsp:sp modelId="{DD389A1E-2E1F-402E-97ED-1E82CCA308ED}">
      <dsp:nvSpPr>
        <dsp:cNvPr id="0" name=""/>
        <dsp:cNvSpPr/>
      </dsp:nvSpPr>
      <dsp:spPr>
        <a:xfrm>
          <a:off x="341302" y="1474608"/>
          <a:ext cx="983072" cy="983072"/>
        </a:xfrm>
        <a:prstGeom prst="ellipse">
          <a:avLst/>
        </a:prstGeom>
        <a:solidFill>
          <a:schemeClr val="lt1">
            <a:hueOff val="0"/>
            <a:satOff val="0"/>
            <a:lumOff val="0"/>
            <a:alphaOff val="0"/>
          </a:schemeClr>
        </a:solidFill>
        <a:ln w="6350" cap="flat" cmpd="sng" algn="ctr">
          <a:solidFill>
            <a:schemeClr val="accent1">
              <a:shade val="50000"/>
              <a:hueOff val="0"/>
              <a:satOff val="23559"/>
              <a:lumOff val="26236"/>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73301D43-2F34-4F26-96B7-108460AF29CE}">
      <dsp:nvSpPr>
        <dsp:cNvPr id="0" name=""/>
        <dsp:cNvSpPr/>
      </dsp:nvSpPr>
      <dsp:spPr>
        <a:xfrm>
          <a:off x="546960" y="2752601"/>
          <a:ext cx="4550689" cy="786457"/>
        </a:xfrm>
        <a:prstGeom prst="rect">
          <a:avLst/>
        </a:prstGeom>
        <a:gradFill rotWithShape="0">
          <a:gsLst>
            <a:gs pos="0">
              <a:schemeClr val="accent1">
                <a:shade val="50000"/>
                <a:hueOff val="0"/>
                <a:satOff val="23559"/>
                <a:lumOff val="26236"/>
                <a:alphaOff val="0"/>
                <a:satMod val="103000"/>
                <a:lumMod val="102000"/>
                <a:tint val="94000"/>
              </a:schemeClr>
            </a:gs>
            <a:gs pos="50000">
              <a:schemeClr val="accent1">
                <a:shade val="50000"/>
                <a:hueOff val="0"/>
                <a:satOff val="23559"/>
                <a:lumOff val="26236"/>
                <a:alphaOff val="0"/>
                <a:satMod val="110000"/>
                <a:lumMod val="100000"/>
                <a:shade val="100000"/>
              </a:schemeClr>
            </a:gs>
            <a:gs pos="100000">
              <a:schemeClr val="accent1">
                <a:shade val="50000"/>
                <a:hueOff val="0"/>
                <a:satOff val="23559"/>
                <a:lumOff val="2623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24251"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等线" panose="02010600030101010101" pitchFamily="2" charset="-122"/>
              <a:ea typeface="等线" panose="02010600030101010101" pitchFamily="2" charset="-122"/>
              <a:sym typeface="Huawei Sans" panose="020C0503030203020204" pitchFamily="34" charset="0"/>
            </a:rPr>
            <a:t>从应用角度来看，大数据是云的应用案例之一，云是大数据的实现工具之一。</a:t>
          </a:r>
        </a:p>
      </dsp:txBody>
      <dsp:txXfrm>
        <a:off x="546960" y="2752601"/>
        <a:ext cx="4550689" cy="786457"/>
      </dsp:txXfrm>
    </dsp:sp>
    <dsp:sp modelId="{FBDFF981-B6EB-47EC-8F5E-A841DC3556FE}">
      <dsp:nvSpPr>
        <dsp:cNvPr id="0" name=""/>
        <dsp:cNvSpPr/>
      </dsp:nvSpPr>
      <dsp:spPr>
        <a:xfrm>
          <a:off x="55424" y="2654294"/>
          <a:ext cx="983072" cy="983072"/>
        </a:xfrm>
        <a:prstGeom prst="ellipse">
          <a:avLst/>
        </a:prstGeom>
        <a:solidFill>
          <a:schemeClr val="lt1">
            <a:hueOff val="0"/>
            <a:satOff val="0"/>
            <a:lumOff val="0"/>
            <a:alphaOff val="0"/>
          </a:schemeClr>
        </a:solidFill>
        <a:ln w="6350" cap="flat" cmpd="sng" algn="ctr">
          <a:solidFill>
            <a:schemeClr val="accent1">
              <a:shade val="50000"/>
              <a:hueOff val="0"/>
              <a:satOff val="23559"/>
              <a:lumOff val="26236"/>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67120-1F07-47BD-A311-0D1045FA203A}" type="datetimeFigureOut">
              <a:rPr lang="zh-CN" altLang="en-US" smtClean="0"/>
              <a:t>2021/9/8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3329C-FACE-4A75-AA40-9B0E4E14A845}" type="slidenum">
              <a:rPr lang="zh-CN" altLang="en-US" smtClean="0"/>
              <a:t>‹#›</a:t>
            </a:fld>
            <a:endParaRPr lang="zh-CN" altLang="en-US"/>
          </a:p>
        </p:txBody>
      </p:sp>
    </p:spTree>
    <p:extLst>
      <p:ext uri="{BB962C8B-B14F-4D97-AF65-F5344CB8AC3E}">
        <p14:creationId xmlns:p14="http://schemas.microsoft.com/office/powerpoint/2010/main" val="275670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7644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10</a:t>
            </a:fld>
            <a:endParaRPr lang="zh-CN" altLang="en-US"/>
          </a:p>
        </p:txBody>
      </p:sp>
    </p:spTree>
    <p:extLst>
      <p:ext uri="{BB962C8B-B14F-4D97-AF65-F5344CB8AC3E}">
        <p14:creationId xmlns:p14="http://schemas.microsoft.com/office/powerpoint/2010/main" val="383244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11</a:t>
            </a:fld>
            <a:endParaRPr lang="zh-CN" altLang="en-US"/>
          </a:p>
        </p:txBody>
      </p:sp>
    </p:spTree>
    <p:extLst>
      <p:ext uri="{BB962C8B-B14F-4D97-AF65-F5344CB8AC3E}">
        <p14:creationId xmlns:p14="http://schemas.microsoft.com/office/powerpoint/2010/main" val="192552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12</a:t>
            </a:fld>
            <a:endParaRPr lang="zh-CN" altLang="en-US"/>
          </a:p>
        </p:txBody>
      </p:sp>
    </p:spTree>
    <p:extLst>
      <p:ext uri="{BB962C8B-B14F-4D97-AF65-F5344CB8AC3E}">
        <p14:creationId xmlns:p14="http://schemas.microsoft.com/office/powerpoint/2010/main" val="1548957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13</a:t>
            </a:fld>
            <a:endParaRPr lang="zh-CN" altLang="en-US"/>
          </a:p>
        </p:txBody>
      </p:sp>
    </p:spTree>
    <p:extLst>
      <p:ext uri="{BB962C8B-B14F-4D97-AF65-F5344CB8AC3E}">
        <p14:creationId xmlns:p14="http://schemas.microsoft.com/office/powerpoint/2010/main" val="86446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14</a:t>
            </a:fld>
            <a:endParaRPr lang="zh-CN" altLang="en-US"/>
          </a:p>
        </p:txBody>
      </p:sp>
    </p:spTree>
    <p:extLst>
      <p:ext uri="{BB962C8B-B14F-4D97-AF65-F5344CB8AC3E}">
        <p14:creationId xmlns:p14="http://schemas.microsoft.com/office/powerpoint/2010/main" val="141905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15</a:t>
            </a:fld>
            <a:endParaRPr lang="zh-CN" altLang="en-US"/>
          </a:p>
        </p:txBody>
      </p:sp>
    </p:spTree>
    <p:extLst>
      <p:ext uri="{BB962C8B-B14F-4D97-AF65-F5344CB8AC3E}">
        <p14:creationId xmlns:p14="http://schemas.microsoft.com/office/powerpoint/2010/main" val="2266195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16</a:t>
            </a:fld>
            <a:endParaRPr lang="zh-CN" altLang="en-US"/>
          </a:p>
        </p:txBody>
      </p:sp>
    </p:spTree>
    <p:extLst>
      <p:ext uri="{BB962C8B-B14F-4D97-AF65-F5344CB8AC3E}">
        <p14:creationId xmlns:p14="http://schemas.microsoft.com/office/powerpoint/2010/main" val="32333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17</a:t>
            </a:fld>
            <a:endParaRPr lang="zh-CN" altLang="en-US"/>
          </a:p>
        </p:txBody>
      </p:sp>
    </p:spTree>
    <p:extLst>
      <p:ext uri="{BB962C8B-B14F-4D97-AF65-F5344CB8AC3E}">
        <p14:creationId xmlns:p14="http://schemas.microsoft.com/office/powerpoint/2010/main" val="173468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18</a:t>
            </a:fld>
            <a:endParaRPr lang="zh-CN" altLang="en-US"/>
          </a:p>
        </p:txBody>
      </p:sp>
    </p:spTree>
    <p:extLst>
      <p:ext uri="{BB962C8B-B14F-4D97-AF65-F5344CB8AC3E}">
        <p14:creationId xmlns:p14="http://schemas.microsoft.com/office/powerpoint/2010/main" val="2830317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19</a:t>
            </a:fld>
            <a:endParaRPr lang="zh-CN" altLang="en-US"/>
          </a:p>
        </p:txBody>
      </p:sp>
    </p:spTree>
    <p:extLst>
      <p:ext uri="{BB962C8B-B14F-4D97-AF65-F5344CB8AC3E}">
        <p14:creationId xmlns:p14="http://schemas.microsoft.com/office/powerpoint/2010/main" val="145647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748950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61626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164282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22</a:t>
            </a:fld>
            <a:endParaRPr lang="zh-CN" altLang="en-US"/>
          </a:p>
        </p:txBody>
      </p:sp>
    </p:spTree>
    <p:extLst>
      <p:ext uri="{BB962C8B-B14F-4D97-AF65-F5344CB8AC3E}">
        <p14:creationId xmlns:p14="http://schemas.microsoft.com/office/powerpoint/2010/main" val="1316160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23</a:t>
            </a:fld>
            <a:endParaRPr lang="zh-CN" altLang="en-US"/>
          </a:p>
        </p:txBody>
      </p:sp>
    </p:spTree>
    <p:extLst>
      <p:ext uri="{BB962C8B-B14F-4D97-AF65-F5344CB8AC3E}">
        <p14:creationId xmlns:p14="http://schemas.microsoft.com/office/powerpoint/2010/main" val="665012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24</a:t>
            </a:fld>
            <a:endParaRPr lang="zh-CN" altLang="en-US"/>
          </a:p>
        </p:txBody>
      </p:sp>
    </p:spTree>
    <p:extLst>
      <p:ext uri="{BB962C8B-B14F-4D97-AF65-F5344CB8AC3E}">
        <p14:creationId xmlns:p14="http://schemas.microsoft.com/office/powerpoint/2010/main" val="3079780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25</a:t>
            </a:fld>
            <a:endParaRPr lang="zh-CN" altLang="en-US"/>
          </a:p>
        </p:txBody>
      </p:sp>
    </p:spTree>
    <p:extLst>
      <p:ext uri="{BB962C8B-B14F-4D97-AF65-F5344CB8AC3E}">
        <p14:creationId xmlns:p14="http://schemas.microsoft.com/office/powerpoint/2010/main" val="194615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26</a:t>
            </a:fld>
            <a:endParaRPr lang="zh-CN" altLang="en-US"/>
          </a:p>
        </p:txBody>
      </p:sp>
    </p:spTree>
    <p:extLst>
      <p:ext uri="{BB962C8B-B14F-4D97-AF65-F5344CB8AC3E}">
        <p14:creationId xmlns:p14="http://schemas.microsoft.com/office/powerpoint/2010/main" val="713711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27</a:t>
            </a:fld>
            <a:endParaRPr lang="zh-CN" altLang="en-US"/>
          </a:p>
        </p:txBody>
      </p:sp>
    </p:spTree>
    <p:extLst>
      <p:ext uri="{BB962C8B-B14F-4D97-AF65-F5344CB8AC3E}">
        <p14:creationId xmlns:p14="http://schemas.microsoft.com/office/powerpoint/2010/main" val="2945702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28</a:t>
            </a:fld>
            <a:endParaRPr lang="zh-CN" altLang="en-US"/>
          </a:p>
        </p:txBody>
      </p:sp>
    </p:spTree>
    <p:extLst>
      <p:ext uri="{BB962C8B-B14F-4D97-AF65-F5344CB8AC3E}">
        <p14:creationId xmlns:p14="http://schemas.microsoft.com/office/powerpoint/2010/main" val="111772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29</a:t>
            </a:fld>
            <a:endParaRPr lang="zh-CN" altLang="en-US"/>
          </a:p>
        </p:txBody>
      </p:sp>
    </p:spTree>
    <p:extLst>
      <p:ext uri="{BB962C8B-B14F-4D97-AF65-F5344CB8AC3E}">
        <p14:creationId xmlns:p14="http://schemas.microsoft.com/office/powerpoint/2010/main" val="155680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a:t>
            </a:fld>
            <a:endParaRPr lang="zh-CN" altLang="en-US"/>
          </a:p>
        </p:txBody>
      </p:sp>
    </p:spTree>
    <p:extLst>
      <p:ext uri="{BB962C8B-B14F-4D97-AF65-F5344CB8AC3E}">
        <p14:creationId xmlns:p14="http://schemas.microsoft.com/office/powerpoint/2010/main" val="2394254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30</a:t>
            </a:fld>
            <a:endParaRPr lang="zh-CN" altLang="en-US"/>
          </a:p>
        </p:txBody>
      </p:sp>
    </p:spTree>
    <p:extLst>
      <p:ext uri="{BB962C8B-B14F-4D97-AF65-F5344CB8AC3E}">
        <p14:creationId xmlns:p14="http://schemas.microsoft.com/office/powerpoint/2010/main" val="343581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963295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33</a:t>
            </a:fld>
            <a:endParaRPr lang="zh-CN" altLang="en-US"/>
          </a:p>
        </p:txBody>
      </p:sp>
    </p:spTree>
    <p:extLst>
      <p:ext uri="{BB962C8B-B14F-4D97-AF65-F5344CB8AC3E}">
        <p14:creationId xmlns:p14="http://schemas.microsoft.com/office/powerpoint/2010/main" val="54932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34</a:t>
            </a:fld>
            <a:endParaRPr lang="zh-CN" altLang="en-US"/>
          </a:p>
        </p:txBody>
      </p:sp>
    </p:spTree>
    <p:extLst>
      <p:ext uri="{BB962C8B-B14F-4D97-AF65-F5344CB8AC3E}">
        <p14:creationId xmlns:p14="http://schemas.microsoft.com/office/powerpoint/2010/main" val="618931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35</a:t>
            </a:fld>
            <a:endParaRPr lang="zh-CN" altLang="en-US"/>
          </a:p>
        </p:txBody>
      </p:sp>
    </p:spTree>
    <p:extLst>
      <p:ext uri="{BB962C8B-B14F-4D97-AF65-F5344CB8AC3E}">
        <p14:creationId xmlns:p14="http://schemas.microsoft.com/office/powerpoint/2010/main" val="744032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36</a:t>
            </a:fld>
            <a:endParaRPr lang="zh-CN" altLang="en-US"/>
          </a:p>
        </p:txBody>
      </p:sp>
    </p:spTree>
    <p:extLst>
      <p:ext uri="{BB962C8B-B14F-4D97-AF65-F5344CB8AC3E}">
        <p14:creationId xmlns:p14="http://schemas.microsoft.com/office/powerpoint/2010/main" val="3307385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37</a:t>
            </a:fld>
            <a:endParaRPr lang="zh-CN" altLang="en-US"/>
          </a:p>
        </p:txBody>
      </p:sp>
    </p:spTree>
    <p:extLst>
      <p:ext uri="{BB962C8B-B14F-4D97-AF65-F5344CB8AC3E}">
        <p14:creationId xmlns:p14="http://schemas.microsoft.com/office/powerpoint/2010/main" val="1393807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388528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39</a:t>
            </a:fld>
            <a:endParaRPr lang="zh-CN" altLang="en-US"/>
          </a:p>
        </p:txBody>
      </p:sp>
    </p:spTree>
    <p:extLst>
      <p:ext uri="{BB962C8B-B14F-4D97-AF65-F5344CB8AC3E}">
        <p14:creationId xmlns:p14="http://schemas.microsoft.com/office/powerpoint/2010/main" val="3648588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40</a:t>
            </a:fld>
            <a:endParaRPr lang="zh-CN" altLang="en-US"/>
          </a:p>
        </p:txBody>
      </p:sp>
    </p:spTree>
    <p:extLst>
      <p:ext uri="{BB962C8B-B14F-4D97-AF65-F5344CB8AC3E}">
        <p14:creationId xmlns:p14="http://schemas.microsoft.com/office/powerpoint/2010/main" val="24598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4</a:t>
            </a:fld>
            <a:endParaRPr lang="zh-CN" altLang="en-US"/>
          </a:p>
        </p:txBody>
      </p:sp>
    </p:spTree>
    <p:extLst>
      <p:ext uri="{BB962C8B-B14F-4D97-AF65-F5344CB8AC3E}">
        <p14:creationId xmlns:p14="http://schemas.microsoft.com/office/powerpoint/2010/main" val="1431269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41</a:t>
            </a:fld>
            <a:endParaRPr lang="zh-CN" altLang="en-US"/>
          </a:p>
        </p:txBody>
      </p:sp>
    </p:spTree>
    <p:extLst>
      <p:ext uri="{BB962C8B-B14F-4D97-AF65-F5344CB8AC3E}">
        <p14:creationId xmlns:p14="http://schemas.microsoft.com/office/powerpoint/2010/main" val="305768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5</a:t>
            </a:fld>
            <a:endParaRPr lang="zh-CN" altLang="en-US"/>
          </a:p>
        </p:txBody>
      </p:sp>
    </p:spTree>
    <p:extLst>
      <p:ext uri="{BB962C8B-B14F-4D97-AF65-F5344CB8AC3E}">
        <p14:creationId xmlns:p14="http://schemas.microsoft.com/office/powerpoint/2010/main" val="173575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6</a:t>
            </a:fld>
            <a:endParaRPr lang="zh-CN" altLang="en-US"/>
          </a:p>
        </p:txBody>
      </p:sp>
    </p:spTree>
    <p:extLst>
      <p:ext uri="{BB962C8B-B14F-4D97-AF65-F5344CB8AC3E}">
        <p14:creationId xmlns:p14="http://schemas.microsoft.com/office/powerpoint/2010/main" val="201889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7</a:t>
            </a:fld>
            <a:endParaRPr lang="zh-CN" altLang="en-US"/>
          </a:p>
        </p:txBody>
      </p:sp>
    </p:spTree>
    <p:extLst>
      <p:ext uri="{BB962C8B-B14F-4D97-AF65-F5344CB8AC3E}">
        <p14:creationId xmlns:p14="http://schemas.microsoft.com/office/powerpoint/2010/main" val="200628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8</a:t>
            </a:fld>
            <a:endParaRPr lang="zh-CN" altLang="en-US"/>
          </a:p>
        </p:txBody>
      </p:sp>
    </p:spTree>
    <p:extLst>
      <p:ext uri="{BB962C8B-B14F-4D97-AF65-F5344CB8AC3E}">
        <p14:creationId xmlns:p14="http://schemas.microsoft.com/office/powerpoint/2010/main" val="360642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9B8D60-5335-4C8E-975D-044E5E38F5AA}" type="slidenum">
              <a:rPr lang="zh-CN" altLang="en-US" smtClean="0"/>
              <a:t>9</a:t>
            </a:fld>
            <a:endParaRPr lang="zh-CN" altLang="en-US"/>
          </a:p>
        </p:txBody>
      </p:sp>
    </p:spTree>
    <p:extLst>
      <p:ext uri="{BB962C8B-B14F-4D97-AF65-F5344CB8AC3E}">
        <p14:creationId xmlns:p14="http://schemas.microsoft.com/office/powerpoint/2010/main" val="4038778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379186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794796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62398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15320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2410573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385188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1304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1941687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360958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62262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29B8AB-738F-485D-A2CC-8E3881B077C1}" type="datetimeFigureOut">
              <a:rPr lang="zh-CN" altLang="en-US" smtClean="0"/>
              <a:t>2021/9/8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333143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9B8AB-738F-485D-A2CC-8E3881B077C1}" type="datetimeFigureOut">
              <a:rPr lang="zh-CN" altLang="en-US" smtClean="0"/>
              <a:t>2021/9/8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C2301-2B37-4A07-B584-6508C4C516A1}" type="slidenum">
              <a:rPr lang="zh-CN" altLang="en-US" smtClean="0"/>
              <a:t>‹#›</a:t>
            </a:fld>
            <a:endParaRPr lang="zh-CN" altLang="en-US"/>
          </a:p>
        </p:txBody>
      </p:sp>
    </p:spTree>
    <p:extLst>
      <p:ext uri="{BB962C8B-B14F-4D97-AF65-F5344CB8AC3E}">
        <p14:creationId xmlns:p14="http://schemas.microsoft.com/office/powerpoint/2010/main" val="2612955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0.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3.xml"/><Relationship Id="rId16"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png"/><Relationship Id="rId9" Type="http://schemas.microsoft.com/office/2007/relationships/hdphoto" Target="../media/hdphoto1.wdp"/><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jpeg"/><Relationship Id="rId4" Type="http://schemas.openxmlformats.org/officeDocument/2006/relationships/image" Target="../media/image3.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0.png"/><Relationship Id="rId5" Type="http://schemas.openxmlformats.org/officeDocument/2006/relationships/image" Target="../media/image28.png"/><Relationship Id="rId10"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4.xml"/><Relationship Id="rId7" Type="http://schemas.openxmlformats.org/officeDocument/2006/relationships/notesSlide" Target="../notesSlides/notesSlide20.xml"/><Relationship Id="rId2" Type="http://schemas.openxmlformats.org/officeDocument/2006/relationships/tags" Target="../tags/tag3.xml"/><Relationship Id="rId1" Type="http://schemas.openxmlformats.org/officeDocument/2006/relationships/themeOverride" Target="../theme/themeOverride12.xml"/><Relationship Id="rId6" Type="http://schemas.openxmlformats.org/officeDocument/2006/relationships/slideLayout" Target="../slideLayouts/slideLayout7.xml"/><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hemeOverride" Target="../theme/themeOverride13.xml"/><Relationship Id="rId6" Type="http://schemas.openxmlformats.org/officeDocument/2006/relationships/image" Target="../media/image1.jpe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22.xml"/><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hemeOverride" Target="../theme/themeOverride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1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1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1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2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hemeOverride" Target="../theme/themeOverride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hemeOverride" Target="../theme/themeOverride2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image" Target="../media/image3.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2.png"/><Relationship Id="rId1" Type="http://schemas.openxmlformats.org/officeDocument/2006/relationships/themeOverride" Target="../theme/themeOverride23.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slideLayout" Target="../slideLayouts/slideLayout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image" Target="../media/image52.tmp"/></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hemeOverride" Target="../theme/themeOverride24.xml"/><Relationship Id="rId6" Type="http://schemas.openxmlformats.org/officeDocument/2006/relationships/image" Target="../media/image1.jpe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2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hemeOverride" Target="../theme/themeOverride2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hemeOverride" Target="../theme/themeOverride2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hemeOverride" Target="../theme/themeOverride2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hemeOverride" Target="../theme/themeOverride2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hemeOverride" Target="../theme/themeOverride30.xml"/><Relationship Id="rId6" Type="http://schemas.openxmlformats.org/officeDocument/2006/relationships/image" Target="../media/image1.jpeg"/><Relationship Id="rId5" Type="http://schemas.openxmlformats.org/officeDocument/2006/relationships/notesSlide" Target="../notesSlides/notesSlide37.xml"/><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hemeOverride" Target="../theme/themeOverride3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8.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themeOverride" Target="../theme/themeOverride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3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hemeOverride" Target="../theme/themeOverride3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hemeOverride" Target="../theme/themeOverride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6.xml"/><Relationship Id="rId7" Type="http://schemas.openxmlformats.org/officeDocument/2006/relationships/diagramLayout" Target="../diagrams/layout1.xml"/><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C:\Users\Administrator\Desktop\新建文件夹 (3)\17577f82066f5c6副本.jpg"/>
          <p:cNvPicPr>
            <a:picLocks noChangeAspect="1" noChangeArrowheads="1"/>
          </p:cNvPicPr>
          <p:nvPr/>
        </p:nvPicPr>
        <p:blipFill>
          <a:blip r:embed="rId4" cstate="print"/>
          <a:srcRect/>
          <a:stretch>
            <a:fillRect/>
          </a:stretch>
        </p:blipFill>
        <p:spPr bwMode="auto">
          <a:xfrm>
            <a:off x="2939" y="0"/>
            <a:ext cx="12188238" cy="6862231"/>
          </a:xfrm>
          <a:prstGeom prst="rect">
            <a:avLst/>
          </a:prstGeom>
          <a:noFill/>
        </p:spPr>
      </p:pic>
      <p:sp>
        <p:nvSpPr>
          <p:cNvPr id="22" name="矩形 21"/>
          <p:cNvSpPr/>
          <p:nvPr/>
        </p:nvSpPr>
        <p:spPr>
          <a:xfrm>
            <a:off x="529099" y="54956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6" name="原创设计师QQ598969553      _5"/>
          <p:cNvSpPr>
            <a:spLocks noChangeArrowheads="1"/>
          </p:cNvSpPr>
          <p:nvPr/>
        </p:nvSpPr>
        <p:spPr bwMode="auto">
          <a:xfrm>
            <a:off x="2585522" y="2354317"/>
            <a:ext cx="4791376" cy="82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5332" dirty="0">
                <a:solidFill>
                  <a:schemeClr val="tx1">
                    <a:lumMod val="65000"/>
                    <a:lumOff val="35000"/>
                  </a:schemeClr>
                </a:solidFill>
                <a:latin typeface="Impact" pitchFamily="34" charset="0"/>
                <a:ea typeface="微软雅黑" pitchFamily="34" charset="-122"/>
                <a:cs typeface="宋体" pitchFamily="2" charset="-122"/>
              </a:rPr>
              <a:t>大数据技术实践</a:t>
            </a:r>
            <a:endParaRPr lang="en-US" altLang="zh-CN" sz="5332" dirty="0">
              <a:solidFill>
                <a:schemeClr val="tx1">
                  <a:lumMod val="65000"/>
                  <a:lumOff val="35000"/>
                </a:schemeClr>
              </a:solidFill>
              <a:latin typeface="Impact" pitchFamily="34" charset="0"/>
              <a:ea typeface="微软雅黑" pitchFamily="34" charset="-122"/>
              <a:cs typeface="宋体" pitchFamily="2" charset="-122"/>
            </a:endParaRPr>
          </a:p>
        </p:txBody>
      </p:sp>
      <p:sp>
        <p:nvSpPr>
          <p:cNvPr id="18" name="原创设计师QQ598969553      _7"/>
          <p:cNvSpPr>
            <a:spLocks noChangeShapeType="1"/>
          </p:cNvSpPr>
          <p:nvPr/>
        </p:nvSpPr>
        <p:spPr bwMode="auto">
          <a:xfrm>
            <a:off x="2652158" y="3268479"/>
            <a:ext cx="6681612" cy="0"/>
          </a:xfrm>
          <a:prstGeom prst="line">
            <a:avLst/>
          </a:prstGeom>
          <a:noFill/>
          <a:ln w="6350">
            <a:solidFill>
              <a:schemeClr val="tx1">
                <a:lumMod val="75000"/>
                <a:lumOff val="2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6" tIns="60953" rIns="121906" bIns="60953"/>
          <a:lstStyle/>
          <a:p>
            <a:pPr>
              <a:defRPr/>
            </a:pPr>
            <a:endParaRPr lang="zh-CN" altLang="en-US" sz="2399">
              <a:ln>
                <a:solidFill>
                  <a:schemeClr val="tx1">
                    <a:lumMod val="75000"/>
                    <a:lumOff val="25000"/>
                  </a:schemeClr>
                </a:solidFill>
              </a:ln>
              <a:solidFill>
                <a:schemeClr val="tx1">
                  <a:lumMod val="65000"/>
                  <a:lumOff val="35000"/>
                </a:schemeClr>
              </a:solidFill>
              <a:latin typeface="Arial" pitchFamily="34" charset="0"/>
            </a:endParaRPr>
          </a:p>
        </p:txBody>
      </p:sp>
      <p:sp>
        <p:nvSpPr>
          <p:cNvPr id="7" name="文本框 6"/>
          <p:cNvSpPr txBox="1"/>
          <p:nvPr/>
        </p:nvSpPr>
        <p:spPr>
          <a:xfrm>
            <a:off x="662609" y="768627"/>
            <a:ext cx="2557110" cy="369332"/>
          </a:xfrm>
          <a:prstGeom prst="rect">
            <a:avLst/>
          </a:prstGeom>
          <a:noFill/>
        </p:spPr>
        <p:txBody>
          <a:bodyPr wrap="none" rtlCol="0">
            <a:spAutoFit/>
          </a:bodyPr>
          <a:lstStyle/>
          <a:p>
            <a:r>
              <a:rPr lang="en-US" altLang="zh-CN" dirty="0">
                <a:solidFill>
                  <a:schemeClr val="bg1">
                    <a:lumMod val="85000"/>
                  </a:schemeClr>
                </a:solidFill>
              </a:rPr>
              <a:t>2021-2022</a:t>
            </a:r>
            <a:r>
              <a:rPr lang="zh-CN" altLang="en-US" dirty="0">
                <a:solidFill>
                  <a:schemeClr val="bg1">
                    <a:lumMod val="85000"/>
                  </a:schemeClr>
                </a:solidFill>
              </a:rPr>
              <a:t>学年第</a:t>
            </a:r>
            <a:r>
              <a:rPr lang="en-US" altLang="zh-CN" b="1" dirty="0">
                <a:solidFill>
                  <a:schemeClr val="tx1">
                    <a:lumMod val="95000"/>
                    <a:lumOff val="5000"/>
                  </a:schemeClr>
                </a:solidFill>
              </a:rPr>
              <a:t>1</a:t>
            </a:r>
            <a:r>
              <a:rPr lang="zh-CN" altLang="en-US" dirty="0">
                <a:solidFill>
                  <a:schemeClr val="bg1">
                    <a:lumMod val="85000"/>
                  </a:schemeClr>
                </a:solidFill>
              </a:rPr>
              <a:t>学期</a:t>
            </a:r>
            <a:endParaRPr lang="zh-CN" altLang="en-US" b="1" dirty="0">
              <a:solidFill>
                <a:schemeClr val="tx1">
                  <a:lumMod val="95000"/>
                  <a:lumOff val="5000"/>
                </a:schemeClr>
              </a:solidFill>
            </a:endParaRPr>
          </a:p>
        </p:txBody>
      </p:sp>
      <p:sp>
        <p:nvSpPr>
          <p:cNvPr id="8" name="文本框 7"/>
          <p:cNvSpPr txBox="1"/>
          <p:nvPr/>
        </p:nvSpPr>
        <p:spPr>
          <a:xfrm>
            <a:off x="3093723" y="3474551"/>
            <a:ext cx="3204723" cy="400110"/>
          </a:xfrm>
          <a:prstGeom prst="rect">
            <a:avLst/>
          </a:prstGeom>
          <a:noFill/>
        </p:spPr>
        <p:txBody>
          <a:bodyPr wrap="none" rtlCol="0">
            <a:spAutoFit/>
          </a:bodyPr>
          <a:lstStyle/>
          <a:p>
            <a:r>
              <a:rPr lang="en-US" altLang="zh-CN" sz="2000" dirty="0">
                <a:solidFill>
                  <a:schemeClr val="bg1">
                    <a:lumMod val="50000"/>
                  </a:schemeClr>
                </a:solidFill>
              </a:rPr>
              <a:t>yandengcheng@gmail.com</a:t>
            </a:r>
            <a:endParaRPr lang="zh-CN" altLang="en-US" sz="2000" dirty="0">
              <a:solidFill>
                <a:schemeClr val="bg1">
                  <a:lumMod val="50000"/>
                </a:schemeClr>
              </a:solidFill>
            </a:endParaRPr>
          </a:p>
        </p:txBody>
      </p:sp>
      <p:sp>
        <p:nvSpPr>
          <p:cNvPr id="21" name="qq-penguin-shape_52088"/>
          <p:cNvSpPr>
            <a:spLocks noChangeAspect="1"/>
          </p:cNvSpPr>
          <p:nvPr/>
        </p:nvSpPr>
        <p:spPr bwMode="auto">
          <a:xfrm>
            <a:off x="2652158" y="4220680"/>
            <a:ext cx="454278" cy="443164"/>
          </a:xfrm>
          <a:custGeom>
            <a:avLst/>
            <a:gdLst>
              <a:gd name="T0" fmla="*/ 348 w 432"/>
              <a:gd name="T1" fmla="*/ 176 h 422"/>
              <a:gd name="T2" fmla="*/ 353 w 432"/>
              <a:gd name="T3" fmla="*/ 137 h 422"/>
              <a:gd name="T4" fmla="*/ 216 w 432"/>
              <a:gd name="T5" fmla="*/ 0 h 422"/>
              <a:gd name="T6" fmla="*/ 78 w 432"/>
              <a:gd name="T7" fmla="*/ 137 h 422"/>
              <a:gd name="T8" fmla="*/ 84 w 432"/>
              <a:gd name="T9" fmla="*/ 176 h 422"/>
              <a:gd name="T10" fmla="*/ 27 w 432"/>
              <a:gd name="T11" fmla="*/ 328 h 422"/>
              <a:gd name="T12" fmla="*/ 70 w 432"/>
              <a:gd name="T13" fmla="*/ 290 h 422"/>
              <a:gd name="T14" fmla="*/ 101 w 432"/>
              <a:gd name="T15" fmla="*/ 351 h 422"/>
              <a:gd name="T16" fmla="*/ 65 w 432"/>
              <a:gd name="T17" fmla="*/ 384 h 422"/>
              <a:gd name="T18" fmla="*/ 135 w 432"/>
              <a:gd name="T19" fmla="*/ 422 h 422"/>
              <a:gd name="T20" fmla="*/ 196 w 432"/>
              <a:gd name="T21" fmla="*/ 402 h 422"/>
              <a:gd name="T22" fmla="*/ 216 w 432"/>
              <a:gd name="T23" fmla="*/ 404 h 422"/>
              <a:gd name="T24" fmla="*/ 236 w 432"/>
              <a:gd name="T25" fmla="*/ 402 h 422"/>
              <a:gd name="T26" fmla="*/ 297 w 432"/>
              <a:gd name="T27" fmla="*/ 422 h 422"/>
              <a:gd name="T28" fmla="*/ 367 w 432"/>
              <a:gd name="T29" fmla="*/ 384 h 422"/>
              <a:gd name="T30" fmla="*/ 330 w 432"/>
              <a:gd name="T31" fmla="*/ 351 h 422"/>
              <a:gd name="T32" fmla="*/ 362 w 432"/>
              <a:gd name="T33" fmla="*/ 290 h 422"/>
              <a:gd name="T34" fmla="*/ 404 w 432"/>
              <a:gd name="T35" fmla="*/ 328 h 422"/>
              <a:gd name="T36" fmla="*/ 348 w 432"/>
              <a:gd name="T37" fmla="*/ 17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422">
                <a:moveTo>
                  <a:pt x="348" y="176"/>
                </a:moveTo>
                <a:cubicBezTo>
                  <a:pt x="351" y="164"/>
                  <a:pt x="353" y="151"/>
                  <a:pt x="353" y="137"/>
                </a:cubicBezTo>
                <a:cubicBezTo>
                  <a:pt x="353" y="61"/>
                  <a:pt x="292" y="0"/>
                  <a:pt x="216" y="0"/>
                </a:cubicBezTo>
                <a:cubicBezTo>
                  <a:pt x="140" y="0"/>
                  <a:pt x="78" y="61"/>
                  <a:pt x="78" y="137"/>
                </a:cubicBezTo>
                <a:cubicBezTo>
                  <a:pt x="78" y="151"/>
                  <a:pt x="80" y="164"/>
                  <a:pt x="84" y="176"/>
                </a:cubicBezTo>
                <a:cubicBezTo>
                  <a:pt x="67" y="190"/>
                  <a:pt x="0" y="250"/>
                  <a:pt x="27" y="328"/>
                </a:cubicBezTo>
                <a:cubicBezTo>
                  <a:pt x="27" y="328"/>
                  <a:pt x="51" y="326"/>
                  <a:pt x="70" y="290"/>
                </a:cubicBezTo>
                <a:cubicBezTo>
                  <a:pt x="76" y="313"/>
                  <a:pt x="86" y="334"/>
                  <a:pt x="101" y="351"/>
                </a:cubicBezTo>
                <a:cubicBezTo>
                  <a:pt x="80" y="357"/>
                  <a:pt x="65" y="370"/>
                  <a:pt x="65" y="384"/>
                </a:cubicBezTo>
                <a:cubicBezTo>
                  <a:pt x="65" y="405"/>
                  <a:pt x="96" y="422"/>
                  <a:pt x="135" y="422"/>
                </a:cubicBezTo>
                <a:cubicBezTo>
                  <a:pt x="161" y="422"/>
                  <a:pt x="184" y="414"/>
                  <a:pt x="196" y="402"/>
                </a:cubicBezTo>
                <a:cubicBezTo>
                  <a:pt x="202" y="403"/>
                  <a:pt x="209" y="404"/>
                  <a:pt x="216" y="404"/>
                </a:cubicBezTo>
                <a:cubicBezTo>
                  <a:pt x="223" y="404"/>
                  <a:pt x="229" y="403"/>
                  <a:pt x="236" y="402"/>
                </a:cubicBezTo>
                <a:cubicBezTo>
                  <a:pt x="248" y="414"/>
                  <a:pt x="271" y="422"/>
                  <a:pt x="297" y="422"/>
                </a:cubicBezTo>
                <a:cubicBezTo>
                  <a:pt x="335" y="422"/>
                  <a:pt x="367" y="405"/>
                  <a:pt x="367" y="384"/>
                </a:cubicBezTo>
                <a:cubicBezTo>
                  <a:pt x="367" y="370"/>
                  <a:pt x="352" y="357"/>
                  <a:pt x="330" y="351"/>
                </a:cubicBezTo>
                <a:cubicBezTo>
                  <a:pt x="345" y="334"/>
                  <a:pt x="356" y="313"/>
                  <a:pt x="362" y="290"/>
                </a:cubicBezTo>
                <a:cubicBezTo>
                  <a:pt x="381" y="326"/>
                  <a:pt x="404" y="328"/>
                  <a:pt x="404" y="328"/>
                </a:cubicBezTo>
                <a:cubicBezTo>
                  <a:pt x="432" y="250"/>
                  <a:pt x="365" y="190"/>
                  <a:pt x="348" y="176"/>
                </a:cubicBezTo>
                <a:close/>
              </a:path>
            </a:pathLst>
          </a:custGeom>
          <a:solidFill>
            <a:schemeClr val="bg1">
              <a:lumMod val="75000"/>
            </a:schemeClr>
          </a:solidFill>
          <a:ln>
            <a:noFill/>
          </a:ln>
        </p:spPr>
        <p:txBody>
          <a:bodyPr/>
          <a:lstStyle/>
          <a:p>
            <a:endParaRPr lang="zh-CN" altLang="en-US"/>
          </a:p>
        </p:txBody>
      </p:sp>
      <p:sp>
        <p:nvSpPr>
          <p:cNvPr id="13" name="smartphone-big-screen_78218"/>
          <p:cNvSpPr>
            <a:spLocks noChangeAspect="1"/>
          </p:cNvSpPr>
          <p:nvPr/>
        </p:nvSpPr>
        <p:spPr bwMode="auto">
          <a:xfrm>
            <a:off x="2736181" y="4945194"/>
            <a:ext cx="286234" cy="476318"/>
          </a:xfrm>
          <a:custGeom>
            <a:avLst/>
            <a:gdLst>
              <a:gd name="T0" fmla="*/ 395 w 477"/>
              <a:gd name="T1" fmla="*/ 0 h 795"/>
              <a:gd name="T2" fmla="*/ 82 w 477"/>
              <a:gd name="T3" fmla="*/ 0 h 795"/>
              <a:gd name="T4" fmla="*/ 0 w 477"/>
              <a:gd name="T5" fmla="*/ 82 h 795"/>
              <a:gd name="T6" fmla="*/ 0 w 477"/>
              <a:gd name="T7" fmla="*/ 90 h 795"/>
              <a:gd name="T8" fmla="*/ 0 w 477"/>
              <a:gd name="T9" fmla="*/ 649 h 795"/>
              <a:gd name="T10" fmla="*/ 0 w 477"/>
              <a:gd name="T11" fmla="*/ 713 h 795"/>
              <a:gd name="T12" fmla="*/ 82 w 477"/>
              <a:gd name="T13" fmla="*/ 795 h 795"/>
              <a:gd name="T14" fmla="*/ 395 w 477"/>
              <a:gd name="T15" fmla="*/ 795 h 795"/>
              <a:gd name="T16" fmla="*/ 477 w 477"/>
              <a:gd name="T17" fmla="*/ 713 h 795"/>
              <a:gd name="T18" fmla="*/ 477 w 477"/>
              <a:gd name="T19" fmla="*/ 649 h 795"/>
              <a:gd name="T20" fmla="*/ 477 w 477"/>
              <a:gd name="T21" fmla="*/ 90 h 795"/>
              <a:gd name="T22" fmla="*/ 477 w 477"/>
              <a:gd name="T23" fmla="*/ 82 h 795"/>
              <a:gd name="T24" fmla="*/ 395 w 477"/>
              <a:gd name="T25" fmla="*/ 0 h 795"/>
              <a:gd name="T26" fmla="*/ 238 w 477"/>
              <a:gd name="T27" fmla="*/ 752 h 795"/>
              <a:gd name="T28" fmla="*/ 199 w 477"/>
              <a:gd name="T29" fmla="*/ 712 h 795"/>
              <a:gd name="T30" fmla="*/ 238 w 477"/>
              <a:gd name="T31" fmla="*/ 672 h 795"/>
              <a:gd name="T32" fmla="*/ 278 w 477"/>
              <a:gd name="T33" fmla="*/ 712 h 795"/>
              <a:gd name="T34" fmla="*/ 238 w 477"/>
              <a:gd name="T35" fmla="*/ 752 h 795"/>
              <a:gd name="T36" fmla="*/ 437 w 477"/>
              <a:gd name="T37" fmla="*/ 629 h 795"/>
              <a:gd name="T38" fmla="*/ 40 w 477"/>
              <a:gd name="T39" fmla="*/ 629 h 795"/>
              <a:gd name="T40" fmla="*/ 40 w 477"/>
              <a:gd name="T41" fmla="*/ 110 h 795"/>
              <a:gd name="T42" fmla="*/ 437 w 477"/>
              <a:gd name="T43" fmla="*/ 110 h 795"/>
              <a:gd name="T44" fmla="*/ 437 w 477"/>
              <a:gd name="T45" fmla="*/ 629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795">
                <a:moveTo>
                  <a:pt x="395" y="0"/>
                </a:moveTo>
                <a:lnTo>
                  <a:pt x="82" y="0"/>
                </a:lnTo>
                <a:cubicBezTo>
                  <a:pt x="37" y="0"/>
                  <a:pt x="0" y="37"/>
                  <a:pt x="0" y="82"/>
                </a:cubicBezTo>
                <a:lnTo>
                  <a:pt x="0" y="90"/>
                </a:lnTo>
                <a:lnTo>
                  <a:pt x="0" y="649"/>
                </a:lnTo>
                <a:lnTo>
                  <a:pt x="0" y="713"/>
                </a:lnTo>
                <a:cubicBezTo>
                  <a:pt x="0" y="758"/>
                  <a:pt x="37" y="795"/>
                  <a:pt x="82" y="795"/>
                </a:cubicBezTo>
                <a:lnTo>
                  <a:pt x="395" y="795"/>
                </a:lnTo>
                <a:cubicBezTo>
                  <a:pt x="440" y="795"/>
                  <a:pt x="477" y="758"/>
                  <a:pt x="477" y="713"/>
                </a:cubicBezTo>
                <a:lnTo>
                  <a:pt x="477" y="649"/>
                </a:lnTo>
                <a:lnTo>
                  <a:pt x="477" y="90"/>
                </a:lnTo>
                <a:lnTo>
                  <a:pt x="477" y="82"/>
                </a:lnTo>
                <a:cubicBezTo>
                  <a:pt x="477" y="37"/>
                  <a:pt x="440" y="0"/>
                  <a:pt x="395" y="0"/>
                </a:cubicBezTo>
                <a:close/>
                <a:moveTo>
                  <a:pt x="238" y="752"/>
                </a:moveTo>
                <a:cubicBezTo>
                  <a:pt x="216" y="752"/>
                  <a:pt x="199" y="734"/>
                  <a:pt x="199" y="712"/>
                </a:cubicBezTo>
                <a:cubicBezTo>
                  <a:pt x="199" y="690"/>
                  <a:pt x="216" y="672"/>
                  <a:pt x="238" y="672"/>
                </a:cubicBezTo>
                <a:cubicBezTo>
                  <a:pt x="260" y="672"/>
                  <a:pt x="278" y="690"/>
                  <a:pt x="278" y="712"/>
                </a:cubicBezTo>
                <a:cubicBezTo>
                  <a:pt x="278" y="734"/>
                  <a:pt x="260" y="752"/>
                  <a:pt x="238" y="752"/>
                </a:cubicBezTo>
                <a:close/>
                <a:moveTo>
                  <a:pt x="437" y="629"/>
                </a:moveTo>
                <a:lnTo>
                  <a:pt x="40" y="629"/>
                </a:lnTo>
                <a:lnTo>
                  <a:pt x="40" y="110"/>
                </a:lnTo>
                <a:lnTo>
                  <a:pt x="437" y="110"/>
                </a:lnTo>
                <a:lnTo>
                  <a:pt x="437" y="629"/>
                </a:lnTo>
                <a:close/>
              </a:path>
            </a:pathLst>
          </a:custGeom>
          <a:solidFill>
            <a:schemeClr val="bg1">
              <a:lumMod val="75000"/>
            </a:schemeClr>
          </a:solidFill>
          <a:ln>
            <a:noFill/>
          </a:ln>
        </p:spPr>
        <p:txBody>
          <a:bodyPr/>
          <a:lstStyle/>
          <a:p>
            <a:endParaRPr lang="zh-CN" altLang="en-US"/>
          </a:p>
        </p:txBody>
      </p:sp>
      <p:sp>
        <p:nvSpPr>
          <p:cNvPr id="15" name="at-symbol_74642"/>
          <p:cNvSpPr>
            <a:spLocks noChangeAspect="1"/>
          </p:cNvSpPr>
          <p:nvPr/>
        </p:nvSpPr>
        <p:spPr bwMode="auto">
          <a:xfrm>
            <a:off x="2665921" y="3502922"/>
            <a:ext cx="396398" cy="392944"/>
          </a:xfrm>
          <a:custGeom>
            <a:avLst/>
            <a:gdLst>
              <a:gd name="T0" fmla="*/ 5127 w 5172"/>
              <a:gd name="T1" fmla="*/ 2238 h 5134"/>
              <a:gd name="T2" fmla="*/ 4151 w 5172"/>
              <a:gd name="T3" fmla="*/ 600 h 5134"/>
              <a:gd name="T4" fmla="*/ 2063 w 5172"/>
              <a:gd name="T5" fmla="*/ 156 h 5134"/>
              <a:gd name="T6" fmla="*/ 449 w 5172"/>
              <a:gd name="T7" fmla="*/ 1339 h 5134"/>
              <a:gd name="T8" fmla="*/ 194 w 5172"/>
              <a:gd name="T9" fmla="*/ 3324 h 5134"/>
              <a:gd name="T10" fmla="*/ 729 w 5172"/>
              <a:gd name="T11" fmla="*/ 4291 h 5134"/>
              <a:gd name="T12" fmla="*/ 1629 w 5172"/>
              <a:gd name="T13" fmla="*/ 4937 h 5134"/>
              <a:gd name="T14" fmla="*/ 2611 w 5172"/>
              <a:gd name="T15" fmla="*/ 5134 h 5134"/>
              <a:gd name="T16" fmla="*/ 3917 w 5172"/>
              <a:gd name="T17" fmla="*/ 4773 h 5134"/>
              <a:gd name="T18" fmla="*/ 3636 w 5172"/>
              <a:gd name="T19" fmla="*/ 4305 h 5134"/>
              <a:gd name="T20" fmla="*/ 1841 w 5172"/>
              <a:gd name="T21" fmla="*/ 4434 h 5134"/>
              <a:gd name="T22" fmla="*/ 718 w 5172"/>
              <a:gd name="T23" fmla="*/ 3170 h 5134"/>
              <a:gd name="T24" fmla="*/ 919 w 5172"/>
              <a:gd name="T25" fmla="*/ 1616 h 5134"/>
              <a:gd name="T26" fmla="*/ 2181 w 5172"/>
              <a:gd name="T27" fmla="*/ 689 h 5134"/>
              <a:gd name="T28" fmla="*/ 3832 w 5172"/>
              <a:gd name="T29" fmla="*/ 1043 h 5134"/>
              <a:gd name="T30" fmla="*/ 4584 w 5172"/>
              <a:gd name="T31" fmla="*/ 2295 h 5134"/>
              <a:gd name="T32" fmla="*/ 4497 w 5172"/>
              <a:gd name="T33" fmla="*/ 3045 h 5134"/>
              <a:gd name="T34" fmla="*/ 3912 w 5172"/>
              <a:gd name="T35" fmla="*/ 3407 h 5134"/>
              <a:gd name="T36" fmla="*/ 3903 w 5172"/>
              <a:gd name="T37" fmla="*/ 3405 h 5134"/>
              <a:gd name="T38" fmla="*/ 3877 w 5172"/>
              <a:gd name="T39" fmla="*/ 3092 h 5134"/>
              <a:gd name="T40" fmla="*/ 3878 w 5172"/>
              <a:gd name="T41" fmla="*/ 3003 h 5134"/>
              <a:gd name="T42" fmla="*/ 3878 w 5172"/>
              <a:gd name="T43" fmla="*/ 1509 h 5134"/>
              <a:gd name="T44" fmla="*/ 3460 w 5172"/>
              <a:gd name="T45" fmla="*/ 1509 h 5134"/>
              <a:gd name="T46" fmla="*/ 3291 w 5172"/>
              <a:gd name="T47" fmla="*/ 1390 h 5134"/>
              <a:gd name="T48" fmla="*/ 2528 w 5172"/>
              <a:gd name="T49" fmla="*/ 1183 h 5134"/>
              <a:gd name="T50" fmla="*/ 1502 w 5172"/>
              <a:gd name="T51" fmla="*/ 1580 h 5134"/>
              <a:gd name="T52" fmla="*/ 1175 w 5172"/>
              <a:gd name="T53" fmla="*/ 3207 h 5134"/>
              <a:gd name="T54" fmla="*/ 1733 w 5172"/>
              <a:gd name="T55" fmla="*/ 3835 h 5134"/>
              <a:gd name="T56" fmla="*/ 2526 w 5172"/>
              <a:gd name="T57" fmla="*/ 4048 h 5134"/>
              <a:gd name="T58" fmla="*/ 3391 w 5172"/>
              <a:gd name="T59" fmla="*/ 3788 h 5134"/>
              <a:gd name="T60" fmla="*/ 3466 w 5172"/>
              <a:gd name="T61" fmla="*/ 3731 h 5134"/>
              <a:gd name="T62" fmla="*/ 3832 w 5172"/>
              <a:gd name="T63" fmla="*/ 3946 h 5134"/>
              <a:gd name="T64" fmla="*/ 4456 w 5172"/>
              <a:gd name="T65" fmla="*/ 3844 h 5134"/>
              <a:gd name="T66" fmla="*/ 4982 w 5172"/>
              <a:gd name="T67" fmla="*/ 3294 h 5134"/>
              <a:gd name="T68" fmla="*/ 5127 w 5172"/>
              <a:gd name="T69" fmla="*/ 2238 h 5134"/>
              <a:gd name="T70" fmla="*/ 3326 w 5172"/>
              <a:gd name="T71" fmla="*/ 3086 h 5134"/>
              <a:gd name="T72" fmla="*/ 3287 w 5172"/>
              <a:gd name="T73" fmla="*/ 3137 h 5134"/>
              <a:gd name="T74" fmla="*/ 3265 w 5172"/>
              <a:gd name="T75" fmla="*/ 3164 h 5134"/>
              <a:gd name="T76" fmla="*/ 3077 w 5172"/>
              <a:gd name="T77" fmla="*/ 3343 h 5134"/>
              <a:gd name="T78" fmla="*/ 2526 w 5172"/>
              <a:gd name="T79" fmla="*/ 3502 h 5134"/>
              <a:gd name="T80" fmla="*/ 1675 w 5172"/>
              <a:gd name="T81" fmla="*/ 2988 h 5134"/>
              <a:gd name="T82" fmla="*/ 1876 w 5172"/>
              <a:gd name="T83" fmla="*/ 1979 h 5134"/>
              <a:gd name="T84" fmla="*/ 2528 w 5172"/>
              <a:gd name="T85" fmla="*/ 1728 h 5134"/>
              <a:gd name="T86" fmla="*/ 3011 w 5172"/>
              <a:gd name="T87" fmla="*/ 1859 h 5134"/>
              <a:gd name="T88" fmla="*/ 3250 w 5172"/>
              <a:gd name="T89" fmla="*/ 2069 h 5134"/>
              <a:gd name="T90" fmla="*/ 3273 w 5172"/>
              <a:gd name="T91" fmla="*/ 2096 h 5134"/>
              <a:gd name="T92" fmla="*/ 3326 w 5172"/>
              <a:gd name="T93" fmla="*/ 2164 h 5134"/>
              <a:gd name="T94" fmla="*/ 3326 w 5172"/>
              <a:gd name="T95" fmla="*/ 3086 h 5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2" h="5134">
                <a:moveTo>
                  <a:pt x="5127" y="2238"/>
                </a:moveTo>
                <a:cubicBezTo>
                  <a:pt x="5059" y="1586"/>
                  <a:pt x="4713" y="1005"/>
                  <a:pt x="4151" y="600"/>
                </a:cubicBezTo>
                <a:cubicBezTo>
                  <a:pt x="3548" y="166"/>
                  <a:pt x="2768" y="0"/>
                  <a:pt x="2063" y="156"/>
                </a:cubicBezTo>
                <a:cubicBezTo>
                  <a:pt x="1393" y="305"/>
                  <a:pt x="805" y="736"/>
                  <a:pt x="449" y="1339"/>
                </a:cubicBezTo>
                <a:cubicBezTo>
                  <a:pt x="93" y="1942"/>
                  <a:pt x="0" y="2665"/>
                  <a:pt x="194" y="3324"/>
                </a:cubicBezTo>
                <a:cubicBezTo>
                  <a:pt x="299" y="3679"/>
                  <a:pt x="484" y="4013"/>
                  <a:pt x="729" y="4291"/>
                </a:cubicBezTo>
                <a:cubicBezTo>
                  <a:pt x="977" y="4570"/>
                  <a:pt x="1288" y="4794"/>
                  <a:pt x="1629" y="4937"/>
                </a:cubicBezTo>
                <a:cubicBezTo>
                  <a:pt x="1943" y="5069"/>
                  <a:pt x="2277" y="5134"/>
                  <a:pt x="2611" y="5134"/>
                </a:cubicBezTo>
                <a:cubicBezTo>
                  <a:pt x="3066" y="5134"/>
                  <a:pt x="3519" y="5012"/>
                  <a:pt x="3917" y="4773"/>
                </a:cubicBezTo>
                <a:lnTo>
                  <a:pt x="3636" y="4305"/>
                </a:lnTo>
                <a:cubicBezTo>
                  <a:pt x="3095" y="4631"/>
                  <a:pt x="2424" y="4679"/>
                  <a:pt x="1841" y="4434"/>
                </a:cubicBezTo>
                <a:cubicBezTo>
                  <a:pt x="1303" y="4208"/>
                  <a:pt x="884" y="3735"/>
                  <a:pt x="718" y="3170"/>
                </a:cubicBezTo>
                <a:cubicBezTo>
                  <a:pt x="567" y="2656"/>
                  <a:pt x="640" y="2089"/>
                  <a:pt x="919" y="1616"/>
                </a:cubicBezTo>
                <a:cubicBezTo>
                  <a:pt x="1198" y="1143"/>
                  <a:pt x="1658" y="805"/>
                  <a:pt x="2181" y="689"/>
                </a:cubicBezTo>
                <a:cubicBezTo>
                  <a:pt x="2736" y="566"/>
                  <a:pt x="3354" y="698"/>
                  <a:pt x="3832" y="1043"/>
                </a:cubicBezTo>
                <a:cubicBezTo>
                  <a:pt x="4266" y="1355"/>
                  <a:pt x="4532" y="1800"/>
                  <a:pt x="4584" y="2295"/>
                </a:cubicBezTo>
                <a:cubicBezTo>
                  <a:pt x="4617" y="2615"/>
                  <a:pt x="4588" y="2867"/>
                  <a:pt x="4497" y="3045"/>
                </a:cubicBezTo>
                <a:cubicBezTo>
                  <a:pt x="4304" y="3421"/>
                  <a:pt x="4023" y="3423"/>
                  <a:pt x="3912" y="3407"/>
                </a:cubicBezTo>
                <a:cubicBezTo>
                  <a:pt x="3908" y="3406"/>
                  <a:pt x="3906" y="3405"/>
                  <a:pt x="3903" y="3405"/>
                </a:cubicBezTo>
                <a:cubicBezTo>
                  <a:pt x="3871" y="3355"/>
                  <a:pt x="3875" y="3172"/>
                  <a:pt x="3877" y="3092"/>
                </a:cubicBezTo>
                <a:cubicBezTo>
                  <a:pt x="3878" y="3061"/>
                  <a:pt x="3878" y="3031"/>
                  <a:pt x="3878" y="3003"/>
                </a:cubicBezTo>
                <a:lnTo>
                  <a:pt x="3878" y="1509"/>
                </a:lnTo>
                <a:lnTo>
                  <a:pt x="3460" y="1509"/>
                </a:lnTo>
                <a:cubicBezTo>
                  <a:pt x="3407" y="1465"/>
                  <a:pt x="3350" y="1426"/>
                  <a:pt x="3291" y="1390"/>
                </a:cubicBezTo>
                <a:cubicBezTo>
                  <a:pt x="3063" y="1255"/>
                  <a:pt x="2800" y="1183"/>
                  <a:pt x="2528" y="1183"/>
                </a:cubicBezTo>
                <a:cubicBezTo>
                  <a:pt x="2140" y="1183"/>
                  <a:pt x="1776" y="1324"/>
                  <a:pt x="1502" y="1580"/>
                </a:cubicBezTo>
                <a:cubicBezTo>
                  <a:pt x="1069" y="1988"/>
                  <a:pt x="934" y="2656"/>
                  <a:pt x="1175" y="3207"/>
                </a:cubicBezTo>
                <a:cubicBezTo>
                  <a:pt x="1289" y="3469"/>
                  <a:pt x="1483" y="3686"/>
                  <a:pt x="1733" y="3835"/>
                </a:cubicBezTo>
                <a:cubicBezTo>
                  <a:pt x="1968" y="3974"/>
                  <a:pt x="2243" y="4048"/>
                  <a:pt x="2526" y="4048"/>
                </a:cubicBezTo>
                <a:cubicBezTo>
                  <a:pt x="2852" y="4048"/>
                  <a:pt x="3151" y="3958"/>
                  <a:pt x="3391" y="3788"/>
                </a:cubicBezTo>
                <a:cubicBezTo>
                  <a:pt x="3417" y="3770"/>
                  <a:pt x="3442" y="3751"/>
                  <a:pt x="3466" y="3731"/>
                </a:cubicBezTo>
                <a:cubicBezTo>
                  <a:pt x="3552" y="3849"/>
                  <a:pt x="3677" y="3923"/>
                  <a:pt x="3832" y="3946"/>
                </a:cubicBezTo>
                <a:cubicBezTo>
                  <a:pt x="4048" y="3978"/>
                  <a:pt x="4263" y="3943"/>
                  <a:pt x="4456" y="3844"/>
                </a:cubicBezTo>
                <a:cubicBezTo>
                  <a:pt x="4676" y="3732"/>
                  <a:pt x="4852" y="3547"/>
                  <a:pt x="4982" y="3294"/>
                </a:cubicBezTo>
                <a:cubicBezTo>
                  <a:pt x="5124" y="3017"/>
                  <a:pt x="5172" y="2671"/>
                  <a:pt x="5127" y="2238"/>
                </a:cubicBezTo>
                <a:close/>
                <a:moveTo>
                  <a:pt x="3326" y="3086"/>
                </a:moveTo>
                <a:cubicBezTo>
                  <a:pt x="3314" y="3103"/>
                  <a:pt x="3296" y="3125"/>
                  <a:pt x="3287" y="3137"/>
                </a:cubicBezTo>
                <a:cubicBezTo>
                  <a:pt x="3279" y="3147"/>
                  <a:pt x="3271" y="3156"/>
                  <a:pt x="3265" y="3164"/>
                </a:cubicBezTo>
                <a:cubicBezTo>
                  <a:pt x="3213" y="3231"/>
                  <a:pt x="3150" y="3291"/>
                  <a:pt x="3077" y="3343"/>
                </a:cubicBezTo>
                <a:cubicBezTo>
                  <a:pt x="2926" y="3448"/>
                  <a:pt x="2741" y="3502"/>
                  <a:pt x="2526" y="3502"/>
                </a:cubicBezTo>
                <a:cubicBezTo>
                  <a:pt x="2140" y="3502"/>
                  <a:pt x="1814" y="3305"/>
                  <a:pt x="1675" y="2988"/>
                </a:cubicBezTo>
                <a:cubicBezTo>
                  <a:pt x="1525" y="2646"/>
                  <a:pt x="1608" y="2230"/>
                  <a:pt x="1876" y="1979"/>
                </a:cubicBezTo>
                <a:cubicBezTo>
                  <a:pt x="2045" y="1820"/>
                  <a:pt x="2283" y="1728"/>
                  <a:pt x="2528" y="1728"/>
                </a:cubicBezTo>
                <a:cubicBezTo>
                  <a:pt x="2701" y="1728"/>
                  <a:pt x="2869" y="1773"/>
                  <a:pt x="3011" y="1859"/>
                </a:cubicBezTo>
                <a:cubicBezTo>
                  <a:pt x="3102" y="1913"/>
                  <a:pt x="3183" y="1983"/>
                  <a:pt x="3250" y="2069"/>
                </a:cubicBezTo>
                <a:cubicBezTo>
                  <a:pt x="3257" y="2077"/>
                  <a:pt x="3264" y="2086"/>
                  <a:pt x="3273" y="2096"/>
                </a:cubicBezTo>
                <a:cubicBezTo>
                  <a:pt x="3286" y="2112"/>
                  <a:pt x="3310" y="2142"/>
                  <a:pt x="3326" y="2164"/>
                </a:cubicBezTo>
                <a:lnTo>
                  <a:pt x="3326" y="3086"/>
                </a:lnTo>
                <a:close/>
              </a:path>
            </a:pathLst>
          </a:custGeom>
          <a:solidFill>
            <a:schemeClr val="bg1">
              <a:lumMod val="75000"/>
            </a:schemeClr>
          </a:solidFill>
          <a:ln>
            <a:noFill/>
          </a:ln>
        </p:spPr>
        <p:txBody>
          <a:bodyPr/>
          <a:lstStyle/>
          <a:p>
            <a:endParaRPr lang="zh-CN" altLang="en-US"/>
          </a:p>
        </p:txBody>
      </p:sp>
      <p:sp>
        <p:nvSpPr>
          <p:cNvPr id="17" name="文本框 16"/>
          <p:cNvSpPr txBox="1"/>
          <p:nvPr/>
        </p:nvSpPr>
        <p:spPr>
          <a:xfrm>
            <a:off x="3093723" y="4952755"/>
            <a:ext cx="1665841" cy="400110"/>
          </a:xfrm>
          <a:prstGeom prst="rect">
            <a:avLst/>
          </a:prstGeom>
          <a:noFill/>
        </p:spPr>
        <p:txBody>
          <a:bodyPr wrap="none" rtlCol="0">
            <a:spAutoFit/>
          </a:bodyPr>
          <a:lstStyle/>
          <a:p>
            <a:r>
              <a:rPr lang="en-US" altLang="zh-CN" sz="2000" dirty="0">
                <a:solidFill>
                  <a:schemeClr val="bg1">
                    <a:lumMod val="50000"/>
                  </a:schemeClr>
                </a:solidFill>
              </a:rPr>
              <a:t>13965056693</a:t>
            </a:r>
            <a:endParaRPr lang="zh-CN" altLang="en-US" sz="2000" dirty="0">
              <a:solidFill>
                <a:schemeClr val="bg1">
                  <a:lumMod val="50000"/>
                </a:schemeClr>
              </a:solidFill>
            </a:endParaRPr>
          </a:p>
        </p:txBody>
      </p:sp>
      <p:sp>
        <p:nvSpPr>
          <p:cNvPr id="19" name="文本框 18"/>
          <p:cNvSpPr txBox="1"/>
          <p:nvPr/>
        </p:nvSpPr>
        <p:spPr>
          <a:xfrm>
            <a:off x="3093723" y="4255758"/>
            <a:ext cx="1396536" cy="400110"/>
          </a:xfrm>
          <a:prstGeom prst="rect">
            <a:avLst/>
          </a:prstGeom>
          <a:noFill/>
        </p:spPr>
        <p:txBody>
          <a:bodyPr wrap="none" rtlCol="0">
            <a:spAutoFit/>
          </a:bodyPr>
          <a:lstStyle/>
          <a:p>
            <a:r>
              <a:rPr lang="en-US" altLang="zh-CN" sz="2000" dirty="0">
                <a:solidFill>
                  <a:schemeClr val="bg1">
                    <a:lumMod val="50000"/>
                  </a:schemeClr>
                </a:solidFill>
              </a:rPr>
              <a:t>770993643</a:t>
            </a:r>
            <a:endParaRPr lang="zh-CN" altLang="en-US" sz="2000" dirty="0">
              <a:solidFill>
                <a:schemeClr val="bg1">
                  <a:lumMod val="50000"/>
                </a:schemeClr>
              </a:solidFill>
            </a:endParaRPr>
          </a:p>
        </p:txBody>
      </p:sp>
    </p:spTree>
    <p:extLst>
      <p:ext uri="{BB962C8B-B14F-4D97-AF65-F5344CB8AC3E}">
        <p14:creationId xmlns:p14="http://schemas.microsoft.com/office/powerpoint/2010/main" val="15474289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对象存储服务</a:t>
            </a:r>
            <a:r>
              <a:rPr lang="en-US" altLang="zh-CN" dirty="0">
                <a:solidFill>
                  <a:schemeClr val="tx1"/>
                </a:solidFill>
                <a:latin typeface="微软雅黑" panose="020B0503020204020204" pitchFamily="34" charset="-122"/>
                <a:ea typeface="微软雅黑" panose="020B0503020204020204" pitchFamily="34" charset="-122"/>
              </a:rPr>
              <a:t>OBS</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
        <p:nvSpPr>
          <p:cNvPr id="3" name="矩形 2"/>
          <p:cNvSpPr/>
          <p:nvPr/>
        </p:nvSpPr>
        <p:spPr>
          <a:xfrm>
            <a:off x="484908" y="1207808"/>
            <a:ext cx="10958947" cy="646331"/>
          </a:xfrm>
          <a:prstGeom prst="rect">
            <a:avLst/>
          </a:prstGeom>
        </p:spPr>
        <p:txBody>
          <a:bodyPr wrap="square">
            <a:spAutoFit/>
          </a:bodyPr>
          <a:lstStyle/>
          <a:p>
            <a:pPr marL="285750" indent="-285750">
              <a:buFont typeface="Wingdings" panose="05000000000000000000" pitchFamily="2" charset="2"/>
              <a:buChar char="n"/>
            </a:pPr>
            <a:r>
              <a:rPr lang="zh-CN" altLang="en-US" dirty="0"/>
              <a:t>对象存储服务（</a:t>
            </a:r>
            <a:r>
              <a:rPr lang="en-US" altLang="zh-CN" dirty="0"/>
              <a:t>Object Storage Service</a:t>
            </a:r>
            <a:r>
              <a:rPr lang="zh-CN" altLang="en-US" dirty="0"/>
              <a:t>，</a:t>
            </a:r>
            <a:r>
              <a:rPr lang="en-US" altLang="zh-CN" dirty="0"/>
              <a:t>OBS</a:t>
            </a:r>
            <a:r>
              <a:rPr lang="zh-CN" altLang="en-US" dirty="0"/>
              <a:t>）提供海量、安全、高可靠、低成本的数据存储能力，可供用户存储任意类型和大小的数据。适合企业备份</a:t>
            </a:r>
            <a:r>
              <a:rPr lang="en-US" altLang="zh-CN" dirty="0"/>
              <a:t>/</a:t>
            </a:r>
            <a:r>
              <a:rPr lang="zh-CN" altLang="en-US" dirty="0"/>
              <a:t>归档、视频点播、视频监控等多种数据存储场景。</a:t>
            </a:r>
          </a:p>
        </p:txBody>
      </p:sp>
      <p:pic>
        <p:nvPicPr>
          <p:cNvPr id="8" name="图片 7"/>
          <p:cNvPicPr>
            <a:picLocks noChangeAspect="1"/>
          </p:cNvPicPr>
          <p:nvPr/>
        </p:nvPicPr>
        <p:blipFill>
          <a:blip r:embed="rId5"/>
          <a:stretch>
            <a:fillRect/>
          </a:stretch>
        </p:blipFill>
        <p:spPr>
          <a:xfrm>
            <a:off x="488468" y="2764876"/>
            <a:ext cx="10955387" cy="2181195"/>
          </a:xfrm>
          <a:prstGeom prst="rect">
            <a:avLst/>
          </a:prstGeom>
          <a:ln>
            <a:solidFill>
              <a:schemeClr val="bg1">
                <a:lumMod val="75000"/>
              </a:schemeClr>
            </a:solidFill>
          </a:ln>
        </p:spPr>
      </p:pic>
    </p:spTree>
    <p:extLst>
      <p:ext uri="{BB962C8B-B14F-4D97-AF65-F5344CB8AC3E}">
        <p14:creationId xmlns:p14="http://schemas.microsoft.com/office/powerpoint/2010/main" val="39932339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云主机的大数据方案设计</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724421" y="1642669"/>
            <a:ext cx="4783109" cy="4217614"/>
            <a:chOff x="898386" y="2272576"/>
            <a:chExt cx="5060992" cy="2508508"/>
          </a:xfrm>
        </p:grpSpPr>
        <p:sp>
          <p:nvSpPr>
            <p:cNvPr id="9" name="矩形 8"/>
            <p:cNvSpPr/>
            <p:nvPr/>
          </p:nvSpPr>
          <p:spPr>
            <a:xfrm>
              <a:off x="1207803" y="4298822"/>
              <a:ext cx="4465844" cy="218726"/>
            </a:xfrm>
            <a:prstGeom prst="rect">
              <a:avLst/>
            </a:prstGeom>
            <a:solidFill>
              <a:schemeClr val="bg1">
                <a:lumMod val="5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400" b="1" dirty="0" err="1">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Hadoop</a:t>
              </a:r>
              <a:r>
                <a:rPr lang="zh-CN" altLang="en-US" sz="1400" b="1" dirty="0">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集群</a:t>
              </a:r>
            </a:p>
          </p:txBody>
        </p:sp>
        <p:sp>
          <p:nvSpPr>
            <p:cNvPr id="10" name="Text Box 18"/>
            <p:cNvSpPr txBox="1">
              <a:spLocks noChangeArrowheads="1"/>
            </p:cNvSpPr>
            <p:nvPr/>
          </p:nvSpPr>
          <p:spPr bwMode="auto">
            <a:xfrm>
              <a:off x="2938921" y="3660670"/>
              <a:ext cx="699407"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cxnSp>
          <p:nvCxnSpPr>
            <p:cNvPr id="11" name="直接连接符 12"/>
            <p:cNvCxnSpPr>
              <a:cxnSpLocks noChangeShapeType="1"/>
            </p:cNvCxnSpPr>
            <p:nvPr/>
          </p:nvCxnSpPr>
          <p:spPr bwMode="auto">
            <a:xfrm flipH="1">
              <a:off x="2402191" y="2673592"/>
              <a:ext cx="454398" cy="389334"/>
            </a:xfrm>
            <a:prstGeom prst="line">
              <a:avLst/>
            </a:prstGeom>
            <a:noFill/>
            <a:ln w="9525" algn="ctr">
              <a:solidFill>
                <a:srgbClr val="FFC000"/>
              </a:solidFill>
              <a:round/>
              <a:headEnd/>
              <a:tailEnd/>
            </a:ln>
          </p:spPr>
        </p:cxnSp>
        <p:sp>
          <p:nvSpPr>
            <p:cNvPr id="12" name="Text Box 18"/>
            <p:cNvSpPr txBox="1">
              <a:spLocks noChangeArrowheads="1"/>
            </p:cNvSpPr>
            <p:nvPr/>
          </p:nvSpPr>
          <p:spPr bwMode="auto">
            <a:xfrm>
              <a:off x="1988115" y="2416556"/>
              <a:ext cx="755887" cy="197701"/>
            </a:xfrm>
            <a:prstGeom prst="rect">
              <a:avLst/>
            </a:prstGeom>
            <a:noFill/>
            <a:ln w="9525">
              <a:noFill/>
              <a:miter lim="800000"/>
              <a:headEnd/>
              <a:tailEnd/>
            </a:ln>
          </p:spPr>
          <p:txBody>
            <a:bodyPr wrap="square">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工作站</a:t>
              </a:r>
            </a:p>
          </p:txBody>
        </p:sp>
        <p:cxnSp>
          <p:nvCxnSpPr>
            <p:cNvPr id="13" name="直接连接符 14"/>
            <p:cNvCxnSpPr>
              <a:cxnSpLocks noChangeShapeType="1"/>
            </p:cNvCxnSpPr>
            <p:nvPr/>
          </p:nvCxnSpPr>
          <p:spPr bwMode="auto">
            <a:xfrm flipV="1">
              <a:off x="4689551" y="2730416"/>
              <a:ext cx="38892" cy="294682"/>
            </a:xfrm>
            <a:prstGeom prst="line">
              <a:avLst/>
            </a:prstGeom>
            <a:noFill/>
            <a:ln w="9525" algn="ctr">
              <a:solidFill>
                <a:schemeClr val="tx1"/>
              </a:solidFill>
              <a:round/>
              <a:headEnd/>
              <a:tailEnd/>
            </a:ln>
          </p:spPr>
        </p:cxnSp>
        <p:sp>
          <p:nvSpPr>
            <p:cNvPr id="14" name="矩形 15"/>
            <p:cNvSpPr>
              <a:spLocks noChangeArrowheads="1"/>
            </p:cNvSpPr>
            <p:nvPr/>
          </p:nvSpPr>
          <p:spPr bwMode="auto">
            <a:xfrm>
              <a:off x="1434263" y="2395384"/>
              <a:ext cx="3986696" cy="813531"/>
            </a:xfrm>
            <a:prstGeom prst="rect">
              <a:avLst/>
            </a:prstGeom>
            <a:noFill/>
            <a:ln w="12700">
              <a:solidFill>
                <a:schemeClr val="bg1">
                  <a:lumMod val="50000"/>
                </a:schemeClr>
              </a:solidFill>
              <a:prstDash val="sysDash"/>
              <a:miter lim="800000"/>
              <a:headEnd/>
              <a:tailEnd/>
            </a:ln>
          </p:spPr>
          <p:txBody>
            <a:bodyPr wrap="none" anchor="ct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5" name="Text Box 18"/>
            <p:cNvSpPr txBox="1">
              <a:spLocks noChangeArrowheads="1"/>
            </p:cNvSpPr>
            <p:nvPr/>
          </p:nvSpPr>
          <p:spPr bwMode="auto">
            <a:xfrm>
              <a:off x="3946458" y="2806216"/>
              <a:ext cx="919765" cy="197701"/>
            </a:xfrm>
            <a:prstGeom prst="rect">
              <a:avLst/>
            </a:prstGeom>
            <a:noFill/>
            <a:ln w="9525">
              <a:noFill/>
              <a:miter lim="800000"/>
              <a:headEnd/>
              <a:tailEnd/>
            </a:ln>
          </p:spPr>
          <p:txBody>
            <a:bodyPr wrap="square" anchor="ct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管理网络</a:t>
              </a:r>
            </a:p>
          </p:txBody>
        </p:sp>
        <p:cxnSp>
          <p:nvCxnSpPr>
            <p:cNvPr id="16" name="直接连接符 21"/>
            <p:cNvCxnSpPr>
              <a:cxnSpLocks noChangeShapeType="1"/>
            </p:cNvCxnSpPr>
            <p:nvPr/>
          </p:nvCxnSpPr>
          <p:spPr bwMode="auto">
            <a:xfrm>
              <a:off x="2874049" y="2704513"/>
              <a:ext cx="687628" cy="342580"/>
            </a:xfrm>
            <a:prstGeom prst="line">
              <a:avLst/>
            </a:prstGeom>
            <a:noFill/>
            <a:ln w="9525" algn="ctr">
              <a:solidFill>
                <a:srgbClr val="FFC000"/>
              </a:solidFill>
              <a:round/>
              <a:headEnd/>
              <a:tailEnd/>
            </a:ln>
          </p:spPr>
        </p:cxnSp>
        <p:grpSp>
          <p:nvGrpSpPr>
            <p:cNvPr id="17" name="组合 94"/>
            <p:cNvGrpSpPr>
              <a:grpSpLocks/>
            </p:cNvGrpSpPr>
            <p:nvPr/>
          </p:nvGrpSpPr>
          <p:grpSpPr bwMode="auto">
            <a:xfrm>
              <a:off x="2648608" y="2446305"/>
              <a:ext cx="461587" cy="246638"/>
              <a:chOff x="4763726" y="840438"/>
              <a:chExt cx="343031" cy="213935"/>
            </a:xfrm>
            <a:solidFill>
              <a:schemeClr val="bg1">
                <a:lumMod val="50000"/>
              </a:schemeClr>
            </a:solidFill>
          </p:grpSpPr>
          <p:sp>
            <p:nvSpPr>
              <p:cNvPr id="54" name="Freeform 5"/>
              <p:cNvSpPr>
                <a:spLocks noEditPoints="1"/>
              </p:cNvSpPr>
              <p:nvPr/>
            </p:nvSpPr>
            <p:spPr bwMode="auto">
              <a:xfrm>
                <a:off x="4763099" y="862006"/>
                <a:ext cx="258614" cy="192155"/>
              </a:xfrm>
              <a:custGeom>
                <a:avLst/>
                <a:gdLst/>
                <a:ahLst/>
                <a:cxnLst>
                  <a:cxn ang="0">
                    <a:pos x="11410" y="2"/>
                  </a:cxn>
                  <a:cxn ang="0">
                    <a:pos x="11555" y="20"/>
                  </a:cxn>
                  <a:cxn ang="0">
                    <a:pos x="11692" y="59"/>
                  </a:cxn>
                  <a:cxn ang="0">
                    <a:pos x="11821" y="117"/>
                  </a:cxn>
                  <a:cxn ang="0">
                    <a:pos x="11939" y="193"/>
                  </a:cxn>
                  <a:cxn ang="0">
                    <a:pos x="12044" y="284"/>
                  </a:cxn>
                  <a:cxn ang="0">
                    <a:pos x="12136" y="390"/>
                  </a:cxn>
                  <a:cxn ang="0">
                    <a:pos x="12211" y="508"/>
                  </a:cxn>
                  <a:cxn ang="0">
                    <a:pos x="12270" y="637"/>
                  </a:cxn>
                  <a:cxn ang="0">
                    <a:pos x="12309" y="774"/>
                  </a:cxn>
                  <a:cxn ang="0">
                    <a:pos x="12327" y="919"/>
                  </a:cxn>
                  <a:cxn ang="0">
                    <a:pos x="12327" y="8512"/>
                  </a:cxn>
                  <a:cxn ang="0">
                    <a:pos x="12309" y="8656"/>
                  </a:cxn>
                  <a:cxn ang="0">
                    <a:pos x="12270" y="8795"/>
                  </a:cxn>
                  <a:cxn ang="0">
                    <a:pos x="12211" y="8923"/>
                  </a:cxn>
                  <a:cxn ang="0">
                    <a:pos x="12136" y="9040"/>
                  </a:cxn>
                  <a:cxn ang="0">
                    <a:pos x="12044" y="9146"/>
                  </a:cxn>
                  <a:cxn ang="0">
                    <a:pos x="11939" y="9237"/>
                  </a:cxn>
                  <a:cxn ang="0">
                    <a:pos x="11821" y="9313"/>
                  </a:cxn>
                  <a:cxn ang="0">
                    <a:pos x="11692" y="9371"/>
                  </a:cxn>
                  <a:cxn ang="0">
                    <a:pos x="11555" y="9411"/>
                  </a:cxn>
                  <a:cxn ang="0">
                    <a:pos x="11410" y="9430"/>
                  </a:cxn>
                  <a:cxn ang="0">
                    <a:pos x="8133" y="9818"/>
                  </a:cxn>
                  <a:cxn ang="0">
                    <a:pos x="968" y="9431"/>
                  </a:cxn>
                  <a:cxn ang="0">
                    <a:pos x="821" y="9420"/>
                  </a:cxn>
                  <a:cxn ang="0">
                    <a:pos x="681" y="9387"/>
                  </a:cxn>
                  <a:cxn ang="0">
                    <a:pos x="550" y="9335"/>
                  </a:cxn>
                  <a:cxn ang="0">
                    <a:pos x="428" y="9265"/>
                  </a:cxn>
                  <a:cxn ang="0">
                    <a:pos x="318" y="9179"/>
                  </a:cxn>
                  <a:cxn ang="0">
                    <a:pos x="222" y="9077"/>
                  </a:cxn>
                  <a:cxn ang="0">
                    <a:pos x="140" y="8964"/>
                  </a:cxn>
                  <a:cxn ang="0">
                    <a:pos x="77" y="8838"/>
                  </a:cxn>
                  <a:cxn ang="0">
                    <a:pos x="31" y="8703"/>
                  </a:cxn>
                  <a:cxn ang="0">
                    <a:pos x="5" y="8561"/>
                  </a:cxn>
                  <a:cxn ang="0">
                    <a:pos x="0" y="969"/>
                  </a:cxn>
                  <a:cxn ang="0">
                    <a:pos x="11" y="822"/>
                  </a:cxn>
                  <a:cxn ang="0">
                    <a:pos x="44" y="682"/>
                  </a:cxn>
                  <a:cxn ang="0">
                    <a:pos x="96" y="550"/>
                  </a:cxn>
                  <a:cxn ang="0">
                    <a:pos x="166" y="428"/>
                  </a:cxn>
                  <a:cxn ang="0">
                    <a:pos x="252" y="318"/>
                  </a:cxn>
                  <a:cxn ang="0">
                    <a:pos x="353" y="222"/>
                  </a:cxn>
                  <a:cxn ang="0">
                    <a:pos x="467" y="141"/>
                  </a:cxn>
                  <a:cxn ang="0">
                    <a:pos x="592" y="76"/>
                  </a:cxn>
                  <a:cxn ang="0">
                    <a:pos x="727" y="30"/>
                  </a:cxn>
                  <a:cxn ang="0">
                    <a:pos x="869" y="5"/>
                  </a:cxn>
                  <a:cxn ang="0">
                    <a:pos x="2888" y="10546"/>
                  </a:cxn>
                  <a:cxn ang="0">
                    <a:pos x="9033" y="10200"/>
                  </a:cxn>
                  <a:cxn ang="0">
                    <a:pos x="2888" y="11322"/>
                  </a:cxn>
                  <a:cxn ang="0">
                    <a:pos x="11211" y="969"/>
                  </a:cxn>
                  <a:cxn ang="0">
                    <a:pos x="1117" y="969"/>
                  </a:cxn>
                </a:cxnLst>
                <a:rect l="0" t="0" r="r" b="b"/>
                <a:pathLst>
                  <a:path w="12329" h="11322">
                    <a:moveTo>
                      <a:pt x="968" y="0"/>
                    </a:moveTo>
                    <a:lnTo>
                      <a:pt x="11361" y="0"/>
                    </a:lnTo>
                    <a:lnTo>
                      <a:pt x="11410" y="2"/>
                    </a:lnTo>
                    <a:lnTo>
                      <a:pt x="11459" y="5"/>
                    </a:lnTo>
                    <a:lnTo>
                      <a:pt x="11507" y="11"/>
                    </a:lnTo>
                    <a:lnTo>
                      <a:pt x="11555" y="20"/>
                    </a:lnTo>
                    <a:lnTo>
                      <a:pt x="11601" y="30"/>
                    </a:lnTo>
                    <a:lnTo>
                      <a:pt x="11647" y="44"/>
                    </a:lnTo>
                    <a:lnTo>
                      <a:pt x="11692" y="59"/>
                    </a:lnTo>
                    <a:lnTo>
                      <a:pt x="11736" y="76"/>
                    </a:lnTo>
                    <a:lnTo>
                      <a:pt x="11779" y="96"/>
                    </a:lnTo>
                    <a:lnTo>
                      <a:pt x="11821" y="117"/>
                    </a:lnTo>
                    <a:lnTo>
                      <a:pt x="11861" y="141"/>
                    </a:lnTo>
                    <a:lnTo>
                      <a:pt x="11901" y="167"/>
                    </a:lnTo>
                    <a:lnTo>
                      <a:pt x="11939" y="193"/>
                    </a:lnTo>
                    <a:lnTo>
                      <a:pt x="11975" y="222"/>
                    </a:lnTo>
                    <a:lnTo>
                      <a:pt x="12011" y="253"/>
                    </a:lnTo>
                    <a:lnTo>
                      <a:pt x="12044" y="284"/>
                    </a:lnTo>
                    <a:lnTo>
                      <a:pt x="12076" y="318"/>
                    </a:lnTo>
                    <a:lnTo>
                      <a:pt x="12107" y="354"/>
                    </a:lnTo>
                    <a:lnTo>
                      <a:pt x="12136" y="390"/>
                    </a:lnTo>
                    <a:lnTo>
                      <a:pt x="12162" y="428"/>
                    </a:lnTo>
                    <a:lnTo>
                      <a:pt x="12188" y="468"/>
                    </a:lnTo>
                    <a:lnTo>
                      <a:pt x="12211" y="508"/>
                    </a:lnTo>
                    <a:lnTo>
                      <a:pt x="12233" y="550"/>
                    </a:lnTo>
                    <a:lnTo>
                      <a:pt x="12252" y="593"/>
                    </a:lnTo>
                    <a:lnTo>
                      <a:pt x="12270" y="637"/>
                    </a:lnTo>
                    <a:lnTo>
                      <a:pt x="12285" y="682"/>
                    </a:lnTo>
                    <a:lnTo>
                      <a:pt x="12298" y="728"/>
                    </a:lnTo>
                    <a:lnTo>
                      <a:pt x="12309" y="774"/>
                    </a:lnTo>
                    <a:lnTo>
                      <a:pt x="12318" y="822"/>
                    </a:lnTo>
                    <a:lnTo>
                      <a:pt x="12324" y="870"/>
                    </a:lnTo>
                    <a:lnTo>
                      <a:pt x="12327" y="919"/>
                    </a:lnTo>
                    <a:lnTo>
                      <a:pt x="12329" y="969"/>
                    </a:lnTo>
                    <a:lnTo>
                      <a:pt x="12329" y="8462"/>
                    </a:lnTo>
                    <a:lnTo>
                      <a:pt x="12327" y="8512"/>
                    </a:lnTo>
                    <a:lnTo>
                      <a:pt x="12324" y="8561"/>
                    </a:lnTo>
                    <a:lnTo>
                      <a:pt x="12318" y="8609"/>
                    </a:lnTo>
                    <a:lnTo>
                      <a:pt x="12309" y="8656"/>
                    </a:lnTo>
                    <a:lnTo>
                      <a:pt x="12298" y="8703"/>
                    </a:lnTo>
                    <a:lnTo>
                      <a:pt x="12285" y="8750"/>
                    </a:lnTo>
                    <a:lnTo>
                      <a:pt x="12270" y="8795"/>
                    </a:lnTo>
                    <a:lnTo>
                      <a:pt x="12252" y="8838"/>
                    </a:lnTo>
                    <a:lnTo>
                      <a:pt x="12233" y="8881"/>
                    </a:lnTo>
                    <a:lnTo>
                      <a:pt x="12211" y="8923"/>
                    </a:lnTo>
                    <a:lnTo>
                      <a:pt x="12188" y="8964"/>
                    </a:lnTo>
                    <a:lnTo>
                      <a:pt x="12162" y="9003"/>
                    </a:lnTo>
                    <a:lnTo>
                      <a:pt x="12136" y="9040"/>
                    </a:lnTo>
                    <a:lnTo>
                      <a:pt x="12107" y="9077"/>
                    </a:lnTo>
                    <a:lnTo>
                      <a:pt x="12076" y="9112"/>
                    </a:lnTo>
                    <a:lnTo>
                      <a:pt x="12044" y="9146"/>
                    </a:lnTo>
                    <a:lnTo>
                      <a:pt x="12011" y="9179"/>
                    </a:lnTo>
                    <a:lnTo>
                      <a:pt x="11975" y="9209"/>
                    </a:lnTo>
                    <a:lnTo>
                      <a:pt x="11939" y="9237"/>
                    </a:lnTo>
                    <a:lnTo>
                      <a:pt x="11901" y="9265"/>
                    </a:lnTo>
                    <a:lnTo>
                      <a:pt x="11861" y="9290"/>
                    </a:lnTo>
                    <a:lnTo>
                      <a:pt x="11821" y="9313"/>
                    </a:lnTo>
                    <a:lnTo>
                      <a:pt x="11779" y="9335"/>
                    </a:lnTo>
                    <a:lnTo>
                      <a:pt x="11736" y="9354"/>
                    </a:lnTo>
                    <a:lnTo>
                      <a:pt x="11692" y="9371"/>
                    </a:lnTo>
                    <a:lnTo>
                      <a:pt x="11647" y="9387"/>
                    </a:lnTo>
                    <a:lnTo>
                      <a:pt x="11601" y="9400"/>
                    </a:lnTo>
                    <a:lnTo>
                      <a:pt x="11555" y="9411"/>
                    </a:lnTo>
                    <a:lnTo>
                      <a:pt x="11507" y="9420"/>
                    </a:lnTo>
                    <a:lnTo>
                      <a:pt x="11459" y="9426"/>
                    </a:lnTo>
                    <a:lnTo>
                      <a:pt x="11410" y="9430"/>
                    </a:lnTo>
                    <a:lnTo>
                      <a:pt x="11361" y="9431"/>
                    </a:lnTo>
                    <a:lnTo>
                      <a:pt x="8133" y="9431"/>
                    </a:lnTo>
                    <a:lnTo>
                      <a:pt x="8133" y="9818"/>
                    </a:lnTo>
                    <a:lnTo>
                      <a:pt x="4195" y="9818"/>
                    </a:lnTo>
                    <a:lnTo>
                      <a:pt x="4195" y="9431"/>
                    </a:lnTo>
                    <a:lnTo>
                      <a:pt x="968" y="9431"/>
                    </a:lnTo>
                    <a:lnTo>
                      <a:pt x="918" y="9430"/>
                    </a:lnTo>
                    <a:lnTo>
                      <a:pt x="869" y="9426"/>
                    </a:lnTo>
                    <a:lnTo>
                      <a:pt x="821" y="9420"/>
                    </a:lnTo>
                    <a:lnTo>
                      <a:pt x="774" y="9411"/>
                    </a:lnTo>
                    <a:lnTo>
                      <a:pt x="727" y="9400"/>
                    </a:lnTo>
                    <a:lnTo>
                      <a:pt x="681" y="9387"/>
                    </a:lnTo>
                    <a:lnTo>
                      <a:pt x="636" y="9371"/>
                    </a:lnTo>
                    <a:lnTo>
                      <a:pt x="592" y="9354"/>
                    </a:lnTo>
                    <a:lnTo>
                      <a:pt x="550" y="9335"/>
                    </a:lnTo>
                    <a:lnTo>
                      <a:pt x="508" y="9313"/>
                    </a:lnTo>
                    <a:lnTo>
                      <a:pt x="467" y="9290"/>
                    </a:lnTo>
                    <a:lnTo>
                      <a:pt x="428" y="9265"/>
                    </a:lnTo>
                    <a:lnTo>
                      <a:pt x="390" y="9237"/>
                    </a:lnTo>
                    <a:lnTo>
                      <a:pt x="353" y="9209"/>
                    </a:lnTo>
                    <a:lnTo>
                      <a:pt x="318" y="9179"/>
                    </a:lnTo>
                    <a:lnTo>
                      <a:pt x="285" y="9146"/>
                    </a:lnTo>
                    <a:lnTo>
                      <a:pt x="252" y="9112"/>
                    </a:lnTo>
                    <a:lnTo>
                      <a:pt x="222" y="9077"/>
                    </a:lnTo>
                    <a:lnTo>
                      <a:pt x="192" y="9040"/>
                    </a:lnTo>
                    <a:lnTo>
                      <a:pt x="166" y="9003"/>
                    </a:lnTo>
                    <a:lnTo>
                      <a:pt x="140" y="8964"/>
                    </a:lnTo>
                    <a:lnTo>
                      <a:pt x="117" y="8923"/>
                    </a:lnTo>
                    <a:lnTo>
                      <a:pt x="96" y="8881"/>
                    </a:lnTo>
                    <a:lnTo>
                      <a:pt x="77" y="8838"/>
                    </a:lnTo>
                    <a:lnTo>
                      <a:pt x="59" y="8795"/>
                    </a:lnTo>
                    <a:lnTo>
                      <a:pt x="44" y="8750"/>
                    </a:lnTo>
                    <a:lnTo>
                      <a:pt x="31" y="8703"/>
                    </a:lnTo>
                    <a:lnTo>
                      <a:pt x="19" y="8656"/>
                    </a:lnTo>
                    <a:lnTo>
                      <a:pt x="11" y="8609"/>
                    </a:lnTo>
                    <a:lnTo>
                      <a:pt x="5" y="8561"/>
                    </a:lnTo>
                    <a:lnTo>
                      <a:pt x="1" y="8512"/>
                    </a:lnTo>
                    <a:lnTo>
                      <a:pt x="0" y="8462"/>
                    </a:lnTo>
                    <a:lnTo>
                      <a:pt x="0" y="969"/>
                    </a:lnTo>
                    <a:lnTo>
                      <a:pt x="1" y="919"/>
                    </a:lnTo>
                    <a:lnTo>
                      <a:pt x="5" y="870"/>
                    </a:lnTo>
                    <a:lnTo>
                      <a:pt x="11" y="822"/>
                    </a:lnTo>
                    <a:lnTo>
                      <a:pt x="19" y="774"/>
                    </a:lnTo>
                    <a:lnTo>
                      <a:pt x="31" y="728"/>
                    </a:lnTo>
                    <a:lnTo>
                      <a:pt x="44" y="682"/>
                    </a:lnTo>
                    <a:lnTo>
                      <a:pt x="59" y="637"/>
                    </a:lnTo>
                    <a:lnTo>
                      <a:pt x="77" y="593"/>
                    </a:lnTo>
                    <a:lnTo>
                      <a:pt x="96" y="550"/>
                    </a:lnTo>
                    <a:lnTo>
                      <a:pt x="117" y="508"/>
                    </a:lnTo>
                    <a:lnTo>
                      <a:pt x="140" y="468"/>
                    </a:lnTo>
                    <a:lnTo>
                      <a:pt x="166" y="428"/>
                    </a:lnTo>
                    <a:lnTo>
                      <a:pt x="192" y="390"/>
                    </a:lnTo>
                    <a:lnTo>
                      <a:pt x="222" y="354"/>
                    </a:lnTo>
                    <a:lnTo>
                      <a:pt x="252" y="318"/>
                    </a:lnTo>
                    <a:lnTo>
                      <a:pt x="285" y="284"/>
                    </a:lnTo>
                    <a:lnTo>
                      <a:pt x="318" y="253"/>
                    </a:lnTo>
                    <a:lnTo>
                      <a:pt x="353" y="222"/>
                    </a:lnTo>
                    <a:lnTo>
                      <a:pt x="390" y="193"/>
                    </a:lnTo>
                    <a:lnTo>
                      <a:pt x="428" y="167"/>
                    </a:lnTo>
                    <a:lnTo>
                      <a:pt x="467" y="141"/>
                    </a:lnTo>
                    <a:lnTo>
                      <a:pt x="508" y="117"/>
                    </a:lnTo>
                    <a:lnTo>
                      <a:pt x="550" y="96"/>
                    </a:lnTo>
                    <a:lnTo>
                      <a:pt x="592" y="76"/>
                    </a:lnTo>
                    <a:lnTo>
                      <a:pt x="636" y="59"/>
                    </a:lnTo>
                    <a:lnTo>
                      <a:pt x="681" y="44"/>
                    </a:lnTo>
                    <a:lnTo>
                      <a:pt x="727" y="30"/>
                    </a:lnTo>
                    <a:lnTo>
                      <a:pt x="774" y="20"/>
                    </a:lnTo>
                    <a:lnTo>
                      <a:pt x="821" y="11"/>
                    </a:lnTo>
                    <a:lnTo>
                      <a:pt x="869" y="5"/>
                    </a:lnTo>
                    <a:lnTo>
                      <a:pt x="918" y="2"/>
                    </a:lnTo>
                    <a:lnTo>
                      <a:pt x="968" y="0"/>
                    </a:lnTo>
                    <a:close/>
                    <a:moveTo>
                      <a:pt x="2888" y="10546"/>
                    </a:moveTo>
                    <a:lnTo>
                      <a:pt x="2888" y="10546"/>
                    </a:lnTo>
                    <a:lnTo>
                      <a:pt x="3295" y="10200"/>
                    </a:lnTo>
                    <a:lnTo>
                      <a:pt x="9033" y="10200"/>
                    </a:lnTo>
                    <a:lnTo>
                      <a:pt x="9441" y="10546"/>
                    </a:lnTo>
                    <a:lnTo>
                      <a:pt x="9441" y="11322"/>
                    </a:lnTo>
                    <a:lnTo>
                      <a:pt x="2888" y="11322"/>
                    </a:lnTo>
                    <a:lnTo>
                      <a:pt x="2888" y="10546"/>
                    </a:lnTo>
                    <a:close/>
                    <a:moveTo>
                      <a:pt x="1117" y="969"/>
                    </a:moveTo>
                    <a:lnTo>
                      <a:pt x="11211" y="969"/>
                    </a:lnTo>
                    <a:lnTo>
                      <a:pt x="11211" y="8462"/>
                    </a:lnTo>
                    <a:lnTo>
                      <a:pt x="1117" y="8462"/>
                    </a:lnTo>
                    <a:lnTo>
                      <a:pt x="1117" y="969"/>
                    </a:lnTo>
                    <a:close/>
                  </a:path>
                </a:pathLst>
              </a:custGeom>
              <a:grp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5" name="Freeform 6"/>
              <p:cNvSpPr>
                <a:spLocks noEditPoints="1"/>
              </p:cNvSpPr>
              <p:nvPr/>
            </p:nvSpPr>
            <p:spPr bwMode="auto">
              <a:xfrm>
                <a:off x="4964755" y="840093"/>
                <a:ext cx="141622" cy="212382"/>
              </a:xfrm>
              <a:custGeom>
                <a:avLst/>
                <a:gdLst/>
                <a:ahLst/>
                <a:cxnLst>
                  <a:cxn ang="0">
                    <a:pos x="6426" y="15"/>
                  </a:cxn>
                  <a:cxn ang="0">
                    <a:pos x="6572" y="81"/>
                  </a:cxn>
                  <a:cxn ang="0">
                    <a:pos x="6686" y="190"/>
                  </a:cxn>
                  <a:cxn ang="0">
                    <a:pos x="6759" y="332"/>
                  </a:cxn>
                  <a:cxn ang="0">
                    <a:pos x="6780" y="12044"/>
                  </a:cxn>
                  <a:cxn ang="0">
                    <a:pos x="6751" y="12206"/>
                  </a:cxn>
                  <a:cxn ang="0">
                    <a:pos x="6671" y="12344"/>
                  </a:cxn>
                  <a:cxn ang="0">
                    <a:pos x="6553" y="12447"/>
                  </a:cxn>
                  <a:cxn ang="0">
                    <a:pos x="6403" y="12506"/>
                  </a:cxn>
                  <a:cxn ang="0">
                    <a:pos x="424" y="12513"/>
                  </a:cxn>
                  <a:cxn ang="0">
                    <a:pos x="268" y="12469"/>
                  </a:cxn>
                  <a:cxn ang="0">
                    <a:pos x="139" y="12377"/>
                  </a:cxn>
                  <a:cxn ang="0">
                    <a:pos x="47" y="12248"/>
                  </a:cxn>
                  <a:cxn ang="0">
                    <a:pos x="3" y="12092"/>
                  </a:cxn>
                  <a:cxn ang="0">
                    <a:pos x="1971" y="10952"/>
                  </a:cxn>
                  <a:cxn ang="0">
                    <a:pos x="2201" y="10885"/>
                  </a:cxn>
                  <a:cxn ang="0">
                    <a:pos x="2412" y="10778"/>
                  </a:cxn>
                  <a:cxn ang="0">
                    <a:pos x="2782" y="10424"/>
                  </a:cxn>
                  <a:cxn ang="0">
                    <a:pos x="2899" y="10222"/>
                  </a:cxn>
                  <a:cxn ang="0">
                    <a:pos x="2963" y="10051"/>
                  </a:cxn>
                  <a:cxn ang="0">
                    <a:pos x="3003" y="9870"/>
                  </a:cxn>
                  <a:cxn ang="0">
                    <a:pos x="3018" y="9679"/>
                  </a:cxn>
                  <a:cxn ang="0">
                    <a:pos x="6497" y="1691"/>
                  </a:cxn>
                  <a:cxn ang="0">
                    <a:pos x="2719" y="1479"/>
                  </a:cxn>
                  <a:cxn ang="0">
                    <a:pos x="2505" y="1273"/>
                  </a:cxn>
                  <a:cxn ang="0">
                    <a:pos x="2248" y="1121"/>
                  </a:cxn>
                  <a:cxn ang="0">
                    <a:pos x="1957" y="1032"/>
                  </a:cxn>
                  <a:cxn ang="0">
                    <a:pos x="0" y="471"/>
                  </a:cxn>
                  <a:cxn ang="0">
                    <a:pos x="28" y="310"/>
                  </a:cxn>
                  <a:cxn ang="0">
                    <a:pos x="108" y="172"/>
                  </a:cxn>
                  <a:cxn ang="0">
                    <a:pos x="227" y="69"/>
                  </a:cxn>
                  <a:cxn ang="0">
                    <a:pos x="376" y="9"/>
                  </a:cxn>
                  <a:cxn ang="0">
                    <a:pos x="5844" y="5014"/>
                  </a:cxn>
                  <a:cxn ang="0">
                    <a:pos x="5995" y="5056"/>
                  </a:cxn>
                  <a:cxn ang="0">
                    <a:pos x="6119" y="5145"/>
                  </a:cxn>
                  <a:cxn ang="0">
                    <a:pos x="6208" y="5269"/>
                  </a:cxn>
                  <a:cxn ang="0">
                    <a:pos x="6250" y="5419"/>
                  </a:cxn>
                  <a:cxn ang="0">
                    <a:pos x="6238" y="5579"/>
                  </a:cxn>
                  <a:cxn ang="0">
                    <a:pos x="6175" y="5720"/>
                  </a:cxn>
                  <a:cxn ang="0">
                    <a:pos x="6070" y="5830"/>
                  </a:cxn>
                  <a:cxn ang="0">
                    <a:pos x="5933" y="5900"/>
                  </a:cxn>
                  <a:cxn ang="0">
                    <a:pos x="5775" y="5919"/>
                  </a:cxn>
                  <a:cxn ang="0">
                    <a:pos x="5621" y="5885"/>
                  </a:cxn>
                  <a:cxn ang="0">
                    <a:pos x="5493" y="5803"/>
                  </a:cxn>
                  <a:cxn ang="0">
                    <a:pos x="5399" y="5682"/>
                  </a:cxn>
                  <a:cxn ang="0">
                    <a:pos x="5349" y="5535"/>
                  </a:cxn>
                  <a:cxn ang="0">
                    <a:pos x="5353" y="5374"/>
                  </a:cxn>
                  <a:cxn ang="0">
                    <a:pos x="5409" y="5231"/>
                  </a:cxn>
                  <a:cxn ang="0">
                    <a:pos x="5510" y="5115"/>
                  </a:cxn>
                  <a:cxn ang="0">
                    <a:pos x="5643" y="5039"/>
                  </a:cxn>
                  <a:cxn ang="0">
                    <a:pos x="5798" y="5011"/>
                  </a:cxn>
                  <a:cxn ang="0">
                    <a:pos x="4028" y="9504"/>
                  </a:cxn>
                  <a:cxn ang="0">
                    <a:pos x="3533" y="11795"/>
                  </a:cxn>
                  <a:cxn ang="0">
                    <a:pos x="3006" y="2139"/>
                  </a:cxn>
                  <a:cxn ang="0">
                    <a:pos x="3018" y="3648"/>
                  </a:cxn>
                </a:cxnLst>
                <a:rect l="0" t="0" r="r" b="b"/>
                <a:pathLst>
                  <a:path w="6780" h="12516">
                    <a:moveTo>
                      <a:pt x="472" y="0"/>
                    </a:moveTo>
                    <a:lnTo>
                      <a:pt x="6309" y="0"/>
                    </a:lnTo>
                    <a:lnTo>
                      <a:pt x="6333" y="1"/>
                    </a:lnTo>
                    <a:lnTo>
                      <a:pt x="6357" y="2"/>
                    </a:lnTo>
                    <a:lnTo>
                      <a:pt x="6381" y="5"/>
                    </a:lnTo>
                    <a:lnTo>
                      <a:pt x="6403" y="9"/>
                    </a:lnTo>
                    <a:lnTo>
                      <a:pt x="6426" y="15"/>
                    </a:lnTo>
                    <a:lnTo>
                      <a:pt x="6448" y="22"/>
                    </a:lnTo>
                    <a:lnTo>
                      <a:pt x="6470" y="29"/>
                    </a:lnTo>
                    <a:lnTo>
                      <a:pt x="6491" y="37"/>
                    </a:lnTo>
                    <a:lnTo>
                      <a:pt x="6513" y="47"/>
                    </a:lnTo>
                    <a:lnTo>
                      <a:pt x="6533" y="57"/>
                    </a:lnTo>
                    <a:lnTo>
                      <a:pt x="6553" y="69"/>
                    </a:lnTo>
                    <a:lnTo>
                      <a:pt x="6572" y="81"/>
                    </a:lnTo>
                    <a:lnTo>
                      <a:pt x="6591" y="94"/>
                    </a:lnTo>
                    <a:lnTo>
                      <a:pt x="6608" y="109"/>
                    </a:lnTo>
                    <a:lnTo>
                      <a:pt x="6625" y="123"/>
                    </a:lnTo>
                    <a:lnTo>
                      <a:pt x="6642" y="138"/>
                    </a:lnTo>
                    <a:lnTo>
                      <a:pt x="6657" y="155"/>
                    </a:lnTo>
                    <a:lnTo>
                      <a:pt x="6671" y="172"/>
                    </a:lnTo>
                    <a:lnTo>
                      <a:pt x="6686" y="190"/>
                    </a:lnTo>
                    <a:lnTo>
                      <a:pt x="6699" y="208"/>
                    </a:lnTo>
                    <a:lnTo>
                      <a:pt x="6711" y="227"/>
                    </a:lnTo>
                    <a:lnTo>
                      <a:pt x="6723" y="247"/>
                    </a:lnTo>
                    <a:lnTo>
                      <a:pt x="6733" y="267"/>
                    </a:lnTo>
                    <a:lnTo>
                      <a:pt x="6743" y="289"/>
                    </a:lnTo>
                    <a:lnTo>
                      <a:pt x="6751" y="310"/>
                    </a:lnTo>
                    <a:lnTo>
                      <a:pt x="6759" y="332"/>
                    </a:lnTo>
                    <a:lnTo>
                      <a:pt x="6765" y="354"/>
                    </a:lnTo>
                    <a:lnTo>
                      <a:pt x="6771" y="377"/>
                    </a:lnTo>
                    <a:lnTo>
                      <a:pt x="6775" y="400"/>
                    </a:lnTo>
                    <a:lnTo>
                      <a:pt x="6778" y="423"/>
                    </a:lnTo>
                    <a:lnTo>
                      <a:pt x="6779" y="448"/>
                    </a:lnTo>
                    <a:lnTo>
                      <a:pt x="6780" y="471"/>
                    </a:lnTo>
                    <a:lnTo>
                      <a:pt x="6780" y="12044"/>
                    </a:lnTo>
                    <a:lnTo>
                      <a:pt x="6779" y="12068"/>
                    </a:lnTo>
                    <a:lnTo>
                      <a:pt x="6778" y="12092"/>
                    </a:lnTo>
                    <a:lnTo>
                      <a:pt x="6775" y="12115"/>
                    </a:lnTo>
                    <a:lnTo>
                      <a:pt x="6771" y="12139"/>
                    </a:lnTo>
                    <a:lnTo>
                      <a:pt x="6765" y="12162"/>
                    </a:lnTo>
                    <a:lnTo>
                      <a:pt x="6759" y="12184"/>
                    </a:lnTo>
                    <a:lnTo>
                      <a:pt x="6751" y="12206"/>
                    </a:lnTo>
                    <a:lnTo>
                      <a:pt x="6743" y="12227"/>
                    </a:lnTo>
                    <a:lnTo>
                      <a:pt x="6733" y="12248"/>
                    </a:lnTo>
                    <a:lnTo>
                      <a:pt x="6723" y="12268"/>
                    </a:lnTo>
                    <a:lnTo>
                      <a:pt x="6711" y="12289"/>
                    </a:lnTo>
                    <a:lnTo>
                      <a:pt x="6699" y="12307"/>
                    </a:lnTo>
                    <a:lnTo>
                      <a:pt x="6686" y="12325"/>
                    </a:lnTo>
                    <a:lnTo>
                      <a:pt x="6671" y="12344"/>
                    </a:lnTo>
                    <a:lnTo>
                      <a:pt x="6657" y="12360"/>
                    </a:lnTo>
                    <a:lnTo>
                      <a:pt x="6642" y="12377"/>
                    </a:lnTo>
                    <a:lnTo>
                      <a:pt x="6625" y="12393"/>
                    </a:lnTo>
                    <a:lnTo>
                      <a:pt x="6608" y="12407"/>
                    </a:lnTo>
                    <a:lnTo>
                      <a:pt x="6591" y="12422"/>
                    </a:lnTo>
                    <a:lnTo>
                      <a:pt x="6572" y="12435"/>
                    </a:lnTo>
                    <a:lnTo>
                      <a:pt x="6553" y="12447"/>
                    </a:lnTo>
                    <a:lnTo>
                      <a:pt x="6533" y="12459"/>
                    </a:lnTo>
                    <a:lnTo>
                      <a:pt x="6513" y="12469"/>
                    </a:lnTo>
                    <a:lnTo>
                      <a:pt x="6491" y="12478"/>
                    </a:lnTo>
                    <a:lnTo>
                      <a:pt x="6470" y="12487"/>
                    </a:lnTo>
                    <a:lnTo>
                      <a:pt x="6448" y="12494"/>
                    </a:lnTo>
                    <a:lnTo>
                      <a:pt x="6426" y="12501"/>
                    </a:lnTo>
                    <a:lnTo>
                      <a:pt x="6403" y="12506"/>
                    </a:lnTo>
                    <a:lnTo>
                      <a:pt x="6381" y="12510"/>
                    </a:lnTo>
                    <a:lnTo>
                      <a:pt x="6357" y="12513"/>
                    </a:lnTo>
                    <a:lnTo>
                      <a:pt x="6333" y="12515"/>
                    </a:lnTo>
                    <a:lnTo>
                      <a:pt x="6309" y="12516"/>
                    </a:lnTo>
                    <a:lnTo>
                      <a:pt x="472" y="12516"/>
                    </a:lnTo>
                    <a:lnTo>
                      <a:pt x="447" y="12515"/>
                    </a:lnTo>
                    <a:lnTo>
                      <a:pt x="424" y="12513"/>
                    </a:lnTo>
                    <a:lnTo>
                      <a:pt x="400" y="12510"/>
                    </a:lnTo>
                    <a:lnTo>
                      <a:pt x="376" y="12506"/>
                    </a:lnTo>
                    <a:lnTo>
                      <a:pt x="354" y="12501"/>
                    </a:lnTo>
                    <a:lnTo>
                      <a:pt x="331" y="12494"/>
                    </a:lnTo>
                    <a:lnTo>
                      <a:pt x="310" y="12487"/>
                    </a:lnTo>
                    <a:lnTo>
                      <a:pt x="288" y="12478"/>
                    </a:lnTo>
                    <a:lnTo>
                      <a:pt x="268" y="12469"/>
                    </a:lnTo>
                    <a:lnTo>
                      <a:pt x="247" y="12459"/>
                    </a:lnTo>
                    <a:lnTo>
                      <a:pt x="227" y="12447"/>
                    </a:lnTo>
                    <a:lnTo>
                      <a:pt x="209" y="12435"/>
                    </a:lnTo>
                    <a:lnTo>
                      <a:pt x="190" y="12422"/>
                    </a:lnTo>
                    <a:lnTo>
                      <a:pt x="172" y="12407"/>
                    </a:lnTo>
                    <a:lnTo>
                      <a:pt x="155" y="12393"/>
                    </a:lnTo>
                    <a:lnTo>
                      <a:pt x="139" y="12377"/>
                    </a:lnTo>
                    <a:lnTo>
                      <a:pt x="123" y="12360"/>
                    </a:lnTo>
                    <a:lnTo>
                      <a:pt x="108" y="12344"/>
                    </a:lnTo>
                    <a:lnTo>
                      <a:pt x="94" y="12325"/>
                    </a:lnTo>
                    <a:lnTo>
                      <a:pt x="81" y="12307"/>
                    </a:lnTo>
                    <a:lnTo>
                      <a:pt x="68" y="12289"/>
                    </a:lnTo>
                    <a:lnTo>
                      <a:pt x="57" y="12268"/>
                    </a:lnTo>
                    <a:lnTo>
                      <a:pt x="47" y="12248"/>
                    </a:lnTo>
                    <a:lnTo>
                      <a:pt x="38" y="12227"/>
                    </a:lnTo>
                    <a:lnTo>
                      <a:pt x="28" y="12206"/>
                    </a:lnTo>
                    <a:lnTo>
                      <a:pt x="21" y="12184"/>
                    </a:lnTo>
                    <a:lnTo>
                      <a:pt x="15" y="12162"/>
                    </a:lnTo>
                    <a:lnTo>
                      <a:pt x="10" y="12139"/>
                    </a:lnTo>
                    <a:lnTo>
                      <a:pt x="6" y="12115"/>
                    </a:lnTo>
                    <a:lnTo>
                      <a:pt x="3" y="12092"/>
                    </a:lnTo>
                    <a:lnTo>
                      <a:pt x="1" y="12068"/>
                    </a:lnTo>
                    <a:lnTo>
                      <a:pt x="0" y="12044"/>
                    </a:lnTo>
                    <a:lnTo>
                      <a:pt x="0" y="10974"/>
                    </a:lnTo>
                    <a:lnTo>
                      <a:pt x="1687" y="10974"/>
                    </a:lnTo>
                    <a:lnTo>
                      <a:pt x="1687" y="11795"/>
                    </a:lnTo>
                    <a:lnTo>
                      <a:pt x="1971" y="11795"/>
                    </a:lnTo>
                    <a:lnTo>
                      <a:pt x="1971" y="10952"/>
                    </a:lnTo>
                    <a:lnTo>
                      <a:pt x="2005" y="10945"/>
                    </a:lnTo>
                    <a:lnTo>
                      <a:pt x="2039" y="10937"/>
                    </a:lnTo>
                    <a:lnTo>
                      <a:pt x="2072" y="10928"/>
                    </a:lnTo>
                    <a:lnTo>
                      <a:pt x="2105" y="10919"/>
                    </a:lnTo>
                    <a:lnTo>
                      <a:pt x="2137" y="10909"/>
                    </a:lnTo>
                    <a:lnTo>
                      <a:pt x="2169" y="10897"/>
                    </a:lnTo>
                    <a:lnTo>
                      <a:pt x="2201" y="10885"/>
                    </a:lnTo>
                    <a:lnTo>
                      <a:pt x="2233" y="10872"/>
                    </a:lnTo>
                    <a:lnTo>
                      <a:pt x="2263" y="10858"/>
                    </a:lnTo>
                    <a:lnTo>
                      <a:pt x="2294" y="10844"/>
                    </a:lnTo>
                    <a:lnTo>
                      <a:pt x="2324" y="10829"/>
                    </a:lnTo>
                    <a:lnTo>
                      <a:pt x="2353" y="10812"/>
                    </a:lnTo>
                    <a:lnTo>
                      <a:pt x="2383" y="10796"/>
                    </a:lnTo>
                    <a:lnTo>
                      <a:pt x="2412" y="10778"/>
                    </a:lnTo>
                    <a:lnTo>
                      <a:pt x="2439" y="10760"/>
                    </a:lnTo>
                    <a:lnTo>
                      <a:pt x="2467" y="10741"/>
                    </a:lnTo>
                    <a:lnTo>
                      <a:pt x="2467" y="11795"/>
                    </a:lnTo>
                    <a:lnTo>
                      <a:pt x="2753" y="11795"/>
                    </a:lnTo>
                    <a:lnTo>
                      <a:pt x="2753" y="10466"/>
                    </a:lnTo>
                    <a:lnTo>
                      <a:pt x="2768" y="10446"/>
                    </a:lnTo>
                    <a:lnTo>
                      <a:pt x="2782" y="10424"/>
                    </a:lnTo>
                    <a:lnTo>
                      <a:pt x="2797" y="10403"/>
                    </a:lnTo>
                    <a:lnTo>
                      <a:pt x="2811" y="10381"/>
                    </a:lnTo>
                    <a:lnTo>
                      <a:pt x="2839" y="10337"/>
                    </a:lnTo>
                    <a:lnTo>
                      <a:pt x="2864" y="10292"/>
                    </a:lnTo>
                    <a:lnTo>
                      <a:pt x="2875" y="10269"/>
                    </a:lnTo>
                    <a:lnTo>
                      <a:pt x="2888" y="10246"/>
                    </a:lnTo>
                    <a:lnTo>
                      <a:pt x="2899" y="10222"/>
                    </a:lnTo>
                    <a:lnTo>
                      <a:pt x="2909" y="10199"/>
                    </a:lnTo>
                    <a:lnTo>
                      <a:pt x="2919" y="10175"/>
                    </a:lnTo>
                    <a:lnTo>
                      <a:pt x="2930" y="10150"/>
                    </a:lnTo>
                    <a:lnTo>
                      <a:pt x="2939" y="10126"/>
                    </a:lnTo>
                    <a:lnTo>
                      <a:pt x="2947" y="10101"/>
                    </a:lnTo>
                    <a:lnTo>
                      <a:pt x="2955" y="10077"/>
                    </a:lnTo>
                    <a:lnTo>
                      <a:pt x="2963" y="10051"/>
                    </a:lnTo>
                    <a:lnTo>
                      <a:pt x="2971" y="10025"/>
                    </a:lnTo>
                    <a:lnTo>
                      <a:pt x="2978" y="10000"/>
                    </a:lnTo>
                    <a:lnTo>
                      <a:pt x="2984" y="9974"/>
                    </a:lnTo>
                    <a:lnTo>
                      <a:pt x="2989" y="9949"/>
                    </a:lnTo>
                    <a:lnTo>
                      <a:pt x="2995" y="9922"/>
                    </a:lnTo>
                    <a:lnTo>
                      <a:pt x="2999" y="9896"/>
                    </a:lnTo>
                    <a:lnTo>
                      <a:pt x="3003" y="9870"/>
                    </a:lnTo>
                    <a:lnTo>
                      <a:pt x="3007" y="9843"/>
                    </a:lnTo>
                    <a:lnTo>
                      <a:pt x="3011" y="9817"/>
                    </a:lnTo>
                    <a:lnTo>
                      <a:pt x="3013" y="9789"/>
                    </a:lnTo>
                    <a:lnTo>
                      <a:pt x="3015" y="9762"/>
                    </a:lnTo>
                    <a:lnTo>
                      <a:pt x="3017" y="9735"/>
                    </a:lnTo>
                    <a:lnTo>
                      <a:pt x="3018" y="9707"/>
                    </a:lnTo>
                    <a:lnTo>
                      <a:pt x="3018" y="9679"/>
                    </a:lnTo>
                    <a:lnTo>
                      <a:pt x="3018" y="3934"/>
                    </a:lnTo>
                    <a:lnTo>
                      <a:pt x="6497" y="3934"/>
                    </a:lnTo>
                    <a:lnTo>
                      <a:pt x="6497" y="3771"/>
                    </a:lnTo>
                    <a:lnTo>
                      <a:pt x="6497" y="3771"/>
                    </a:lnTo>
                    <a:lnTo>
                      <a:pt x="6497" y="1977"/>
                    </a:lnTo>
                    <a:lnTo>
                      <a:pt x="6497" y="1746"/>
                    </a:lnTo>
                    <a:lnTo>
                      <a:pt x="6497" y="1691"/>
                    </a:lnTo>
                    <a:lnTo>
                      <a:pt x="2862" y="1691"/>
                    </a:lnTo>
                    <a:lnTo>
                      <a:pt x="2842" y="1655"/>
                    </a:lnTo>
                    <a:lnTo>
                      <a:pt x="2819" y="1618"/>
                    </a:lnTo>
                    <a:lnTo>
                      <a:pt x="2796" y="1582"/>
                    </a:lnTo>
                    <a:lnTo>
                      <a:pt x="2771" y="1547"/>
                    </a:lnTo>
                    <a:lnTo>
                      <a:pt x="2745" y="1512"/>
                    </a:lnTo>
                    <a:lnTo>
                      <a:pt x="2719" y="1479"/>
                    </a:lnTo>
                    <a:lnTo>
                      <a:pt x="2691" y="1447"/>
                    </a:lnTo>
                    <a:lnTo>
                      <a:pt x="2662" y="1416"/>
                    </a:lnTo>
                    <a:lnTo>
                      <a:pt x="2633" y="1385"/>
                    </a:lnTo>
                    <a:lnTo>
                      <a:pt x="2602" y="1355"/>
                    </a:lnTo>
                    <a:lnTo>
                      <a:pt x="2570" y="1327"/>
                    </a:lnTo>
                    <a:lnTo>
                      <a:pt x="2538" y="1299"/>
                    </a:lnTo>
                    <a:lnTo>
                      <a:pt x="2505" y="1273"/>
                    </a:lnTo>
                    <a:lnTo>
                      <a:pt x="2470" y="1248"/>
                    </a:lnTo>
                    <a:lnTo>
                      <a:pt x="2435" y="1223"/>
                    </a:lnTo>
                    <a:lnTo>
                      <a:pt x="2399" y="1201"/>
                    </a:lnTo>
                    <a:lnTo>
                      <a:pt x="2363" y="1179"/>
                    </a:lnTo>
                    <a:lnTo>
                      <a:pt x="2325" y="1159"/>
                    </a:lnTo>
                    <a:lnTo>
                      <a:pt x="2287" y="1139"/>
                    </a:lnTo>
                    <a:lnTo>
                      <a:pt x="2248" y="1121"/>
                    </a:lnTo>
                    <a:lnTo>
                      <a:pt x="2208" y="1104"/>
                    </a:lnTo>
                    <a:lnTo>
                      <a:pt x="2168" y="1089"/>
                    </a:lnTo>
                    <a:lnTo>
                      <a:pt x="2127" y="1075"/>
                    </a:lnTo>
                    <a:lnTo>
                      <a:pt x="2085" y="1061"/>
                    </a:lnTo>
                    <a:lnTo>
                      <a:pt x="2043" y="1050"/>
                    </a:lnTo>
                    <a:lnTo>
                      <a:pt x="2000" y="1041"/>
                    </a:lnTo>
                    <a:lnTo>
                      <a:pt x="1957" y="1032"/>
                    </a:lnTo>
                    <a:lnTo>
                      <a:pt x="1914" y="1025"/>
                    </a:lnTo>
                    <a:lnTo>
                      <a:pt x="1870" y="1019"/>
                    </a:lnTo>
                    <a:lnTo>
                      <a:pt x="1825" y="1015"/>
                    </a:lnTo>
                    <a:lnTo>
                      <a:pt x="1780" y="1013"/>
                    </a:lnTo>
                    <a:lnTo>
                      <a:pt x="1735" y="1012"/>
                    </a:lnTo>
                    <a:lnTo>
                      <a:pt x="0" y="1012"/>
                    </a:lnTo>
                    <a:lnTo>
                      <a:pt x="0" y="471"/>
                    </a:lnTo>
                    <a:lnTo>
                      <a:pt x="1" y="448"/>
                    </a:lnTo>
                    <a:lnTo>
                      <a:pt x="3" y="423"/>
                    </a:lnTo>
                    <a:lnTo>
                      <a:pt x="6" y="400"/>
                    </a:lnTo>
                    <a:lnTo>
                      <a:pt x="10" y="377"/>
                    </a:lnTo>
                    <a:lnTo>
                      <a:pt x="15" y="354"/>
                    </a:lnTo>
                    <a:lnTo>
                      <a:pt x="21" y="332"/>
                    </a:lnTo>
                    <a:lnTo>
                      <a:pt x="28" y="310"/>
                    </a:lnTo>
                    <a:lnTo>
                      <a:pt x="38" y="289"/>
                    </a:lnTo>
                    <a:lnTo>
                      <a:pt x="47" y="267"/>
                    </a:lnTo>
                    <a:lnTo>
                      <a:pt x="57" y="247"/>
                    </a:lnTo>
                    <a:lnTo>
                      <a:pt x="68" y="227"/>
                    </a:lnTo>
                    <a:lnTo>
                      <a:pt x="81" y="208"/>
                    </a:lnTo>
                    <a:lnTo>
                      <a:pt x="94" y="190"/>
                    </a:lnTo>
                    <a:lnTo>
                      <a:pt x="108" y="172"/>
                    </a:lnTo>
                    <a:lnTo>
                      <a:pt x="123" y="155"/>
                    </a:lnTo>
                    <a:lnTo>
                      <a:pt x="139" y="138"/>
                    </a:lnTo>
                    <a:lnTo>
                      <a:pt x="155" y="123"/>
                    </a:lnTo>
                    <a:lnTo>
                      <a:pt x="172" y="109"/>
                    </a:lnTo>
                    <a:lnTo>
                      <a:pt x="190" y="94"/>
                    </a:lnTo>
                    <a:lnTo>
                      <a:pt x="209" y="81"/>
                    </a:lnTo>
                    <a:lnTo>
                      <a:pt x="227" y="69"/>
                    </a:lnTo>
                    <a:lnTo>
                      <a:pt x="247" y="57"/>
                    </a:lnTo>
                    <a:lnTo>
                      <a:pt x="268" y="47"/>
                    </a:lnTo>
                    <a:lnTo>
                      <a:pt x="288" y="37"/>
                    </a:lnTo>
                    <a:lnTo>
                      <a:pt x="310" y="29"/>
                    </a:lnTo>
                    <a:lnTo>
                      <a:pt x="331" y="22"/>
                    </a:lnTo>
                    <a:lnTo>
                      <a:pt x="354" y="15"/>
                    </a:lnTo>
                    <a:lnTo>
                      <a:pt x="376" y="9"/>
                    </a:lnTo>
                    <a:lnTo>
                      <a:pt x="400" y="5"/>
                    </a:lnTo>
                    <a:lnTo>
                      <a:pt x="424" y="2"/>
                    </a:lnTo>
                    <a:lnTo>
                      <a:pt x="447" y="1"/>
                    </a:lnTo>
                    <a:lnTo>
                      <a:pt x="472" y="0"/>
                    </a:lnTo>
                    <a:close/>
                    <a:moveTo>
                      <a:pt x="5798" y="5011"/>
                    </a:moveTo>
                    <a:lnTo>
                      <a:pt x="5822" y="5012"/>
                    </a:lnTo>
                    <a:lnTo>
                      <a:pt x="5844" y="5014"/>
                    </a:lnTo>
                    <a:lnTo>
                      <a:pt x="5867" y="5017"/>
                    </a:lnTo>
                    <a:lnTo>
                      <a:pt x="5889" y="5021"/>
                    </a:lnTo>
                    <a:lnTo>
                      <a:pt x="5912" y="5026"/>
                    </a:lnTo>
                    <a:lnTo>
                      <a:pt x="5933" y="5032"/>
                    </a:lnTo>
                    <a:lnTo>
                      <a:pt x="5954" y="5039"/>
                    </a:lnTo>
                    <a:lnTo>
                      <a:pt x="5974" y="5047"/>
                    </a:lnTo>
                    <a:lnTo>
                      <a:pt x="5995" y="5056"/>
                    </a:lnTo>
                    <a:lnTo>
                      <a:pt x="6014" y="5066"/>
                    </a:lnTo>
                    <a:lnTo>
                      <a:pt x="6034" y="5077"/>
                    </a:lnTo>
                    <a:lnTo>
                      <a:pt x="6052" y="5090"/>
                    </a:lnTo>
                    <a:lnTo>
                      <a:pt x="6070" y="5102"/>
                    </a:lnTo>
                    <a:lnTo>
                      <a:pt x="6087" y="5115"/>
                    </a:lnTo>
                    <a:lnTo>
                      <a:pt x="6103" y="5130"/>
                    </a:lnTo>
                    <a:lnTo>
                      <a:pt x="6119" y="5145"/>
                    </a:lnTo>
                    <a:lnTo>
                      <a:pt x="6134" y="5160"/>
                    </a:lnTo>
                    <a:lnTo>
                      <a:pt x="6148" y="5177"/>
                    </a:lnTo>
                    <a:lnTo>
                      <a:pt x="6162" y="5194"/>
                    </a:lnTo>
                    <a:lnTo>
                      <a:pt x="6175" y="5211"/>
                    </a:lnTo>
                    <a:lnTo>
                      <a:pt x="6186" y="5231"/>
                    </a:lnTo>
                    <a:lnTo>
                      <a:pt x="6197" y="5249"/>
                    </a:lnTo>
                    <a:lnTo>
                      <a:pt x="6208" y="5269"/>
                    </a:lnTo>
                    <a:lnTo>
                      <a:pt x="6217" y="5289"/>
                    </a:lnTo>
                    <a:lnTo>
                      <a:pt x="6225" y="5310"/>
                    </a:lnTo>
                    <a:lnTo>
                      <a:pt x="6232" y="5331"/>
                    </a:lnTo>
                    <a:lnTo>
                      <a:pt x="6238" y="5353"/>
                    </a:lnTo>
                    <a:lnTo>
                      <a:pt x="6244" y="5374"/>
                    </a:lnTo>
                    <a:lnTo>
                      <a:pt x="6247" y="5397"/>
                    </a:lnTo>
                    <a:lnTo>
                      <a:pt x="6250" y="5419"/>
                    </a:lnTo>
                    <a:lnTo>
                      <a:pt x="6252" y="5443"/>
                    </a:lnTo>
                    <a:lnTo>
                      <a:pt x="6253" y="5466"/>
                    </a:lnTo>
                    <a:lnTo>
                      <a:pt x="6252" y="5489"/>
                    </a:lnTo>
                    <a:lnTo>
                      <a:pt x="6250" y="5513"/>
                    </a:lnTo>
                    <a:lnTo>
                      <a:pt x="6247" y="5535"/>
                    </a:lnTo>
                    <a:lnTo>
                      <a:pt x="6244" y="5557"/>
                    </a:lnTo>
                    <a:lnTo>
                      <a:pt x="6238" y="5579"/>
                    </a:lnTo>
                    <a:lnTo>
                      <a:pt x="6232" y="5601"/>
                    </a:lnTo>
                    <a:lnTo>
                      <a:pt x="6225" y="5622"/>
                    </a:lnTo>
                    <a:lnTo>
                      <a:pt x="6217" y="5643"/>
                    </a:lnTo>
                    <a:lnTo>
                      <a:pt x="6208" y="5662"/>
                    </a:lnTo>
                    <a:lnTo>
                      <a:pt x="6197" y="5682"/>
                    </a:lnTo>
                    <a:lnTo>
                      <a:pt x="6186" y="5701"/>
                    </a:lnTo>
                    <a:lnTo>
                      <a:pt x="6175" y="5720"/>
                    </a:lnTo>
                    <a:lnTo>
                      <a:pt x="6162" y="5738"/>
                    </a:lnTo>
                    <a:lnTo>
                      <a:pt x="6148" y="5754"/>
                    </a:lnTo>
                    <a:lnTo>
                      <a:pt x="6134" y="5771"/>
                    </a:lnTo>
                    <a:lnTo>
                      <a:pt x="6119" y="5787"/>
                    </a:lnTo>
                    <a:lnTo>
                      <a:pt x="6103" y="5803"/>
                    </a:lnTo>
                    <a:lnTo>
                      <a:pt x="6087" y="5817"/>
                    </a:lnTo>
                    <a:lnTo>
                      <a:pt x="6070" y="5830"/>
                    </a:lnTo>
                    <a:lnTo>
                      <a:pt x="6052" y="5843"/>
                    </a:lnTo>
                    <a:lnTo>
                      <a:pt x="6034" y="5855"/>
                    </a:lnTo>
                    <a:lnTo>
                      <a:pt x="6014" y="5865"/>
                    </a:lnTo>
                    <a:lnTo>
                      <a:pt x="5995" y="5875"/>
                    </a:lnTo>
                    <a:lnTo>
                      <a:pt x="5974" y="5885"/>
                    </a:lnTo>
                    <a:lnTo>
                      <a:pt x="5954" y="5893"/>
                    </a:lnTo>
                    <a:lnTo>
                      <a:pt x="5933" y="5900"/>
                    </a:lnTo>
                    <a:lnTo>
                      <a:pt x="5912" y="5906"/>
                    </a:lnTo>
                    <a:lnTo>
                      <a:pt x="5889" y="5911"/>
                    </a:lnTo>
                    <a:lnTo>
                      <a:pt x="5867" y="5915"/>
                    </a:lnTo>
                    <a:lnTo>
                      <a:pt x="5844" y="5918"/>
                    </a:lnTo>
                    <a:lnTo>
                      <a:pt x="5822" y="5919"/>
                    </a:lnTo>
                    <a:lnTo>
                      <a:pt x="5798" y="5920"/>
                    </a:lnTo>
                    <a:lnTo>
                      <a:pt x="5775" y="5919"/>
                    </a:lnTo>
                    <a:lnTo>
                      <a:pt x="5752" y="5918"/>
                    </a:lnTo>
                    <a:lnTo>
                      <a:pt x="5729" y="5915"/>
                    </a:lnTo>
                    <a:lnTo>
                      <a:pt x="5707" y="5911"/>
                    </a:lnTo>
                    <a:lnTo>
                      <a:pt x="5685" y="5906"/>
                    </a:lnTo>
                    <a:lnTo>
                      <a:pt x="5663" y="5900"/>
                    </a:lnTo>
                    <a:lnTo>
                      <a:pt x="5643" y="5893"/>
                    </a:lnTo>
                    <a:lnTo>
                      <a:pt x="5621" y="5885"/>
                    </a:lnTo>
                    <a:lnTo>
                      <a:pt x="5602" y="5875"/>
                    </a:lnTo>
                    <a:lnTo>
                      <a:pt x="5582" y="5865"/>
                    </a:lnTo>
                    <a:lnTo>
                      <a:pt x="5563" y="5855"/>
                    </a:lnTo>
                    <a:lnTo>
                      <a:pt x="5544" y="5843"/>
                    </a:lnTo>
                    <a:lnTo>
                      <a:pt x="5527" y="5830"/>
                    </a:lnTo>
                    <a:lnTo>
                      <a:pt x="5510" y="5817"/>
                    </a:lnTo>
                    <a:lnTo>
                      <a:pt x="5493" y="5803"/>
                    </a:lnTo>
                    <a:lnTo>
                      <a:pt x="5477" y="5787"/>
                    </a:lnTo>
                    <a:lnTo>
                      <a:pt x="5462" y="5771"/>
                    </a:lnTo>
                    <a:lnTo>
                      <a:pt x="5448" y="5754"/>
                    </a:lnTo>
                    <a:lnTo>
                      <a:pt x="5434" y="5738"/>
                    </a:lnTo>
                    <a:lnTo>
                      <a:pt x="5421" y="5720"/>
                    </a:lnTo>
                    <a:lnTo>
                      <a:pt x="5409" y="5701"/>
                    </a:lnTo>
                    <a:lnTo>
                      <a:pt x="5399" y="5682"/>
                    </a:lnTo>
                    <a:lnTo>
                      <a:pt x="5389" y="5662"/>
                    </a:lnTo>
                    <a:lnTo>
                      <a:pt x="5380" y="5643"/>
                    </a:lnTo>
                    <a:lnTo>
                      <a:pt x="5371" y="5622"/>
                    </a:lnTo>
                    <a:lnTo>
                      <a:pt x="5364" y="5601"/>
                    </a:lnTo>
                    <a:lnTo>
                      <a:pt x="5358" y="5579"/>
                    </a:lnTo>
                    <a:lnTo>
                      <a:pt x="5353" y="5557"/>
                    </a:lnTo>
                    <a:lnTo>
                      <a:pt x="5349" y="5535"/>
                    </a:lnTo>
                    <a:lnTo>
                      <a:pt x="5346" y="5513"/>
                    </a:lnTo>
                    <a:lnTo>
                      <a:pt x="5345" y="5489"/>
                    </a:lnTo>
                    <a:lnTo>
                      <a:pt x="5344" y="5466"/>
                    </a:lnTo>
                    <a:lnTo>
                      <a:pt x="5345" y="5443"/>
                    </a:lnTo>
                    <a:lnTo>
                      <a:pt x="5346" y="5419"/>
                    </a:lnTo>
                    <a:lnTo>
                      <a:pt x="5349" y="5397"/>
                    </a:lnTo>
                    <a:lnTo>
                      <a:pt x="5353" y="5374"/>
                    </a:lnTo>
                    <a:lnTo>
                      <a:pt x="5358" y="5353"/>
                    </a:lnTo>
                    <a:lnTo>
                      <a:pt x="5364" y="5331"/>
                    </a:lnTo>
                    <a:lnTo>
                      <a:pt x="5371" y="5310"/>
                    </a:lnTo>
                    <a:lnTo>
                      <a:pt x="5380" y="5289"/>
                    </a:lnTo>
                    <a:lnTo>
                      <a:pt x="5389" y="5269"/>
                    </a:lnTo>
                    <a:lnTo>
                      <a:pt x="5399" y="5249"/>
                    </a:lnTo>
                    <a:lnTo>
                      <a:pt x="5409" y="5231"/>
                    </a:lnTo>
                    <a:lnTo>
                      <a:pt x="5421" y="5211"/>
                    </a:lnTo>
                    <a:lnTo>
                      <a:pt x="5434" y="5194"/>
                    </a:lnTo>
                    <a:lnTo>
                      <a:pt x="5448" y="5177"/>
                    </a:lnTo>
                    <a:lnTo>
                      <a:pt x="5462" y="5160"/>
                    </a:lnTo>
                    <a:lnTo>
                      <a:pt x="5477" y="5145"/>
                    </a:lnTo>
                    <a:lnTo>
                      <a:pt x="5493" y="5130"/>
                    </a:lnTo>
                    <a:lnTo>
                      <a:pt x="5510" y="5115"/>
                    </a:lnTo>
                    <a:lnTo>
                      <a:pt x="5527" y="5102"/>
                    </a:lnTo>
                    <a:lnTo>
                      <a:pt x="5544" y="5090"/>
                    </a:lnTo>
                    <a:lnTo>
                      <a:pt x="5563" y="5077"/>
                    </a:lnTo>
                    <a:lnTo>
                      <a:pt x="5582" y="5066"/>
                    </a:lnTo>
                    <a:lnTo>
                      <a:pt x="5602" y="5056"/>
                    </a:lnTo>
                    <a:lnTo>
                      <a:pt x="5621" y="5047"/>
                    </a:lnTo>
                    <a:lnTo>
                      <a:pt x="5643" y="5039"/>
                    </a:lnTo>
                    <a:lnTo>
                      <a:pt x="5663" y="5032"/>
                    </a:lnTo>
                    <a:lnTo>
                      <a:pt x="5685" y="5026"/>
                    </a:lnTo>
                    <a:lnTo>
                      <a:pt x="5707" y="5021"/>
                    </a:lnTo>
                    <a:lnTo>
                      <a:pt x="5729" y="5017"/>
                    </a:lnTo>
                    <a:lnTo>
                      <a:pt x="5752" y="5014"/>
                    </a:lnTo>
                    <a:lnTo>
                      <a:pt x="5775" y="5012"/>
                    </a:lnTo>
                    <a:lnTo>
                      <a:pt x="5798" y="5011"/>
                    </a:lnTo>
                    <a:close/>
                    <a:moveTo>
                      <a:pt x="4808" y="11795"/>
                    </a:moveTo>
                    <a:lnTo>
                      <a:pt x="4808" y="9504"/>
                    </a:lnTo>
                    <a:lnTo>
                      <a:pt x="5094" y="9504"/>
                    </a:lnTo>
                    <a:lnTo>
                      <a:pt x="5094" y="11795"/>
                    </a:lnTo>
                    <a:lnTo>
                      <a:pt x="4808" y="11795"/>
                    </a:lnTo>
                    <a:close/>
                    <a:moveTo>
                      <a:pt x="4028" y="11795"/>
                    </a:moveTo>
                    <a:lnTo>
                      <a:pt x="4028" y="9504"/>
                    </a:lnTo>
                    <a:lnTo>
                      <a:pt x="4313" y="9504"/>
                    </a:lnTo>
                    <a:lnTo>
                      <a:pt x="4313" y="11795"/>
                    </a:lnTo>
                    <a:lnTo>
                      <a:pt x="4028" y="11795"/>
                    </a:lnTo>
                    <a:close/>
                    <a:moveTo>
                      <a:pt x="3247" y="11795"/>
                    </a:moveTo>
                    <a:lnTo>
                      <a:pt x="3247" y="9504"/>
                    </a:lnTo>
                    <a:lnTo>
                      <a:pt x="3533" y="9504"/>
                    </a:lnTo>
                    <a:lnTo>
                      <a:pt x="3533" y="11795"/>
                    </a:lnTo>
                    <a:lnTo>
                      <a:pt x="3247" y="11795"/>
                    </a:lnTo>
                    <a:close/>
                    <a:moveTo>
                      <a:pt x="3018" y="3648"/>
                    </a:moveTo>
                    <a:lnTo>
                      <a:pt x="3018" y="2307"/>
                    </a:lnTo>
                    <a:lnTo>
                      <a:pt x="3017" y="2265"/>
                    </a:lnTo>
                    <a:lnTo>
                      <a:pt x="3015" y="2222"/>
                    </a:lnTo>
                    <a:lnTo>
                      <a:pt x="3012" y="2181"/>
                    </a:lnTo>
                    <a:lnTo>
                      <a:pt x="3006" y="2139"/>
                    </a:lnTo>
                    <a:lnTo>
                      <a:pt x="3000" y="2098"/>
                    </a:lnTo>
                    <a:lnTo>
                      <a:pt x="2993" y="2057"/>
                    </a:lnTo>
                    <a:lnTo>
                      <a:pt x="2985" y="2017"/>
                    </a:lnTo>
                    <a:lnTo>
                      <a:pt x="2975" y="1977"/>
                    </a:lnTo>
                    <a:lnTo>
                      <a:pt x="6212" y="1977"/>
                    </a:lnTo>
                    <a:lnTo>
                      <a:pt x="6212" y="3648"/>
                    </a:lnTo>
                    <a:lnTo>
                      <a:pt x="3018" y="3648"/>
                    </a:lnTo>
                    <a:close/>
                  </a:path>
                </a:pathLst>
              </a:custGeom>
              <a:grp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8" name="组合 94"/>
            <p:cNvGrpSpPr>
              <a:grpSpLocks/>
            </p:cNvGrpSpPr>
            <p:nvPr/>
          </p:nvGrpSpPr>
          <p:grpSpPr bwMode="auto">
            <a:xfrm>
              <a:off x="4519442" y="2492677"/>
              <a:ext cx="461587" cy="246638"/>
              <a:chOff x="4763726" y="840438"/>
              <a:chExt cx="343031" cy="213935"/>
            </a:xfrm>
            <a:solidFill>
              <a:schemeClr val="bg1">
                <a:lumMod val="50000"/>
              </a:schemeClr>
            </a:solidFill>
          </p:grpSpPr>
          <p:sp>
            <p:nvSpPr>
              <p:cNvPr id="52" name="Freeform 5"/>
              <p:cNvSpPr>
                <a:spLocks noEditPoints="1"/>
              </p:cNvSpPr>
              <p:nvPr/>
            </p:nvSpPr>
            <p:spPr bwMode="auto">
              <a:xfrm>
                <a:off x="4764365" y="862237"/>
                <a:ext cx="257074" cy="192155"/>
              </a:xfrm>
              <a:custGeom>
                <a:avLst/>
                <a:gdLst/>
                <a:ahLst/>
                <a:cxnLst>
                  <a:cxn ang="0">
                    <a:pos x="11410" y="2"/>
                  </a:cxn>
                  <a:cxn ang="0">
                    <a:pos x="11555" y="20"/>
                  </a:cxn>
                  <a:cxn ang="0">
                    <a:pos x="11692" y="59"/>
                  </a:cxn>
                  <a:cxn ang="0">
                    <a:pos x="11821" y="117"/>
                  </a:cxn>
                  <a:cxn ang="0">
                    <a:pos x="11939" y="193"/>
                  </a:cxn>
                  <a:cxn ang="0">
                    <a:pos x="12044" y="284"/>
                  </a:cxn>
                  <a:cxn ang="0">
                    <a:pos x="12136" y="390"/>
                  </a:cxn>
                  <a:cxn ang="0">
                    <a:pos x="12211" y="508"/>
                  </a:cxn>
                  <a:cxn ang="0">
                    <a:pos x="12270" y="637"/>
                  </a:cxn>
                  <a:cxn ang="0">
                    <a:pos x="12309" y="774"/>
                  </a:cxn>
                  <a:cxn ang="0">
                    <a:pos x="12327" y="919"/>
                  </a:cxn>
                  <a:cxn ang="0">
                    <a:pos x="12327" y="8512"/>
                  </a:cxn>
                  <a:cxn ang="0">
                    <a:pos x="12309" y="8656"/>
                  </a:cxn>
                  <a:cxn ang="0">
                    <a:pos x="12270" y="8795"/>
                  </a:cxn>
                  <a:cxn ang="0">
                    <a:pos x="12211" y="8923"/>
                  </a:cxn>
                  <a:cxn ang="0">
                    <a:pos x="12136" y="9040"/>
                  </a:cxn>
                  <a:cxn ang="0">
                    <a:pos x="12044" y="9146"/>
                  </a:cxn>
                  <a:cxn ang="0">
                    <a:pos x="11939" y="9237"/>
                  </a:cxn>
                  <a:cxn ang="0">
                    <a:pos x="11821" y="9313"/>
                  </a:cxn>
                  <a:cxn ang="0">
                    <a:pos x="11692" y="9371"/>
                  </a:cxn>
                  <a:cxn ang="0">
                    <a:pos x="11555" y="9411"/>
                  </a:cxn>
                  <a:cxn ang="0">
                    <a:pos x="11410" y="9430"/>
                  </a:cxn>
                  <a:cxn ang="0">
                    <a:pos x="8133" y="9818"/>
                  </a:cxn>
                  <a:cxn ang="0">
                    <a:pos x="968" y="9431"/>
                  </a:cxn>
                  <a:cxn ang="0">
                    <a:pos x="821" y="9420"/>
                  </a:cxn>
                  <a:cxn ang="0">
                    <a:pos x="681" y="9387"/>
                  </a:cxn>
                  <a:cxn ang="0">
                    <a:pos x="550" y="9335"/>
                  </a:cxn>
                  <a:cxn ang="0">
                    <a:pos x="428" y="9265"/>
                  </a:cxn>
                  <a:cxn ang="0">
                    <a:pos x="318" y="9179"/>
                  </a:cxn>
                  <a:cxn ang="0">
                    <a:pos x="222" y="9077"/>
                  </a:cxn>
                  <a:cxn ang="0">
                    <a:pos x="140" y="8964"/>
                  </a:cxn>
                  <a:cxn ang="0">
                    <a:pos x="77" y="8838"/>
                  </a:cxn>
                  <a:cxn ang="0">
                    <a:pos x="31" y="8703"/>
                  </a:cxn>
                  <a:cxn ang="0">
                    <a:pos x="5" y="8561"/>
                  </a:cxn>
                  <a:cxn ang="0">
                    <a:pos x="0" y="969"/>
                  </a:cxn>
                  <a:cxn ang="0">
                    <a:pos x="11" y="822"/>
                  </a:cxn>
                  <a:cxn ang="0">
                    <a:pos x="44" y="682"/>
                  </a:cxn>
                  <a:cxn ang="0">
                    <a:pos x="96" y="550"/>
                  </a:cxn>
                  <a:cxn ang="0">
                    <a:pos x="166" y="428"/>
                  </a:cxn>
                  <a:cxn ang="0">
                    <a:pos x="252" y="318"/>
                  </a:cxn>
                  <a:cxn ang="0">
                    <a:pos x="353" y="222"/>
                  </a:cxn>
                  <a:cxn ang="0">
                    <a:pos x="467" y="141"/>
                  </a:cxn>
                  <a:cxn ang="0">
                    <a:pos x="592" y="76"/>
                  </a:cxn>
                  <a:cxn ang="0">
                    <a:pos x="727" y="30"/>
                  </a:cxn>
                  <a:cxn ang="0">
                    <a:pos x="869" y="5"/>
                  </a:cxn>
                  <a:cxn ang="0">
                    <a:pos x="2888" y="10546"/>
                  </a:cxn>
                  <a:cxn ang="0">
                    <a:pos x="9033" y="10200"/>
                  </a:cxn>
                  <a:cxn ang="0">
                    <a:pos x="2888" y="11322"/>
                  </a:cxn>
                  <a:cxn ang="0">
                    <a:pos x="11211" y="969"/>
                  </a:cxn>
                  <a:cxn ang="0">
                    <a:pos x="1117" y="969"/>
                  </a:cxn>
                </a:cxnLst>
                <a:rect l="0" t="0" r="r" b="b"/>
                <a:pathLst>
                  <a:path w="12329" h="11322">
                    <a:moveTo>
                      <a:pt x="968" y="0"/>
                    </a:moveTo>
                    <a:lnTo>
                      <a:pt x="11361" y="0"/>
                    </a:lnTo>
                    <a:lnTo>
                      <a:pt x="11410" y="2"/>
                    </a:lnTo>
                    <a:lnTo>
                      <a:pt x="11459" y="5"/>
                    </a:lnTo>
                    <a:lnTo>
                      <a:pt x="11507" y="11"/>
                    </a:lnTo>
                    <a:lnTo>
                      <a:pt x="11555" y="20"/>
                    </a:lnTo>
                    <a:lnTo>
                      <a:pt x="11601" y="30"/>
                    </a:lnTo>
                    <a:lnTo>
                      <a:pt x="11647" y="44"/>
                    </a:lnTo>
                    <a:lnTo>
                      <a:pt x="11692" y="59"/>
                    </a:lnTo>
                    <a:lnTo>
                      <a:pt x="11736" y="76"/>
                    </a:lnTo>
                    <a:lnTo>
                      <a:pt x="11779" y="96"/>
                    </a:lnTo>
                    <a:lnTo>
                      <a:pt x="11821" y="117"/>
                    </a:lnTo>
                    <a:lnTo>
                      <a:pt x="11861" y="141"/>
                    </a:lnTo>
                    <a:lnTo>
                      <a:pt x="11901" y="167"/>
                    </a:lnTo>
                    <a:lnTo>
                      <a:pt x="11939" y="193"/>
                    </a:lnTo>
                    <a:lnTo>
                      <a:pt x="11975" y="222"/>
                    </a:lnTo>
                    <a:lnTo>
                      <a:pt x="12011" y="253"/>
                    </a:lnTo>
                    <a:lnTo>
                      <a:pt x="12044" y="284"/>
                    </a:lnTo>
                    <a:lnTo>
                      <a:pt x="12076" y="318"/>
                    </a:lnTo>
                    <a:lnTo>
                      <a:pt x="12107" y="354"/>
                    </a:lnTo>
                    <a:lnTo>
                      <a:pt x="12136" y="390"/>
                    </a:lnTo>
                    <a:lnTo>
                      <a:pt x="12162" y="428"/>
                    </a:lnTo>
                    <a:lnTo>
                      <a:pt x="12188" y="468"/>
                    </a:lnTo>
                    <a:lnTo>
                      <a:pt x="12211" y="508"/>
                    </a:lnTo>
                    <a:lnTo>
                      <a:pt x="12233" y="550"/>
                    </a:lnTo>
                    <a:lnTo>
                      <a:pt x="12252" y="593"/>
                    </a:lnTo>
                    <a:lnTo>
                      <a:pt x="12270" y="637"/>
                    </a:lnTo>
                    <a:lnTo>
                      <a:pt x="12285" y="682"/>
                    </a:lnTo>
                    <a:lnTo>
                      <a:pt x="12298" y="728"/>
                    </a:lnTo>
                    <a:lnTo>
                      <a:pt x="12309" y="774"/>
                    </a:lnTo>
                    <a:lnTo>
                      <a:pt x="12318" y="822"/>
                    </a:lnTo>
                    <a:lnTo>
                      <a:pt x="12324" y="870"/>
                    </a:lnTo>
                    <a:lnTo>
                      <a:pt x="12327" y="919"/>
                    </a:lnTo>
                    <a:lnTo>
                      <a:pt x="12329" y="969"/>
                    </a:lnTo>
                    <a:lnTo>
                      <a:pt x="12329" y="8462"/>
                    </a:lnTo>
                    <a:lnTo>
                      <a:pt x="12327" y="8512"/>
                    </a:lnTo>
                    <a:lnTo>
                      <a:pt x="12324" y="8561"/>
                    </a:lnTo>
                    <a:lnTo>
                      <a:pt x="12318" y="8609"/>
                    </a:lnTo>
                    <a:lnTo>
                      <a:pt x="12309" y="8656"/>
                    </a:lnTo>
                    <a:lnTo>
                      <a:pt x="12298" y="8703"/>
                    </a:lnTo>
                    <a:lnTo>
                      <a:pt x="12285" y="8750"/>
                    </a:lnTo>
                    <a:lnTo>
                      <a:pt x="12270" y="8795"/>
                    </a:lnTo>
                    <a:lnTo>
                      <a:pt x="12252" y="8838"/>
                    </a:lnTo>
                    <a:lnTo>
                      <a:pt x="12233" y="8881"/>
                    </a:lnTo>
                    <a:lnTo>
                      <a:pt x="12211" y="8923"/>
                    </a:lnTo>
                    <a:lnTo>
                      <a:pt x="12188" y="8964"/>
                    </a:lnTo>
                    <a:lnTo>
                      <a:pt x="12162" y="9003"/>
                    </a:lnTo>
                    <a:lnTo>
                      <a:pt x="12136" y="9040"/>
                    </a:lnTo>
                    <a:lnTo>
                      <a:pt x="12107" y="9077"/>
                    </a:lnTo>
                    <a:lnTo>
                      <a:pt x="12076" y="9112"/>
                    </a:lnTo>
                    <a:lnTo>
                      <a:pt x="12044" y="9146"/>
                    </a:lnTo>
                    <a:lnTo>
                      <a:pt x="12011" y="9179"/>
                    </a:lnTo>
                    <a:lnTo>
                      <a:pt x="11975" y="9209"/>
                    </a:lnTo>
                    <a:lnTo>
                      <a:pt x="11939" y="9237"/>
                    </a:lnTo>
                    <a:lnTo>
                      <a:pt x="11901" y="9265"/>
                    </a:lnTo>
                    <a:lnTo>
                      <a:pt x="11861" y="9290"/>
                    </a:lnTo>
                    <a:lnTo>
                      <a:pt x="11821" y="9313"/>
                    </a:lnTo>
                    <a:lnTo>
                      <a:pt x="11779" y="9335"/>
                    </a:lnTo>
                    <a:lnTo>
                      <a:pt x="11736" y="9354"/>
                    </a:lnTo>
                    <a:lnTo>
                      <a:pt x="11692" y="9371"/>
                    </a:lnTo>
                    <a:lnTo>
                      <a:pt x="11647" y="9387"/>
                    </a:lnTo>
                    <a:lnTo>
                      <a:pt x="11601" y="9400"/>
                    </a:lnTo>
                    <a:lnTo>
                      <a:pt x="11555" y="9411"/>
                    </a:lnTo>
                    <a:lnTo>
                      <a:pt x="11507" y="9420"/>
                    </a:lnTo>
                    <a:lnTo>
                      <a:pt x="11459" y="9426"/>
                    </a:lnTo>
                    <a:lnTo>
                      <a:pt x="11410" y="9430"/>
                    </a:lnTo>
                    <a:lnTo>
                      <a:pt x="11361" y="9431"/>
                    </a:lnTo>
                    <a:lnTo>
                      <a:pt x="8133" y="9431"/>
                    </a:lnTo>
                    <a:lnTo>
                      <a:pt x="8133" y="9818"/>
                    </a:lnTo>
                    <a:lnTo>
                      <a:pt x="4195" y="9818"/>
                    </a:lnTo>
                    <a:lnTo>
                      <a:pt x="4195" y="9431"/>
                    </a:lnTo>
                    <a:lnTo>
                      <a:pt x="968" y="9431"/>
                    </a:lnTo>
                    <a:lnTo>
                      <a:pt x="918" y="9430"/>
                    </a:lnTo>
                    <a:lnTo>
                      <a:pt x="869" y="9426"/>
                    </a:lnTo>
                    <a:lnTo>
                      <a:pt x="821" y="9420"/>
                    </a:lnTo>
                    <a:lnTo>
                      <a:pt x="774" y="9411"/>
                    </a:lnTo>
                    <a:lnTo>
                      <a:pt x="727" y="9400"/>
                    </a:lnTo>
                    <a:lnTo>
                      <a:pt x="681" y="9387"/>
                    </a:lnTo>
                    <a:lnTo>
                      <a:pt x="636" y="9371"/>
                    </a:lnTo>
                    <a:lnTo>
                      <a:pt x="592" y="9354"/>
                    </a:lnTo>
                    <a:lnTo>
                      <a:pt x="550" y="9335"/>
                    </a:lnTo>
                    <a:lnTo>
                      <a:pt x="508" y="9313"/>
                    </a:lnTo>
                    <a:lnTo>
                      <a:pt x="467" y="9290"/>
                    </a:lnTo>
                    <a:lnTo>
                      <a:pt x="428" y="9265"/>
                    </a:lnTo>
                    <a:lnTo>
                      <a:pt x="390" y="9237"/>
                    </a:lnTo>
                    <a:lnTo>
                      <a:pt x="353" y="9209"/>
                    </a:lnTo>
                    <a:lnTo>
                      <a:pt x="318" y="9179"/>
                    </a:lnTo>
                    <a:lnTo>
                      <a:pt x="285" y="9146"/>
                    </a:lnTo>
                    <a:lnTo>
                      <a:pt x="252" y="9112"/>
                    </a:lnTo>
                    <a:lnTo>
                      <a:pt x="222" y="9077"/>
                    </a:lnTo>
                    <a:lnTo>
                      <a:pt x="192" y="9040"/>
                    </a:lnTo>
                    <a:lnTo>
                      <a:pt x="166" y="9003"/>
                    </a:lnTo>
                    <a:lnTo>
                      <a:pt x="140" y="8964"/>
                    </a:lnTo>
                    <a:lnTo>
                      <a:pt x="117" y="8923"/>
                    </a:lnTo>
                    <a:lnTo>
                      <a:pt x="96" y="8881"/>
                    </a:lnTo>
                    <a:lnTo>
                      <a:pt x="77" y="8838"/>
                    </a:lnTo>
                    <a:lnTo>
                      <a:pt x="59" y="8795"/>
                    </a:lnTo>
                    <a:lnTo>
                      <a:pt x="44" y="8750"/>
                    </a:lnTo>
                    <a:lnTo>
                      <a:pt x="31" y="8703"/>
                    </a:lnTo>
                    <a:lnTo>
                      <a:pt x="19" y="8656"/>
                    </a:lnTo>
                    <a:lnTo>
                      <a:pt x="11" y="8609"/>
                    </a:lnTo>
                    <a:lnTo>
                      <a:pt x="5" y="8561"/>
                    </a:lnTo>
                    <a:lnTo>
                      <a:pt x="1" y="8512"/>
                    </a:lnTo>
                    <a:lnTo>
                      <a:pt x="0" y="8462"/>
                    </a:lnTo>
                    <a:lnTo>
                      <a:pt x="0" y="969"/>
                    </a:lnTo>
                    <a:lnTo>
                      <a:pt x="1" y="919"/>
                    </a:lnTo>
                    <a:lnTo>
                      <a:pt x="5" y="870"/>
                    </a:lnTo>
                    <a:lnTo>
                      <a:pt x="11" y="822"/>
                    </a:lnTo>
                    <a:lnTo>
                      <a:pt x="19" y="774"/>
                    </a:lnTo>
                    <a:lnTo>
                      <a:pt x="31" y="728"/>
                    </a:lnTo>
                    <a:lnTo>
                      <a:pt x="44" y="682"/>
                    </a:lnTo>
                    <a:lnTo>
                      <a:pt x="59" y="637"/>
                    </a:lnTo>
                    <a:lnTo>
                      <a:pt x="77" y="593"/>
                    </a:lnTo>
                    <a:lnTo>
                      <a:pt x="96" y="550"/>
                    </a:lnTo>
                    <a:lnTo>
                      <a:pt x="117" y="508"/>
                    </a:lnTo>
                    <a:lnTo>
                      <a:pt x="140" y="468"/>
                    </a:lnTo>
                    <a:lnTo>
                      <a:pt x="166" y="428"/>
                    </a:lnTo>
                    <a:lnTo>
                      <a:pt x="192" y="390"/>
                    </a:lnTo>
                    <a:lnTo>
                      <a:pt x="222" y="354"/>
                    </a:lnTo>
                    <a:lnTo>
                      <a:pt x="252" y="318"/>
                    </a:lnTo>
                    <a:lnTo>
                      <a:pt x="285" y="284"/>
                    </a:lnTo>
                    <a:lnTo>
                      <a:pt x="318" y="253"/>
                    </a:lnTo>
                    <a:lnTo>
                      <a:pt x="353" y="222"/>
                    </a:lnTo>
                    <a:lnTo>
                      <a:pt x="390" y="193"/>
                    </a:lnTo>
                    <a:lnTo>
                      <a:pt x="428" y="167"/>
                    </a:lnTo>
                    <a:lnTo>
                      <a:pt x="467" y="141"/>
                    </a:lnTo>
                    <a:lnTo>
                      <a:pt x="508" y="117"/>
                    </a:lnTo>
                    <a:lnTo>
                      <a:pt x="550" y="96"/>
                    </a:lnTo>
                    <a:lnTo>
                      <a:pt x="592" y="76"/>
                    </a:lnTo>
                    <a:lnTo>
                      <a:pt x="636" y="59"/>
                    </a:lnTo>
                    <a:lnTo>
                      <a:pt x="681" y="44"/>
                    </a:lnTo>
                    <a:lnTo>
                      <a:pt x="727" y="30"/>
                    </a:lnTo>
                    <a:lnTo>
                      <a:pt x="774" y="20"/>
                    </a:lnTo>
                    <a:lnTo>
                      <a:pt x="821" y="11"/>
                    </a:lnTo>
                    <a:lnTo>
                      <a:pt x="869" y="5"/>
                    </a:lnTo>
                    <a:lnTo>
                      <a:pt x="918" y="2"/>
                    </a:lnTo>
                    <a:lnTo>
                      <a:pt x="968" y="0"/>
                    </a:lnTo>
                    <a:close/>
                    <a:moveTo>
                      <a:pt x="2888" y="10546"/>
                    </a:moveTo>
                    <a:lnTo>
                      <a:pt x="2888" y="10546"/>
                    </a:lnTo>
                    <a:lnTo>
                      <a:pt x="3295" y="10200"/>
                    </a:lnTo>
                    <a:lnTo>
                      <a:pt x="9033" y="10200"/>
                    </a:lnTo>
                    <a:lnTo>
                      <a:pt x="9441" y="10546"/>
                    </a:lnTo>
                    <a:lnTo>
                      <a:pt x="9441" y="11322"/>
                    </a:lnTo>
                    <a:lnTo>
                      <a:pt x="2888" y="11322"/>
                    </a:lnTo>
                    <a:lnTo>
                      <a:pt x="2888" y="10546"/>
                    </a:lnTo>
                    <a:close/>
                    <a:moveTo>
                      <a:pt x="1117" y="969"/>
                    </a:moveTo>
                    <a:lnTo>
                      <a:pt x="11211" y="969"/>
                    </a:lnTo>
                    <a:lnTo>
                      <a:pt x="11211" y="8462"/>
                    </a:lnTo>
                    <a:lnTo>
                      <a:pt x="1117" y="8462"/>
                    </a:lnTo>
                    <a:lnTo>
                      <a:pt x="1117" y="969"/>
                    </a:lnTo>
                    <a:close/>
                  </a:path>
                </a:pathLst>
              </a:custGeom>
              <a:grp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3" name="Freeform 6"/>
              <p:cNvSpPr>
                <a:spLocks noEditPoints="1"/>
              </p:cNvSpPr>
              <p:nvPr/>
            </p:nvSpPr>
            <p:spPr bwMode="auto">
              <a:xfrm>
                <a:off x="4964483" y="840324"/>
                <a:ext cx="141622" cy="212382"/>
              </a:xfrm>
              <a:custGeom>
                <a:avLst/>
                <a:gdLst/>
                <a:ahLst/>
                <a:cxnLst>
                  <a:cxn ang="0">
                    <a:pos x="6426" y="15"/>
                  </a:cxn>
                  <a:cxn ang="0">
                    <a:pos x="6572" y="81"/>
                  </a:cxn>
                  <a:cxn ang="0">
                    <a:pos x="6686" y="190"/>
                  </a:cxn>
                  <a:cxn ang="0">
                    <a:pos x="6759" y="332"/>
                  </a:cxn>
                  <a:cxn ang="0">
                    <a:pos x="6780" y="12044"/>
                  </a:cxn>
                  <a:cxn ang="0">
                    <a:pos x="6751" y="12206"/>
                  </a:cxn>
                  <a:cxn ang="0">
                    <a:pos x="6671" y="12344"/>
                  </a:cxn>
                  <a:cxn ang="0">
                    <a:pos x="6553" y="12447"/>
                  </a:cxn>
                  <a:cxn ang="0">
                    <a:pos x="6403" y="12506"/>
                  </a:cxn>
                  <a:cxn ang="0">
                    <a:pos x="424" y="12513"/>
                  </a:cxn>
                  <a:cxn ang="0">
                    <a:pos x="268" y="12469"/>
                  </a:cxn>
                  <a:cxn ang="0">
                    <a:pos x="139" y="12377"/>
                  </a:cxn>
                  <a:cxn ang="0">
                    <a:pos x="47" y="12248"/>
                  </a:cxn>
                  <a:cxn ang="0">
                    <a:pos x="3" y="12092"/>
                  </a:cxn>
                  <a:cxn ang="0">
                    <a:pos x="1971" y="10952"/>
                  </a:cxn>
                  <a:cxn ang="0">
                    <a:pos x="2201" y="10885"/>
                  </a:cxn>
                  <a:cxn ang="0">
                    <a:pos x="2412" y="10778"/>
                  </a:cxn>
                  <a:cxn ang="0">
                    <a:pos x="2782" y="10424"/>
                  </a:cxn>
                  <a:cxn ang="0">
                    <a:pos x="2899" y="10222"/>
                  </a:cxn>
                  <a:cxn ang="0">
                    <a:pos x="2963" y="10051"/>
                  </a:cxn>
                  <a:cxn ang="0">
                    <a:pos x="3003" y="9870"/>
                  </a:cxn>
                  <a:cxn ang="0">
                    <a:pos x="3018" y="9679"/>
                  </a:cxn>
                  <a:cxn ang="0">
                    <a:pos x="6497" y="1691"/>
                  </a:cxn>
                  <a:cxn ang="0">
                    <a:pos x="2719" y="1479"/>
                  </a:cxn>
                  <a:cxn ang="0">
                    <a:pos x="2505" y="1273"/>
                  </a:cxn>
                  <a:cxn ang="0">
                    <a:pos x="2248" y="1121"/>
                  </a:cxn>
                  <a:cxn ang="0">
                    <a:pos x="1957" y="1032"/>
                  </a:cxn>
                  <a:cxn ang="0">
                    <a:pos x="0" y="471"/>
                  </a:cxn>
                  <a:cxn ang="0">
                    <a:pos x="28" y="310"/>
                  </a:cxn>
                  <a:cxn ang="0">
                    <a:pos x="108" y="172"/>
                  </a:cxn>
                  <a:cxn ang="0">
                    <a:pos x="227" y="69"/>
                  </a:cxn>
                  <a:cxn ang="0">
                    <a:pos x="376" y="9"/>
                  </a:cxn>
                  <a:cxn ang="0">
                    <a:pos x="5844" y="5014"/>
                  </a:cxn>
                  <a:cxn ang="0">
                    <a:pos x="5995" y="5056"/>
                  </a:cxn>
                  <a:cxn ang="0">
                    <a:pos x="6119" y="5145"/>
                  </a:cxn>
                  <a:cxn ang="0">
                    <a:pos x="6208" y="5269"/>
                  </a:cxn>
                  <a:cxn ang="0">
                    <a:pos x="6250" y="5419"/>
                  </a:cxn>
                  <a:cxn ang="0">
                    <a:pos x="6238" y="5579"/>
                  </a:cxn>
                  <a:cxn ang="0">
                    <a:pos x="6175" y="5720"/>
                  </a:cxn>
                  <a:cxn ang="0">
                    <a:pos x="6070" y="5830"/>
                  </a:cxn>
                  <a:cxn ang="0">
                    <a:pos x="5933" y="5900"/>
                  </a:cxn>
                  <a:cxn ang="0">
                    <a:pos x="5775" y="5919"/>
                  </a:cxn>
                  <a:cxn ang="0">
                    <a:pos x="5621" y="5885"/>
                  </a:cxn>
                  <a:cxn ang="0">
                    <a:pos x="5493" y="5803"/>
                  </a:cxn>
                  <a:cxn ang="0">
                    <a:pos x="5399" y="5682"/>
                  </a:cxn>
                  <a:cxn ang="0">
                    <a:pos x="5349" y="5535"/>
                  </a:cxn>
                  <a:cxn ang="0">
                    <a:pos x="5353" y="5374"/>
                  </a:cxn>
                  <a:cxn ang="0">
                    <a:pos x="5409" y="5231"/>
                  </a:cxn>
                  <a:cxn ang="0">
                    <a:pos x="5510" y="5115"/>
                  </a:cxn>
                  <a:cxn ang="0">
                    <a:pos x="5643" y="5039"/>
                  </a:cxn>
                  <a:cxn ang="0">
                    <a:pos x="5798" y="5011"/>
                  </a:cxn>
                  <a:cxn ang="0">
                    <a:pos x="4028" y="9504"/>
                  </a:cxn>
                  <a:cxn ang="0">
                    <a:pos x="3533" y="11795"/>
                  </a:cxn>
                  <a:cxn ang="0">
                    <a:pos x="3006" y="2139"/>
                  </a:cxn>
                  <a:cxn ang="0">
                    <a:pos x="3018" y="3648"/>
                  </a:cxn>
                </a:cxnLst>
                <a:rect l="0" t="0" r="r" b="b"/>
                <a:pathLst>
                  <a:path w="6780" h="12516">
                    <a:moveTo>
                      <a:pt x="472" y="0"/>
                    </a:moveTo>
                    <a:lnTo>
                      <a:pt x="6309" y="0"/>
                    </a:lnTo>
                    <a:lnTo>
                      <a:pt x="6333" y="1"/>
                    </a:lnTo>
                    <a:lnTo>
                      <a:pt x="6357" y="2"/>
                    </a:lnTo>
                    <a:lnTo>
                      <a:pt x="6381" y="5"/>
                    </a:lnTo>
                    <a:lnTo>
                      <a:pt x="6403" y="9"/>
                    </a:lnTo>
                    <a:lnTo>
                      <a:pt x="6426" y="15"/>
                    </a:lnTo>
                    <a:lnTo>
                      <a:pt x="6448" y="22"/>
                    </a:lnTo>
                    <a:lnTo>
                      <a:pt x="6470" y="29"/>
                    </a:lnTo>
                    <a:lnTo>
                      <a:pt x="6491" y="37"/>
                    </a:lnTo>
                    <a:lnTo>
                      <a:pt x="6513" y="47"/>
                    </a:lnTo>
                    <a:lnTo>
                      <a:pt x="6533" y="57"/>
                    </a:lnTo>
                    <a:lnTo>
                      <a:pt x="6553" y="69"/>
                    </a:lnTo>
                    <a:lnTo>
                      <a:pt x="6572" y="81"/>
                    </a:lnTo>
                    <a:lnTo>
                      <a:pt x="6591" y="94"/>
                    </a:lnTo>
                    <a:lnTo>
                      <a:pt x="6608" y="109"/>
                    </a:lnTo>
                    <a:lnTo>
                      <a:pt x="6625" y="123"/>
                    </a:lnTo>
                    <a:lnTo>
                      <a:pt x="6642" y="138"/>
                    </a:lnTo>
                    <a:lnTo>
                      <a:pt x="6657" y="155"/>
                    </a:lnTo>
                    <a:lnTo>
                      <a:pt x="6671" y="172"/>
                    </a:lnTo>
                    <a:lnTo>
                      <a:pt x="6686" y="190"/>
                    </a:lnTo>
                    <a:lnTo>
                      <a:pt x="6699" y="208"/>
                    </a:lnTo>
                    <a:lnTo>
                      <a:pt x="6711" y="227"/>
                    </a:lnTo>
                    <a:lnTo>
                      <a:pt x="6723" y="247"/>
                    </a:lnTo>
                    <a:lnTo>
                      <a:pt x="6733" y="267"/>
                    </a:lnTo>
                    <a:lnTo>
                      <a:pt x="6743" y="289"/>
                    </a:lnTo>
                    <a:lnTo>
                      <a:pt x="6751" y="310"/>
                    </a:lnTo>
                    <a:lnTo>
                      <a:pt x="6759" y="332"/>
                    </a:lnTo>
                    <a:lnTo>
                      <a:pt x="6765" y="354"/>
                    </a:lnTo>
                    <a:lnTo>
                      <a:pt x="6771" y="377"/>
                    </a:lnTo>
                    <a:lnTo>
                      <a:pt x="6775" y="400"/>
                    </a:lnTo>
                    <a:lnTo>
                      <a:pt x="6778" y="423"/>
                    </a:lnTo>
                    <a:lnTo>
                      <a:pt x="6779" y="448"/>
                    </a:lnTo>
                    <a:lnTo>
                      <a:pt x="6780" y="471"/>
                    </a:lnTo>
                    <a:lnTo>
                      <a:pt x="6780" y="12044"/>
                    </a:lnTo>
                    <a:lnTo>
                      <a:pt x="6779" y="12068"/>
                    </a:lnTo>
                    <a:lnTo>
                      <a:pt x="6778" y="12092"/>
                    </a:lnTo>
                    <a:lnTo>
                      <a:pt x="6775" y="12115"/>
                    </a:lnTo>
                    <a:lnTo>
                      <a:pt x="6771" y="12139"/>
                    </a:lnTo>
                    <a:lnTo>
                      <a:pt x="6765" y="12162"/>
                    </a:lnTo>
                    <a:lnTo>
                      <a:pt x="6759" y="12184"/>
                    </a:lnTo>
                    <a:lnTo>
                      <a:pt x="6751" y="12206"/>
                    </a:lnTo>
                    <a:lnTo>
                      <a:pt x="6743" y="12227"/>
                    </a:lnTo>
                    <a:lnTo>
                      <a:pt x="6733" y="12248"/>
                    </a:lnTo>
                    <a:lnTo>
                      <a:pt x="6723" y="12268"/>
                    </a:lnTo>
                    <a:lnTo>
                      <a:pt x="6711" y="12289"/>
                    </a:lnTo>
                    <a:lnTo>
                      <a:pt x="6699" y="12307"/>
                    </a:lnTo>
                    <a:lnTo>
                      <a:pt x="6686" y="12325"/>
                    </a:lnTo>
                    <a:lnTo>
                      <a:pt x="6671" y="12344"/>
                    </a:lnTo>
                    <a:lnTo>
                      <a:pt x="6657" y="12360"/>
                    </a:lnTo>
                    <a:lnTo>
                      <a:pt x="6642" y="12377"/>
                    </a:lnTo>
                    <a:lnTo>
                      <a:pt x="6625" y="12393"/>
                    </a:lnTo>
                    <a:lnTo>
                      <a:pt x="6608" y="12407"/>
                    </a:lnTo>
                    <a:lnTo>
                      <a:pt x="6591" y="12422"/>
                    </a:lnTo>
                    <a:lnTo>
                      <a:pt x="6572" y="12435"/>
                    </a:lnTo>
                    <a:lnTo>
                      <a:pt x="6553" y="12447"/>
                    </a:lnTo>
                    <a:lnTo>
                      <a:pt x="6533" y="12459"/>
                    </a:lnTo>
                    <a:lnTo>
                      <a:pt x="6513" y="12469"/>
                    </a:lnTo>
                    <a:lnTo>
                      <a:pt x="6491" y="12478"/>
                    </a:lnTo>
                    <a:lnTo>
                      <a:pt x="6470" y="12487"/>
                    </a:lnTo>
                    <a:lnTo>
                      <a:pt x="6448" y="12494"/>
                    </a:lnTo>
                    <a:lnTo>
                      <a:pt x="6426" y="12501"/>
                    </a:lnTo>
                    <a:lnTo>
                      <a:pt x="6403" y="12506"/>
                    </a:lnTo>
                    <a:lnTo>
                      <a:pt x="6381" y="12510"/>
                    </a:lnTo>
                    <a:lnTo>
                      <a:pt x="6357" y="12513"/>
                    </a:lnTo>
                    <a:lnTo>
                      <a:pt x="6333" y="12515"/>
                    </a:lnTo>
                    <a:lnTo>
                      <a:pt x="6309" y="12516"/>
                    </a:lnTo>
                    <a:lnTo>
                      <a:pt x="472" y="12516"/>
                    </a:lnTo>
                    <a:lnTo>
                      <a:pt x="447" y="12515"/>
                    </a:lnTo>
                    <a:lnTo>
                      <a:pt x="424" y="12513"/>
                    </a:lnTo>
                    <a:lnTo>
                      <a:pt x="400" y="12510"/>
                    </a:lnTo>
                    <a:lnTo>
                      <a:pt x="376" y="12506"/>
                    </a:lnTo>
                    <a:lnTo>
                      <a:pt x="354" y="12501"/>
                    </a:lnTo>
                    <a:lnTo>
                      <a:pt x="331" y="12494"/>
                    </a:lnTo>
                    <a:lnTo>
                      <a:pt x="310" y="12487"/>
                    </a:lnTo>
                    <a:lnTo>
                      <a:pt x="288" y="12478"/>
                    </a:lnTo>
                    <a:lnTo>
                      <a:pt x="268" y="12469"/>
                    </a:lnTo>
                    <a:lnTo>
                      <a:pt x="247" y="12459"/>
                    </a:lnTo>
                    <a:lnTo>
                      <a:pt x="227" y="12447"/>
                    </a:lnTo>
                    <a:lnTo>
                      <a:pt x="209" y="12435"/>
                    </a:lnTo>
                    <a:lnTo>
                      <a:pt x="190" y="12422"/>
                    </a:lnTo>
                    <a:lnTo>
                      <a:pt x="172" y="12407"/>
                    </a:lnTo>
                    <a:lnTo>
                      <a:pt x="155" y="12393"/>
                    </a:lnTo>
                    <a:lnTo>
                      <a:pt x="139" y="12377"/>
                    </a:lnTo>
                    <a:lnTo>
                      <a:pt x="123" y="12360"/>
                    </a:lnTo>
                    <a:lnTo>
                      <a:pt x="108" y="12344"/>
                    </a:lnTo>
                    <a:lnTo>
                      <a:pt x="94" y="12325"/>
                    </a:lnTo>
                    <a:lnTo>
                      <a:pt x="81" y="12307"/>
                    </a:lnTo>
                    <a:lnTo>
                      <a:pt x="68" y="12289"/>
                    </a:lnTo>
                    <a:lnTo>
                      <a:pt x="57" y="12268"/>
                    </a:lnTo>
                    <a:lnTo>
                      <a:pt x="47" y="12248"/>
                    </a:lnTo>
                    <a:lnTo>
                      <a:pt x="38" y="12227"/>
                    </a:lnTo>
                    <a:lnTo>
                      <a:pt x="28" y="12206"/>
                    </a:lnTo>
                    <a:lnTo>
                      <a:pt x="21" y="12184"/>
                    </a:lnTo>
                    <a:lnTo>
                      <a:pt x="15" y="12162"/>
                    </a:lnTo>
                    <a:lnTo>
                      <a:pt x="10" y="12139"/>
                    </a:lnTo>
                    <a:lnTo>
                      <a:pt x="6" y="12115"/>
                    </a:lnTo>
                    <a:lnTo>
                      <a:pt x="3" y="12092"/>
                    </a:lnTo>
                    <a:lnTo>
                      <a:pt x="1" y="12068"/>
                    </a:lnTo>
                    <a:lnTo>
                      <a:pt x="0" y="12044"/>
                    </a:lnTo>
                    <a:lnTo>
                      <a:pt x="0" y="10974"/>
                    </a:lnTo>
                    <a:lnTo>
                      <a:pt x="1687" y="10974"/>
                    </a:lnTo>
                    <a:lnTo>
                      <a:pt x="1687" y="11795"/>
                    </a:lnTo>
                    <a:lnTo>
                      <a:pt x="1971" y="11795"/>
                    </a:lnTo>
                    <a:lnTo>
                      <a:pt x="1971" y="10952"/>
                    </a:lnTo>
                    <a:lnTo>
                      <a:pt x="2005" y="10945"/>
                    </a:lnTo>
                    <a:lnTo>
                      <a:pt x="2039" y="10937"/>
                    </a:lnTo>
                    <a:lnTo>
                      <a:pt x="2072" y="10928"/>
                    </a:lnTo>
                    <a:lnTo>
                      <a:pt x="2105" y="10919"/>
                    </a:lnTo>
                    <a:lnTo>
                      <a:pt x="2137" y="10909"/>
                    </a:lnTo>
                    <a:lnTo>
                      <a:pt x="2169" y="10897"/>
                    </a:lnTo>
                    <a:lnTo>
                      <a:pt x="2201" y="10885"/>
                    </a:lnTo>
                    <a:lnTo>
                      <a:pt x="2233" y="10872"/>
                    </a:lnTo>
                    <a:lnTo>
                      <a:pt x="2263" y="10858"/>
                    </a:lnTo>
                    <a:lnTo>
                      <a:pt x="2294" y="10844"/>
                    </a:lnTo>
                    <a:lnTo>
                      <a:pt x="2324" y="10829"/>
                    </a:lnTo>
                    <a:lnTo>
                      <a:pt x="2353" y="10812"/>
                    </a:lnTo>
                    <a:lnTo>
                      <a:pt x="2383" y="10796"/>
                    </a:lnTo>
                    <a:lnTo>
                      <a:pt x="2412" y="10778"/>
                    </a:lnTo>
                    <a:lnTo>
                      <a:pt x="2439" y="10760"/>
                    </a:lnTo>
                    <a:lnTo>
                      <a:pt x="2467" y="10741"/>
                    </a:lnTo>
                    <a:lnTo>
                      <a:pt x="2467" y="11795"/>
                    </a:lnTo>
                    <a:lnTo>
                      <a:pt x="2753" y="11795"/>
                    </a:lnTo>
                    <a:lnTo>
                      <a:pt x="2753" y="10466"/>
                    </a:lnTo>
                    <a:lnTo>
                      <a:pt x="2768" y="10446"/>
                    </a:lnTo>
                    <a:lnTo>
                      <a:pt x="2782" y="10424"/>
                    </a:lnTo>
                    <a:lnTo>
                      <a:pt x="2797" y="10403"/>
                    </a:lnTo>
                    <a:lnTo>
                      <a:pt x="2811" y="10381"/>
                    </a:lnTo>
                    <a:lnTo>
                      <a:pt x="2839" y="10337"/>
                    </a:lnTo>
                    <a:lnTo>
                      <a:pt x="2864" y="10292"/>
                    </a:lnTo>
                    <a:lnTo>
                      <a:pt x="2875" y="10269"/>
                    </a:lnTo>
                    <a:lnTo>
                      <a:pt x="2888" y="10246"/>
                    </a:lnTo>
                    <a:lnTo>
                      <a:pt x="2899" y="10222"/>
                    </a:lnTo>
                    <a:lnTo>
                      <a:pt x="2909" y="10199"/>
                    </a:lnTo>
                    <a:lnTo>
                      <a:pt x="2919" y="10175"/>
                    </a:lnTo>
                    <a:lnTo>
                      <a:pt x="2930" y="10150"/>
                    </a:lnTo>
                    <a:lnTo>
                      <a:pt x="2939" y="10126"/>
                    </a:lnTo>
                    <a:lnTo>
                      <a:pt x="2947" y="10101"/>
                    </a:lnTo>
                    <a:lnTo>
                      <a:pt x="2955" y="10077"/>
                    </a:lnTo>
                    <a:lnTo>
                      <a:pt x="2963" y="10051"/>
                    </a:lnTo>
                    <a:lnTo>
                      <a:pt x="2971" y="10025"/>
                    </a:lnTo>
                    <a:lnTo>
                      <a:pt x="2978" y="10000"/>
                    </a:lnTo>
                    <a:lnTo>
                      <a:pt x="2984" y="9974"/>
                    </a:lnTo>
                    <a:lnTo>
                      <a:pt x="2989" y="9949"/>
                    </a:lnTo>
                    <a:lnTo>
                      <a:pt x="2995" y="9922"/>
                    </a:lnTo>
                    <a:lnTo>
                      <a:pt x="2999" y="9896"/>
                    </a:lnTo>
                    <a:lnTo>
                      <a:pt x="3003" y="9870"/>
                    </a:lnTo>
                    <a:lnTo>
                      <a:pt x="3007" y="9843"/>
                    </a:lnTo>
                    <a:lnTo>
                      <a:pt x="3011" y="9817"/>
                    </a:lnTo>
                    <a:lnTo>
                      <a:pt x="3013" y="9789"/>
                    </a:lnTo>
                    <a:lnTo>
                      <a:pt x="3015" y="9762"/>
                    </a:lnTo>
                    <a:lnTo>
                      <a:pt x="3017" y="9735"/>
                    </a:lnTo>
                    <a:lnTo>
                      <a:pt x="3018" y="9707"/>
                    </a:lnTo>
                    <a:lnTo>
                      <a:pt x="3018" y="9679"/>
                    </a:lnTo>
                    <a:lnTo>
                      <a:pt x="3018" y="3934"/>
                    </a:lnTo>
                    <a:lnTo>
                      <a:pt x="6497" y="3934"/>
                    </a:lnTo>
                    <a:lnTo>
                      <a:pt x="6497" y="3771"/>
                    </a:lnTo>
                    <a:lnTo>
                      <a:pt x="6497" y="3771"/>
                    </a:lnTo>
                    <a:lnTo>
                      <a:pt x="6497" y="1977"/>
                    </a:lnTo>
                    <a:lnTo>
                      <a:pt x="6497" y="1746"/>
                    </a:lnTo>
                    <a:lnTo>
                      <a:pt x="6497" y="1691"/>
                    </a:lnTo>
                    <a:lnTo>
                      <a:pt x="2862" y="1691"/>
                    </a:lnTo>
                    <a:lnTo>
                      <a:pt x="2842" y="1655"/>
                    </a:lnTo>
                    <a:lnTo>
                      <a:pt x="2819" y="1618"/>
                    </a:lnTo>
                    <a:lnTo>
                      <a:pt x="2796" y="1582"/>
                    </a:lnTo>
                    <a:lnTo>
                      <a:pt x="2771" y="1547"/>
                    </a:lnTo>
                    <a:lnTo>
                      <a:pt x="2745" y="1512"/>
                    </a:lnTo>
                    <a:lnTo>
                      <a:pt x="2719" y="1479"/>
                    </a:lnTo>
                    <a:lnTo>
                      <a:pt x="2691" y="1447"/>
                    </a:lnTo>
                    <a:lnTo>
                      <a:pt x="2662" y="1416"/>
                    </a:lnTo>
                    <a:lnTo>
                      <a:pt x="2633" y="1385"/>
                    </a:lnTo>
                    <a:lnTo>
                      <a:pt x="2602" y="1355"/>
                    </a:lnTo>
                    <a:lnTo>
                      <a:pt x="2570" y="1327"/>
                    </a:lnTo>
                    <a:lnTo>
                      <a:pt x="2538" y="1299"/>
                    </a:lnTo>
                    <a:lnTo>
                      <a:pt x="2505" y="1273"/>
                    </a:lnTo>
                    <a:lnTo>
                      <a:pt x="2470" y="1248"/>
                    </a:lnTo>
                    <a:lnTo>
                      <a:pt x="2435" y="1223"/>
                    </a:lnTo>
                    <a:lnTo>
                      <a:pt x="2399" y="1201"/>
                    </a:lnTo>
                    <a:lnTo>
                      <a:pt x="2363" y="1179"/>
                    </a:lnTo>
                    <a:lnTo>
                      <a:pt x="2325" y="1159"/>
                    </a:lnTo>
                    <a:lnTo>
                      <a:pt x="2287" y="1139"/>
                    </a:lnTo>
                    <a:lnTo>
                      <a:pt x="2248" y="1121"/>
                    </a:lnTo>
                    <a:lnTo>
                      <a:pt x="2208" y="1104"/>
                    </a:lnTo>
                    <a:lnTo>
                      <a:pt x="2168" y="1089"/>
                    </a:lnTo>
                    <a:lnTo>
                      <a:pt x="2127" y="1075"/>
                    </a:lnTo>
                    <a:lnTo>
                      <a:pt x="2085" y="1061"/>
                    </a:lnTo>
                    <a:lnTo>
                      <a:pt x="2043" y="1050"/>
                    </a:lnTo>
                    <a:lnTo>
                      <a:pt x="2000" y="1041"/>
                    </a:lnTo>
                    <a:lnTo>
                      <a:pt x="1957" y="1032"/>
                    </a:lnTo>
                    <a:lnTo>
                      <a:pt x="1914" y="1025"/>
                    </a:lnTo>
                    <a:lnTo>
                      <a:pt x="1870" y="1019"/>
                    </a:lnTo>
                    <a:lnTo>
                      <a:pt x="1825" y="1015"/>
                    </a:lnTo>
                    <a:lnTo>
                      <a:pt x="1780" y="1013"/>
                    </a:lnTo>
                    <a:lnTo>
                      <a:pt x="1735" y="1012"/>
                    </a:lnTo>
                    <a:lnTo>
                      <a:pt x="0" y="1012"/>
                    </a:lnTo>
                    <a:lnTo>
                      <a:pt x="0" y="471"/>
                    </a:lnTo>
                    <a:lnTo>
                      <a:pt x="1" y="448"/>
                    </a:lnTo>
                    <a:lnTo>
                      <a:pt x="3" y="423"/>
                    </a:lnTo>
                    <a:lnTo>
                      <a:pt x="6" y="400"/>
                    </a:lnTo>
                    <a:lnTo>
                      <a:pt x="10" y="377"/>
                    </a:lnTo>
                    <a:lnTo>
                      <a:pt x="15" y="354"/>
                    </a:lnTo>
                    <a:lnTo>
                      <a:pt x="21" y="332"/>
                    </a:lnTo>
                    <a:lnTo>
                      <a:pt x="28" y="310"/>
                    </a:lnTo>
                    <a:lnTo>
                      <a:pt x="38" y="289"/>
                    </a:lnTo>
                    <a:lnTo>
                      <a:pt x="47" y="267"/>
                    </a:lnTo>
                    <a:lnTo>
                      <a:pt x="57" y="247"/>
                    </a:lnTo>
                    <a:lnTo>
                      <a:pt x="68" y="227"/>
                    </a:lnTo>
                    <a:lnTo>
                      <a:pt x="81" y="208"/>
                    </a:lnTo>
                    <a:lnTo>
                      <a:pt x="94" y="190"/>
                    </a:lnTo>
                    <a:lnTo>
                      <a:pt x="108" y="172"/>
                    </a:lnTo>
                    <a:lnTo>
                      <a:pt x="123" y="155"/>
                    </a:lnTo>
                    <a:lnTo>
                      <a:pt x="139" y="138"/>
                    </a:lnTo>
                    <a:lnTo>
                      <a:pt x="155" y="123"/>
                    </a:lnTo>
                    <a:lnTo>
                      <a:pt x="172" y="109"/>
                    </a:lnTo>
                    <a:lnTo>
                      <a:pt x="190" y="94"/>
                    </a:lnTo>
                    <a:lnTo>
                      <a:pt x="209" y="81"/>
                    </a:lnTo>
                    <a:lnTo>
                      <a:pt x="227" y="69"/>
                    </a:lnTo>
                    <a:lnTo>
                      <a:pt x="247" y="57"/>
                    </a:lnTo>
                    <a:lnTo>
                      <a:pt x="268" y="47"/>
                    </a:lnTo>
                    <a:lnTo>
                      <a:pt x="288" y="37"/>
                    </a:lnTo>
                    <a:lnTo>
                      <a:pt x="310" y="29"/>
                    </a:lnTo>
                    <a:lnTo>
                      <a:pt x="331" y="22"/>
                    </a:lnTo>
                    <a:lnTo>
                      <a:pt x="354" y="15"/>
                    </a:lnTo>
                    <a:lnTo>
                      <a:pt x="376" y="9"/>
                    </a:lnTo>
                    <a:lnTo>
                      <a:pt x="400" y="5"/>
                    </a:lnTo>
                    <a:lnTo>
                      <a:pt x="424" y="2"/>
                    </a:lnTo>
                    <a:lnTo>
                      <a:pt x="447" y="1"/>
                    </a:lnTo>
                    <a:lnTo>
                      <a:pt x="472" y="0"/>
                    </a:lnTo>
                    <a:close/>
                    <a:moveTo>
                      <a:pt x="5798" y="5011"/>
                    </a:moveTo>
                    <a:lnTo>
                      <a:pt x="5822" y="5012"/>
                    </a:lnTo>
                    <a:lnTo>
                      <a:pt x="5844" y="5014"/>
                    </a:lnTo>
                    <a:lnTo>
                      <a:pt x="5867" y="5017"/>
                    </a:lnTo>
                    <a:lnTo>
                      <a:pt x="5889" y="5021"/>
                    </a:lnTo>
                    <a:lnTo>
                      <a:pt x="5912" y="5026"/>
                    </a:lnTo>
                    <a:lnTo>
                      <a:pt x="5933" y="5032"/>
                    </a:lnTo>
                    <a:lnTo>
                      <a:pt x="5954" y="5039"/>
                    </a:lnTo>
                    <a:lnTo>
                      <a:pt x="5974" y="5047"/>
                    </a:lnTo>
                    <a:lnTo>
                      <a:pt x="5995" y="5056"/>
                    </a:lnTo>
                    <a:lnTo>
                      <a:pt x="6014" y="5066"/>
                    </a:lnTo>
                    <a:lnTo>
                      <a:pt x="6034" y="5077"/>
                    </a:lnTo>
                    <a:lnTo>
                      <a:pt x="6052" y="5090"/>
                    </a:lnTo>
                    <a:lnTo>
                      <a:pt x="6070" y="5102"/>
                    </a:lnTo>
                    <a:lnTo>
                      <a:pt x="6087" y="5115"/>
                    </a:lnTo>
                    <a:lnTo>
                      <a:pt x="6103" y="5130"/>
                    </a:lnTo>
                    <a:lnTo>
                      <a:pt x="6119" y="5145"/>
                    </a:lnTo>
                    <a:lnTo>
                      <a:pt x="6134" y="5160"/>
                    </a:lnTo>
                    <a:lnTo>
                      <a:pt x="6148" y="5177"/>
                    </a:lnTo>
                    <a:lnTo>
                      <a:pt x="6162" y="5194"/>
                    </a:lnTo>
                    <a:lnTo>
                      <a:pt x="6175" y="5211"/>
                    </a:lnTo>
                    <a:lnTo>
                      <a:pt x="6186" y="5231"/>
                    </a:lnTo>
                    <a:lnTo>
                      <a:pt x="6197" y="5249"/>
                    </a:lnTo>
                    <a:lnTo>
                      <a:pt x="6208" y="5269"/>
                    </a:lnTo>
                    <a:lnTo>
                      <a:pt x="6217" y="5289"/>
                    </a:lnTo>
                    <a:lnTo>
                      <a:pt x="6225" y="5310"/>
                    </a:lnTo>
                    <a:lnTo>
                      <a:pt x="6232" y="5331"/>
                    </a:lnTo>
                    <a:lnTo>
                      <a:pt x="6238" y="5353"/>
                    </a:lnTo>
                    <a:lnTo>
                      <a:pt x="6244" y="5374"/>
                    </a:lnTo>
                    <a:lnTo>
                      <a:pt x="6247" y="5397"/>
                    </a:lnTo>
                    <a:lnTo>
                      <a:pt x="6250" y="5419"/>
                    </a:lnTo>
                    <a:lnTo>
                      <a:pt x="6252" y="5443"/>
                    </a:lnTo>
                    <a:lnTo>
                      <a:pt x="6253" y="5466"/>
                    </a:lnTo>
                    <a:lnTo>
                      <a:pt x="6252" y="5489"/>
                    </a:lnTo>
                    <a:lnTo>
                      <a:pt x="6250" y="5513"/>
                    </a:lnTo>
                    <a:lnTo>
                      <a:pt x="6247" y="5535"/>
                    </a:lnTo>
                    <a:lnTo>
                      <a:pt x="6244" y="5557"/>
                    </a:lnTo>
                    <a:lnTo>
                      <a:pt x="6238" y="5579"/>
                    </a:lnTo>
                    <a:lnTo>
                      <a:pt x="6232" y="5601"/>
                    </a:lnTo>
                    <a:lnTo>
                      <a:pt x="6225" y="5622"/>
                    </a:lnTo>
                    <a:lnTo>
                      <a:pt x="6217" y="5643"/>
                    </a:lnTo>
                    <a:lnTo>
                      <a:pt x="6208" y="5662"/>
                    </a:lnTo>
                    <a:lnTo>
                      <a:pt x="6197" y="5682"/>
                    </a:lnTo>
                    <a:lnTo>
                      <a:pt x="6186" y="5701"/>
                    </a:lnTo>
                    <a:lnTo>
                      <a:pt x="6175" y="5720"/>
                    </a:lnTo>
                    <a:lnTo>
                      <a:pt x="6162" y="5738"/>
                    </a:lnTo>
                    <a:lnTo>
                      <a:pt x="6148" y="5754"/>
                    </a:lnTo>
                    <a:lnTo>
                      <a:pt x="6134" y="5771"/>
                    </a:lnTo>
                    <a:lnTo>
                      <a:pt x="6119" y="5787"/>
                    </a:lnTo>
                    <a:lnTo>
                      <a:pt x="6103" y="5803"/>
                    </a:lnTo>
                    <a:lnTo>
                      <a:pt x="6087" y="5817"/>
                    </a:lnTo>
                    <a:lnTo>
                      <a:pt x="6070" y="5830"/>
                    </a:lnTo>
                    <a:lnTo>
                      <a:pt x="6052" y="5843"/>
                    </a:lnTo>
                    <a:lnTo>
                      <a:pt x="6034" y="5855"/>
                    </a:lnTo>
                    <a:lnTo>
                      <a:pt x="6014" y="5865"/>
                    </a:lnTo>
                    <a:lnTo>
                      <a:pt x="5995" y="5875"/>
                    </a:lnTo>
                    <a:lnTo>
                      <a:pt x="5974" y="5885"/>
                    </a:lnTo>
                    <a:lnTo>
                      <a:pt x="5954" y="5893"/>
                    </a:lnTo>
                    <a:lnTo>
                      <a:pt x="5933" y="5900"/>
                    </a:lnTo>
                    <a:lnTo>
                      <a:pt x="5912" y="5906"/>
                    </a:lnTo>
                    <a:lnTo>
                      <a:pt x="5889" y="5911"/>
                    </a:lnTo>
                    <a:lnTo>
                      <a:pt x="5867" y="5915"/>
                    </a:lnTo>
                    <a:lnTo>
                      <a:pt x="5844" y="5918"/>
                    </a:lnTo>
                    <a:lnTo>
                      <a:pt x="5822" y="5919"/>
                    </a:lnTo>
                    <a:lnTo>
                      <a:pt x="5798" y="5920"/>
                    </a:lnTo>
                    <a:lnTo>
                      <a:pt x="5775" y="5919"/>
                    </a:lnTo>
                    <a:lnTo>
                      <a:pt x="5752" y="5918"/>
                    </a:lnTo>
                    <a:lnTo>
                      <a:pt x="5729" y="5915"/>
                    </a:lnTo>
                    <a:lnTo>
                      <a:pt x="5707" y="5911"/>
                    </a:lnTo>
                    <a:lnTo>
                      <a:pt x="5685" y="5906"/>
                    </a:lnTo>
                    <a:lnTo>
                      <a:pt x="5663" y="5900"/>
                    </a:lnTo>
                    <a:lnTo>
                      <a:pt x="5643" y="5893"/>
                    </a:lnTo>
                    <a:lnTo>
                      <a:pt x="5621" y="5885"/>
                    </a:lnTo>
                    <a:lnTo>
                      <a:pt x="5602" y="5875"/>
                    </a:lnTo>
                    <a:lnTo>
                      <a:pt x="5582" y="5865"/>
                    </a:lnTo>
                    <a:lnTo>
                      <a:pt x="5563" y="5855"/>
                    </a:lnTo>
                    <a:lnTo>
                      <a:pt x="5544" y="5843"/>
                    </a:lnTo>
                    <a:lnTo>
                      <a:pt x="5527" y="5830"/>
                    </a:lnTo>
                    <a:lnTo>
                      <a:pt x="5510" y="5817"/>
                    </a:lnTo>
                    <a:lnTo>
                      <a:pt x="5493" y="5803"/>
                    </a:lnTo>
                    <a:lnTo>
                      <a:pt x="5477" y="5787"/>
                    </a:lnTo>
                    <a:lnTo>
                      <a:pt x="5462" y="5771"/>
                    </a:lnTo>
                    <a:lnTo>
                      <a:pt x="5448" y="5754"/>
                    </a:lnTo>
                    <a:lnTo>
                      <a:pt x="5434" y="5738"/>
                    </a:lnTo>
                    <a:lnTo>
                      <a:pt x="5421" y="5720"/>
                    </a:lnTo>
                    <a:lnTo>
                      <a:pt x="5409" y="5701"/>
                    </a:lnTo>
                    <a:lnTo>
                      <a:pt x="5399" y="5682"/>
                    </a:lnTo>
                    <a:lnTo>
                      <a:pt x="5389" y="5662"/>
                    </a:lnTo>
                    <a:lnTo>
                      <a:pt x="5380" y="5643"/>
                    </a:lnTo>
                    <a:lnTo>
                      <a:pt x="5371" y="5622"/>
                    </a:lnTo>
                    <a:lnTo>
                      <a:pt x="5364" y="5601"/>
                    </a:lnTo>
                    <a:lnTo>
                      <a:pt x="5358" y="5579"/>
                    </a:lnTo>
                    <a:lnTo>
                      <a:pt x="5353" y="5557"/>
                    </a:lnTo>
                    <a:lnTo>
                      <a:pt x="5349" y="5535"/>
                    </a:lnTo>
                    <a:lnTo>
                      <a:pt x="5346" y="5513"/>
                    </a:lnTo>
                    <a:lnTo>
                      <a:pt x="5345" y="5489"/>
                    </a:lnTo>
                    <a:lnTo>
                      <a:pt x="5344" y="5466"/>
                    </a:lnTo>
                    <a:lnTo>
                      <a:pt x="5345" y="5443"/>
                    </a:lnTo>
                    <a:lnTo>
                      <a:pt x="5346" y="5419"/>
                    </a:lnTo>
                    <a:lnTo>
                      <a:pt x="5349" y="5397"/>
                    </a:lnTo>
                    <a:lnTo>
                      <a:pt x="5353" y="5374"/>
                    </a:lnTo>
                    <a:lnTo>
                      <a:pt x="5358" y="5353"/>
                    </a:lnTo>
                    <a:lnTo>
                      <a:pt x="5364" y="5331"/>
                    </a:lnTo>
                    <a:lnTo>
                      <a:pt x="5371" y="5310"/>
                    </a:lnTo>
                    <a:lnTo>
                      <a:pt x="5380" y="5289"/>
                    </a:lnTo>
                    <a:lnTo>
                      <a:pt x="5389" y="5269"/>
                    </a:lnTo>
                    <a:lnTo>
                      <a:pt x="5399" y="5249"/>
                    </a:lnTo>
                    <a:lnTo>
                      <a:pt x="5409" y="5231"/>
                    </a:lnTo>
                    <a:lnTo>
                      <a:pt x="5421" y="5211"/>
                    </a:lnTo>
                    <a:lnTo>
                      <a:pt x="5434" y="5194"/>
                    </a:lnTo>
                    <a:lnTo>
                      <a:pt x="5448" y="5177"/>
                    </a:lnTo>
                    <a:lnTo>
                      <a:pt x="5462" y="5160"/>
                    </a:lnTo>
                    <a:lnTo>
                      <a:pt x="5477" y="5145"/>
                    </a:lnTo>
                    <a:lnTo>
                      <a:pt x="5493" y="5130"/>
                    </a:lnTo>
                    <a:lnTo>
                      <a:pt x="5510" y="5115"/>
                    </a:lnTo>
                    <a:lnTo>
                      <a:pt x="5527" y="5102"/>
                    </a:lnTo>
                    <a:lnTo>
                      <a:pt x="5544" y="5090"/>
                    </a:lnTo>
                    <a:lnTo>
                      <a:pt x="5563" y="5077"/>
                    </a:lnTo>
                    <a:lnTo>
                      <a:pt x="5582" y="5066"/>
                    </a:lnTo>
                    <a:lnTo>
                      <a:pt x="5602" y="5056"/>
                    </a:lnTo>
                    <a:lnTo>
                      <a:pt x="5621" y="5047"/>
                    </a:lnTo>
                    <a:lnTo>
                      <a:pt x="5643" y="5039"/>
                    </a:lnTo>
                    <a:lnTo>
                      <a:pt x="5663" y="5032"/>
                    </a:lnTo>
                    <a:lnTo>
                      <a:pt x="5685" y="5026"/>
                    </a:lnTo>
                    <a:lnTo>
                      <a:pt x="5707" y="5021"/>
                    </a:lnTo>
                    <a:lnTo>
                      <a:pt x="5729" y="5017"/>
                    </a:lnTo>
                    <a:lnTo>
                      <a:pt x="5752" y="5014"/>
                    </a:lnTo>
                    <a:lnTo>
                      <a:pt x="5775" y="5012"/>
                    </a:lnTo>
                    <a:lnTo>
                      <a:pt x="5798" y="5011"/>
                    </a:lnTo>
                    <a:close/>
                    <a:moveTo>
                      <a:pt x="4808" y="11795"/>
                    </a:moveTo>
                    <a:lnTo>
                      <a:pt x="4808" y="9504"/>
                    </a:lnTo>
                    <a:lnTo>
                      <a:pt x="5094" y="9504"/>
                    </a:lnTo>
                    <a:lnTo>
                      <a:pt x="5094" y="11795"/>
                    </a:lnTo>
                    <a:lnTo>
                      <a:pt x="4808" y="11795"/>
                    </a:lnTo>
                    <a:close/>
                    <a:moveTo>
                      <a:pt x="4028" y="11795"/>
                    </a:moveTo>
                    <a:lnTo>
                      <a:pt x="4028" y="9504"/>
                    </a:lnTo>
                    <a:lnTo>
                      <a:pt x="4313" y="9504"/>
                    </a:lnTo>
                    <a:lnTo>
                      <a:pt x="4313" y="11795"/>
                    </a:lnTo>
                    <a:lnTo>
                      <a:pt x="4028" y="11795"/>
                    </a:lnTo>
                    <a:close/>
                    <a:moveTo>
                      <a:pt x="3247" y="11795"/>
                    </a:moveTo>
                    <a:lnTo>
                      <a:pt x="3247" y="9504"/>
                    </a:lnTo>
                    <a:lnTo>
                      <a:pt x="3533" y="9504"/>
                    </a:lnTo>
                    <a:lnTo>
                      <a:pt x="3533" y="11795"/>
                    </a:lnTo>
                    <a:lnTo>
                      <a:pt x="3247" y="11795"/>
                    </a:lnTo>
                    <a:close/>
                    <a:moveTo>
                      <a:pt x="3018" y="3648"/>
                    </a:moveTo>
                    <a:lnTo>
                      <a:pt x="3018" y="2307"/>
                    </a:lnTo>
                    <a:lnTo>
                      <a:pt x="3017" y="2265"/>
                    </a:lnTo>
                    <a:lnTo>
                      <a:pt x="3015" y="2222"/>
                    </a:lnTo>
                    <a:lnTo>
                      <a:pt x="3012" y="2181"/>
                    </a:lnTo>
                    <a:lnTo>
                      <a:pt x="3006" y="2139"/>
                    </a:lnTo>
                    <a:lnTo>
                      <a:pt x="3000" y="2098"/>
                    </a:lnTo>
                    <a:lnTo>
                      <a:pt x="2993" y="2057"/>
                    </a:lnTo>
                    <a:lnTo>
                      <a:pt x="2985" y="2017"/>
                    </a:lnTo>
                    <a:lnTo>
                      <a:pt x="2975" y="1977"/>
                    </a:lnTo>
                    <a:lnTo>
                      <a:pt x="6212" y="1977"/>
                    </a:lnTo>
                    <a:lnTo>
                      <a:pt x="6212" y="3648"/>
                    </a:lnTo>
                    <a:lnTo>
                      <a:pt x="3018" y="3648"/>
                    </a:lnTo>
                    <a:close/>
                  </a:path>
                </a:pathLst>
              </a:custGeom>
              <a:grp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9" name="组合 2287"/>
            <p:cNvGrpSpPr>
              <a:grpSpLocks/>
            </p:cNvGrpSpPr>
            <p:nvPr/>
          </p:nvGrpSpPr>
          <p:grpSpPr bwMode="auto">
            <a:xfrm>
              <a:off x="1988115" y="3057704"/>
              <a:ext cx="747022" cy="113456"/>
              <a:chOff x="1964592" y="5510976"/>
              <a:chExt cx="925513" cy="290513"/>
            </a:xfrm>
            <a:solidFill>
              <a:schemeClr val="bg1">
                <a:lumMod val="50000"/>
              </a:schemeClr>
            </a:solidFill>
          </p:grpSpPr>
          <p:sp>
            <p:nvSpPr>
              <p:cNvPr id="50"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51"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grpSp>
          <p:nvGrpSpPr>
            <p:cNvPr id="20" name="组合 2287"/>
            <p:cNvGrpSpPr>
              <a:grpSpLocks/>
            </p:cNvGrpSpPr>
            <p:nvPr/>
          </p:nvGrpSpPr>
          <p:grpSpPr bwMode="auto">
            <a:xfrm>
              <a:off x="3292786" y="3060219"/>
              <a:ext cx="747022" cy="113456"/>
              <a:chOff x="1964592" y="5510976"/>
              <a:chExt cx="925513" cy="290513"/>
            </a:xfrm>
            <a:solidFill>
              <a:schemeClr val="bg1">
                <a:lumMod val="50000"/>
              </a:schemeClr>
            </a:solidFill>
          </p:grpSpPr>
          <p:sp>
            <p:nvSpPr>
              <p:cNvPr id="48"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49"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grpSp>
          <p:nvGrpSpPr>
            <p:cNvPr id="21" name="组合 2287"/>
            <p:cNvGrpSpPr>
              <a:grpSpLocks/>
            </p:cNvGrpSpPr>
            <p:nvPr/>
          </p:nvGrpSpPr>
          <p:grpSpPr bwMode="auto">
            <a:xfrm>
              <a:off x="4332035" y="2995897"/>
              <a:ext cx="747022" cy="113456"/>
              <a:chOff x="1964592" y="5510976"/>
              <a:chExt cx="925513" cy="290513"/>
            </a:xfrm>
            <a:solidFill>
              <a:schemeClr val="bg1">
                <a:lumMod val="50000"/>
              </a:schemeClr>
            </a:solidFill>
          </p:grpSpPr>
          <p:sp>
            <p:nvSpPr>
              <p:cNvPr id="46"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47"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grp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cxnSp>
          <p:nvCxnSpPr>
            <p:cNvPr id="22" name="直接连接符 37"/>
            <p:cNvCxnSpPr>
              <a:cxnSpLocks noChangeShapeType="1"/>
            </p:cNvCxnSpPr>
            <p:nvPr/>
          </p:nvCxnSpPr>
          <p:spPr bwMode="auto">
            <a:xfrm>
              <a:off x="2731540" y="3072793"/>
              <a:ext cx="554560" cy="0"/>
            </a:xfrm>
            <a:prstGeom prst="line">
              <a:avLst/>
            </a:prstGeom>
            <a:noFill/>
            <a:ln w="9525" algn="ctr">
              <a:solidFill>
                <a:srgbClr val="FF0000"/>
              </a:solidFill>
              <a:round/>
              <a:headEnd/>
              <a:tailEnd/>
            </a:ln>
          </p:spPr>
        </p:cxnSp>
        <p:cxnSp>
          <p:nvCxnSpPr>
            <p:cNvPr id="23" name="直接连接符 38"/>
            <p:cNvCxnSpPr>
              <a:cxnSpLocks noChangeShapeType="1"/>
            </p:cNvCxnSpPr>
            <p:nvPr/>
          </p:nvCxnSpPr>
          <p:spPr bwMode="auto">
            <a:xfrm>
              <a:off x="2683759" y="3128165"/>
              <a:ext cx="623882" cy="0"/>
            </a:xfrm>
            <a:prstGeom prst="line">
              <a:avLst/>
            </a:prstGeom>
            <a:noFill/>
            <a:ln w="9525" algn="ctr">
              <a:solidFill>
                <a:srgbClr val="FF0000"/>
              </a:solidFill>
              <a:round/>
              <a:headEnd/>
              <a:tailEnd/>
            </a:ln>
          </p:spPr>
        </p:cxnSp>
        <p:sp>
          <p:nvSpPr>
            <p:cNvPr id="24" name="Text Box 18"/>
            <p:cNvSpPr txBox="1">
              <a:spLocks noChangeArrowheads="1"/>
            </p:cNvSpPr>
            <p:nvPr/>
          </p:nvSpPr>
          <p:spPr bwMode="auto">
            <a:xfrm>
              <a:off x="1579862" y="2863512"/>
              <a:ext cx="1243609" cy="197701"/>
            </a:xfrm>
            <a:prstGeom prst="rect">
              <a:avLst/>
            </a:prstGeom>
            <a:noFill/>
            <a:ln w="9525">
              <a:noFill/>
              <a:miter lim="800000"/>
              <a:headEnd/>
              <a:tailEnd/>
            </a:ln>
          </p:spPr>
          <p:txBody>
            <a:bodyPr wrap="square" anchor="ct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前端业务网络</a:t>
              </a:r>
            </a:p>
          </p:txBody>
        </p:sp>
        <p:sp>
          <p:nvSpPr>
            <p:cNvPr id="26" name="TextBox 40"/>
            <p:cNvSpPr txBox="1">
              <a:spLocks noChangeArrowheads="1"/>
            </p:cNvSpPr>
            <p:nvPr/>
          </p:nvSpPr>
          <p:spPr bwMode="auto">
            <a:xfrm>
              <a:off x="1180391" y="4030929"/>
              <a:ext cx="846709"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管理节点</a:t>
              </a:r>
            </a:p>
          </p:txBody>
        </p:sp>
        <p:sp>
          <p:nvSpPr>
            <p:cNvPr id="27" name="Freeform 1264"/>
            <p:cNvSpPr>
              <a:spLocks noEditPoints="1"/>
            </p:cNvSpPr>
            <p:nvPr/>
          </p:nvSpPr>
          <p:spPr bwMode="auto">
            <a:xfrm>
              <a:off x="1246885" y="3726757"/>
              <a:ext cx="713098" cy="191789"/>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chemeClr val="bg1">
                <a:lumMod val="50000"/>
              </a:schemeClr>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8" name="Freeform 1264"/>
            <p:cNvSpPr>
              <a:spLocks noEditPoints="1"/>
            </p:cNvSpPr>
            <p:nvPr/>
          </p:nvSpPr>
          <p:spPr bwMode="auto">
            <a:xfrm>
              <a:off x="2246722" y="3726757"/>
              <a:ext cx="713098" cy="191789"/>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chemeClr val="bg1">
                <a:lumMod val="50000"/>
              </a:schemeClr>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9" name="Freeform 1264"/>
            <p:cNvSpPr>
              <a:spLocks noEditPoints="1"/>
            </p:cNvSpPr>
            <p:nvPr/>
          </p:nvSpPr>
          <p:spPr bwMode="auto">
            <a:xfrm>
              <a:off x="3477293" y="3726757"/>
              <a:ext cx="713098" cy="191789"/>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chemeClr val="bg1">
                <a:lumMod val="50000"/>
              </a:schemeClr>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0" name="Freeform 1264"/>
            <p:cNvSpPr>
              <a:spLocks noEditPoints="1"/>
            </p:cNvSpPr>
            <p:nvPr/>
          </p:nvSpPr>
          <p:spPr bwMode="auto">
            <a:xfrm>
              <a:off x="4707861" y="3726757"/>
              <a:ext cx="713098" cy="191789"/>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chemeClr val="bg1">
                <a:lumMod val="50000"/>
              </a:schemeClr>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1" name="矩形 45"/>
            <p:cNvSpPr>
              <a:spLocks noChangeArrowheads="1"/>
            </p:cNvSpPr>
            <p:nvPr/>
          </p:nvSpPr>
          <p:spPr bwMode="auto">
            <a:xfrm>
              <a:off x="1093064" y="3424405"/>
              <a:ext cx="4656243" cy="1203610"/>
            </a:xfrm>
            <a:prstGeom prst="rect">
              <a:avLst/>
            </a:prstGeom>
            <a:noFill/>
            <a:ln w="12700">
              <a:solidFill>
                <a:schemeClr val="bg1">
                  <a:lumMod val="50000"/>
                </a:schemeClr>
              </a:solidFill>
              <a:prstDash val="sysDash"/>
              <a:miter lim="800000"/>
              <a:headEnd/>
              <a:tailEnd/>
            </a:ln>
          </p:spPr>
          <p:txBody>
            <a:bodyPr wrap="none" anchor="ct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2" name="Freeform 52"/>
            <p:cNvSpPr>
              <a:spLocks noEditPoints="1"/>
            </p:cNvSpPr>
            <p:nvPr/>
          </p:nvSpPr>
          <p:spPr bwMode="auto">
            <a:xfrm>
              <a:off x="1760479" y="3830945"/>
              <a:ext cx="347836" cy="191414"/>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3" name="Freeform 52"/>
            <p:cNvSpPr>
              <a:spLocks noEditPoints="1"/>
            </p:cNvSpPr>
            <p:nvPr/>
          </p:nvSpPr>
          <p:spPr bwMode="auto">
            <a:xfrm>
              <a:off x="2670266" y="3830945"/>
              <a:ext cx="347836" cy="191414"/>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4" name="Freeform 52"/>
            <p:cNvSpPr>
              <a:spLocks noEditPoints="1"/>
            </p:cNvSpPr>
            <p:nvPr/>
          </p:nvSpPr>
          <p:spPr bwMode="auto">
            <a:xfrm>
              <a:off x="3969964" y="3830945"/>
              <a:ext cx="347836" cy="191414"/>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5" name="Freeform 52"/>
            <p:cNvSpPr>
              <a:spLocks noEditPoints="1"/>
            </p:cNvSpPr>
            <p:nvPr/>
          </p:nvSpPr>
          <p:spPr bwMode="auto">
            <a:xfrm>
              <a:off x="5139687" y="3830944"/>
              <a:ext cx="359643" cy="203175"/>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6" name="TextBox 124"/>
            <p:cNvSpPr txBox="1">
              <a:spLocks noChangeArrowheads="1"/>
            </p:cNvSpPr>
            <p:nvPr/>
          </p:nvSpPr>
          <p:spPr bwMode="auto">
            <a:xfrm>
              <a:off x="2072206" y="4019886"/>
              <a:ext cx="1172367"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计算存储节点</a:t>
              </a:r>
            </a:p>
          </p:txBody>
        </p:sp>
        <p:sp>
          <p:nvSpPr>
            <p:cNvPr id="37" name="TextBox 125"/>
            <p:cNvSpPr txBox="1">
              <a:spLocks noChangeArrowheads="1"/>
            </p:cNvSpPr>
            <p:nvPr/>
          </p:nvSpPr>
          <p:spPr bwMode="auto">
            <a:xfrm>
              <a:off x="4503130" y="4044120"/>
              <a:ext cx="1172367"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计算存储节点</a:t>
              </a:r>
            </a:p>
          </p:txBody>
        </p:sp>
        <p:sp>
          <p:nvSpPr>
            <p:cNvPr id="38" name="Text Box 18"/>
            <p:cNvSpPr txBox="1">
              <a:spLocks noChangeArrowheads="1"/>
            </p:cNvSpPr>
            <p:nvPr/>
          </p:nvSpPr>
          <p:spPr bwMode="auto">
            <a:xfrm>
              <a:off x="4297601" y="3640374"/>
              <a:ext cx="700131"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9" name="TextBox 127"/>
            <p:cNvSpPr txBox="1">
              <a:spLocks noChangeArrowheads="1"/>
            </p:cNvSpPr>
            <p:nvPr/>
          </p:nvSpPr>
          <p:spPr bwMode="auto">
            <a:xfrm>
              <a:off x="3214456" y="4039482"/>
              <a:ext cx="1172367"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计算存储节点</a:t>
              </a:r>
            </a:p>
          </p:txBody>
        </p:sp>
        <p:grpSp>
          <p:nvGrpSpPr>
            <p:cNvPr id="40" name="组合 39"/>
            <p:cNvGrpSpPr/>
            <p:nvPr/>
          </p:nvGrpSpPr>
          <p:grpSpPr>
            <a:xfrm>
              <a:off x="1598989" y="3186283"/>
              <a:ext cx="3490324" cy="547684"/>
              <a:chOff x="1185791" y="3187935"/>
              <a:chExt cx="3491233" cy="923912"/>
            </a:xfrm>
          </p:grpSpPr>
          <p:cxnSp>
            <p:nvCxnSpPr>
              <p:cNvPr id="42" name="直接连接符 17"/>
              <p:cNvCxnSpPr>
                <a:cxnSpLocks noChangeShapeType="1"/>
              </p:cNvCxnSpPr>
              <p:nvPr/>
            </p:nvCxnSpPr>
            <p:spPr bwMode="auto">
              <a:xfrm flipH="1" flipV="1">
                <a:off x="3231782" y="3187935"/>
                <a:ext cx="233186" cy="911754"/>
              </a:xfrm>
              <a:prstGeom prst="line">
                <a:avLst/>
              </a:prstGeom>
              <a:noFill/>
              <a:ln w="9525" algn="ctr">
                <a:solidFill>
                  <a:srgbClr val="FFC000"/>
                </a:solidFill>
                <a:round/>
                <a:headEnd/>
                <a:tailEnd/>
              </a:ln>
            </p:spPr>
          </p:cxnSp>
          <p:cxnSp>
            <p:nvCxnSpPr>
              <p:cNvPr id="43" name="直接连接符 17"/>
              <p:cNvCxnSpPr>
                <a:cxnSpLocks noChangeShapeType="1"/>
              </p:cNvCxnSpPr>
              <p:nvPr/>
            </p:nvCxnSpPr>
            <p:spPr bwMode="auto">
              <a:xfrm flipH="1" flipV="1">
                <a:off x="3198594" y="3196957"/>
                <a:ext cx="1478430" cy="914890"/>
              </a:xfrm>
              <a:prstGeom prst="line">
                <a:avLst/>
              </a:prstGeom>
              <a:noFill/>
              <a:ln w="9525" algn="ctr">
                <a:solidFill>
                  <a:srgbClr val="FFC000"/>
                </a:solidFill>
                <a:round/>
                <a:headEnd/>
                <a:tailEnd/>
              </a:ln>
            </p:spPr>
          </p:cxnSp>
          <p:cxnSp>
            <p:nvCxnSpPr>
              <p:cNvPr id="44" name="直接连接符 17"/>
              <p:cNvCxnSpPr>
                <a:cxnSpLocks noChangeShapeType="1"/>
              </p:cNvCxnSpPr>
              <p:nvPr/>
            </p:nvCxnSpPr>
            <p:spPr bwMode="auto">
              <a:xfrm flipV="1">
                <a:off x="1185791" y="3211746"/>
                <a:ext cx="2007721" cy="812373"/>
              </a:xfrm>
              <a:prstGeom prst="line">
                <a:avLst/>
              </a:prstGeom>
              <a:noFill/>
              <a:ln w="9525" algn="ctr">
                <a:solidFill>
                  <a:srgbClr val="FFC000"/>
                </a:solidFill>
                <a:round/>
                <a:headEnd/>
                <a:tailEnd/>
              </a:ln>
            </p:spPr>
          </p:cxnSp>
          <p:cxnSp>
            <p:nvCxnSpPr>
              <p:cNvPr id="45" name="直接连接符 17"/>
              <p:cNvCxnSpPr>
                <a:cxnSpLocks noChangeShapeType="1"/>
              </p:cNvCxnSpPr>
              <p:nvPr/>
            </p:nvCxnSpPr>
            <p:spPr bwMode="auto">
              <a:xfrm flipV="1">
                <a:off x="2115458" y="3187935"/>
                <a:ext cx="1132304" cy="911749"/>
              </a:xfrm>
              <a:prstGeom prst="line">
                <a:avLst/>
              </a:prstGeom>
              <a:noFill/>
              <a:ln w="9525" algn="ctr">
                <a:solidFill>
                  <a:srgbClr val="FFC000"/>
                </a:solidFill>
                <a:round/>
                <a:headEnd/>
                <a:tailEnd/>
              </a:ln>
            </p:spPr>
          </p:cxnSp>
        </p:grpSp>
        <p:sp>
          <p:nvSpPr>
            <p:cNvPr id="41" name="圆角矩形 40"/>
            <p:cNvSpPr/>
            <p:nvPr/>
          </p:nvSpPr>
          <p:spPr bwMode="auto">
            <a:xfrm>
              <a:off x="898386" y="2272576"/>
              <a:ext cx="5060992" cy="2508508"/>
            </a:xfrm>
            <a:prstGeom prst="roundRect">
              <a:avLst>
                <a:gd name="adj" fmla="val 0"/>
              </a:avLst>
            </a:prstGeom>
            <a:noFill/>
            <a:ln w="9525" cap="flat" cmpd="sng" algn="ctr">
              <a:solidFill>
                <a:schemeClr val="bg1">
                  <a:lumMod val="50000"/>
                </a:schemeClr>
              </a:solidFill>
              <a:prstDash val="solid"/>
              <a:round/>
              <a:headEnd type="none" w="med" len="med"/>
              <a:tailEnd type="none" w="med" len="med"/>
            </a:ln>
            <a:effectLst/>
          </p:spPr>
          <p:txBody>
            <a:bodyPr vert="horz" wrap="square" lIns="153600" tIns="76800" rIns="153600" bIns="76800" numCol="1" rtlCol="0" anchor="t" anchorCtr="0" compatLnSpc="1">
              <a:prstTxWarp prst="textNoShape">
                <a:avLst/>
              </a:prstTxWarp>
            </a:bodyPr>
            <a:lstStyle/>
            <a:p>
              <a:pPr algn="ctr" defTabSz="1535917"/>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 name="组合 55"/>
          <p:cNvGrpSpPr/>
          <p:nvPr/>
        </p:nvGrpSpPr>
        <p:grpSpPr>
          <a:xfrm>
            <a:off x="5901612" y="1642669"/>
            <a:ext cx="5558552" cy="4217614"/>
            <a:chOff x="5991086" y="1777047"/>
            <a:chExt cx="5636793" cy="2508508"/>
          </a:xfrm>
        </p:grpSpPr>
        <p:sp>
          <p:nvSpPr>
            <p:cNvPr id="57" name="矩形 56"/>
            <p:cNvSpPr/>
            <p:nvPr/>
          </p:nvSpPr>
          <p:spPr>
            <a:xfrm>
              <a:off x="6283096" y="3803293"/>
              <a:ext cx="2718450" cy="218726"/>
            </a:xfrm>
            <a:prstGeom prst="rect">
              <a:avLst/>
            </a:prstGeom>
            <a:solidFill>
              <a:schemeClr val="bg1">
                <a:lumMod val="5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400" b="1" dirty="0" err="1">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Hadoop</a:t>
              </a:r>
              <a:r>
                <a:rPr lang="zh-CN" altLang="en-US" sz="1400" b="1" dirty="0">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集群</a:t>
              </a:r>
            </a:p>
          </p:txBody>
        </p:sp>
        <p:sp>
          <p:nvSpPr>
            <p:cNvPr id="58" name="圆角矩形 57"/>
            <p:cNvSpPr/>
            <p:nvPr/>
          </p:nvSpPr>
          <p:spPr bwMode="auto">
            <a:xfrm>
              <a:off x="9254231" y="2928876"/>
              <a:ext cx="2226533" cy="1203611"/>
            </a:xfrm>
            <a:prstGeom prst="roundRect">
              <a:avLst>
                <a:gd name="adj" fmla="val 0"/>
              </a:avLst>
            </a:prstGeom>
            <a:solidFill>
              <a:srgbClr val="2298F0">
                <a:alpha val="14902"/>
              </a:srgbClr>
            </a:solidFill>
            <a:ln w="12700">
              <a:solidFill>
                <a:srgbClr val="2298F0"/>
              </a:solidFill>
              <a:prstDash val="sysDash"/>
            </a:ln>
            <a:effectLst/>
          </p:spPr>
          <p:txBody>
            <a:bodyPr wrap="square" lIns="0" tIns="45338" rIns="0" bIns="0" rtlCol="0" anchor="t" anchorCtr="0">
              <a:noAutofit/>
            </a:bodyPr>
            <a:lstStyle/>
            <a:p>
              <a:pPr algn="ctr" defTabSz="1694679">
                <a:defRPr/>
              </a:pPr>
              <a:endParaRPr lang="zh-CN" altLang="en-US" sz="1200" dirty="0">
                <a:solidFill>
                  <a:srgbClr val="DE6F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矩形 61"/>
            <p:cNvSpPr>
              <a:spLocks noChangeArrowheads="1"/>
            </p:cNvSpPr>
            <p:nvPr/>
          </p:nvSpPr>
          <p:spPr bwMode="auto">
            <a:xfrm>
              <a:off x="6161481" y="2928876"/>
              <a:ext cx="2961681" cy="1202511"/>
            </a:xfrm>
            <a:prstGeom prst="rect">
              <a:avLst/>
            </a:prstGeom>
            <a:noFill/>
            <a:ln w="12700">
              <a:solidFill>
                <a:srgbClr val="2298F0"/>
              </a:solidFill>
              <a:prstDash val="sysDash"/>
              <a:miter lim="800000"/>
              <a:headEnd/>
              <a:tailEnd/>
            </a:ln>
          </p:spPr>
          <p:txBody>
            <a:bodyPr wrap="none" anchor="ct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60" name="Text Box 18"/>
            <p:cNvSpPr txBox="1">
              <a:spLocks noChangeArrowheads="1"/>
            </p:cNvSpPr>
            <p:nvPr/>
          </p:nvSpPr>
          <p:spPr bwMode="auto">
            <a:xfrm>
              <a:off x="7904781" y="3238436"/>
              <a:ext cx="699581"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cxnSp>
          <p:nvCxnSpPr>
            <p:cNvPr id="61" name="直接连接符 63"/>
            <p:cNvCxnSpPr>
              <a:cxnSpLocks noChangeShapeType="1"/>
            </p:cNvCxnSpPr>
            <p:nvPr/>
          </p:nvCxnSpPr>
          <p:spPr bwMode="auto">
            <a:xfrm flipH="1">
              <a:off x="8335014" y="2177897"/>
              <a:ext cx="454511" cy="389104"/>
            </a:xfrm>
            <a:prstGeom prst="line">
              <a:avLst/>
            </a:prstGeom>
            <a:noFill/>
            <a:ln w="9525" algn="ctr">
              <a:solidFill>
                <a:srgbClr val="FFC000"/>
              </a:solidFill>
              <a:round/>
              <a:headEnd/>
              <a:tailEnd/>
            </a:ln>
          </p:spPr>
        </p:cxnSp>
        <p:sp>
          <p:nvSpPr>
            <p:cNvPr id="62" name="Text Box 18"/>
            <p:cNvSpPr txBox="1">
              <a:spLocks noChangeArrowheads="1"/>
            </p:cNvSpPr>
            <p:nvPr/>
          </p:nvSpPr>
          <p:spPr bwMode="auto">
            <a:xfrm>
              <a:off x="7957386" y="1957828"/>
              <a:ext cx="1433530"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工作站</a:t>
              </a:r>
            </a:p>
          </p:txBody>
        </p:sp>
        <p:cxnSp>
          <p:nvCxnSpPr>
            <p:cNvPr id="63" name="直接连接符 65"/>
            <p:cNvCxnSpPr>
              <a:cxnSpLocks noChangeShapeType="1"/>
            </p:cNvCxnSpPr>
            <p:nvPr/>
          </p:nvCxnSpPr>
          <p:spPr bwMode="auto">
            <a:xfrm flipV="1">
              <a:off x="10622935" y="2234684"/>
              <a:ext cx="38902" cy="294509"/>
            </a:xfrm>
            <a:prstGeom prst="line">
              <a:avLst/>
            </a:prstGeom>
            <a:noFill/>
            <a:ln w="9525" algn="ctr">
              <a:solidFill>
                <a:schemeClr val="tx1"/>
              </a:solidFill>
              <a:round/>
              <a:headEnd/>
              <a:tailEnd/>
            </a:ln>
          </p:spPr>
        </p:cxnSp>
        <p:sp>
          <p:nvSpPr>
            <p:cNvPr id="64" name="矩形 66"/>
            <p:cNvSpPr>
              <a:spLocks noChangeArrowheads="1"/>
            </p:cNvSpPr>
            <p:nvPr/>
          </p:nvSpPr>
          <p:spPr bwMode="auto">
            <a:xfrm>
              <a:off x="7957388" y="1899853"/>
              <a:ext cx="3189866" cy="813050"/>
            </a:xfrm>
            <a:prstGeom prst="rect">
              <a:avLst/>
            </a:prstGeom>
            <a:noFill/>
            <a:ln w="12700">
              <a:solidFill>
                <a:srgbClr val="2298F0"/>
              </a:solidFill>
              <a:prstDash val="sysDash"/>
              <a:miter lim="800000"/>
              <a:headEnd/>
              <a:tailEnd/>
            </a:ln>
          </p:spPr>
          <p:txBody>
            <a:bodyPr wrap="none" anchor="ct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65" name="Text Box 18"/>
            <p:cNvSpPr txBox="1">
              <a:spLocks noChangeArrowheads="1"/>
            </p:cNvSpPr>
            <p:nvPr/>
          </p:nvSpPr>
          <p:spPr bwMode="auto">
            <a:xfrm>
              <a:off x="9896476" y="2277085"/>
              <a:ext cx="942037"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管理网络</a:t>
              </a:r>
            </a:p>
          </p:txBody>
        </p:sp>
        <p:cxnSp>
          <p:nvCxnSpPr>
            <p:cNvPr id="66" name="直接连接符 72"/>
            <p:cNvCxnSpPr>
              <a:cxnSpLocks noChangeShapeType="1"/>
            </p:cNvCxnSpPr>
            <p:nvPr/>
          </p:nvCxnSpPr>
          <p:spPr bwMode="auto">
            <a:xfrm>
              <a:off x="8852362" y="2195225"/>
              <a:ext cx="694306" cy="381833"/>
            </a:xfrm>
            <a:prstGeom prst="line">
              <a:avLst/>
            </a:prstGeom>
            <a:noFill/>
            <a:ln w="9525" algn="ctr">
              <a:solidFill>
                <a:srgbClr val="FFC000"/>
              </a:solidFill>
              <a:round/>
              <a:headEnd/>
              <a:tailEnd/>
            </a:ln>
          </p:spPr>
        </p:cxnSp>
        <p:grpSp>
          <p:nvGrpSpPr>
            <p:cNvPr id="67" name="组合 94"/>
            <p:cNvGrpSpPr>
              <a:grpSpLocks/>
            </p:cNvGrpSpPr>
            <p:nvPr/>
          </p:nvGrpSpPr>
          <p:grpSpPr bwMode="auto">
            <a:xfrm>
              <a:off x="8581490" y="1950745"/>
              <a:ext cx="461700" cy="246493"/>
              <a:chOff x="4763726" y="840438"/>
              <a:chExt cx="343031" cy="213935"/>
            </a:xfrm>
          </p:grpSpPr>
          <p:sp>
            <p:nvSpPr>
              <p:cNvPr id="105" name="Freeform 5"/>
              <p:cNvSpPr>
                <a:spLocks noEditPoints="1"/>
              </p:cNvSpPr>
              <p:nvPr/>
            </p:nvSpPr>
            <p:spPr bwMode="auto">
              <a:xfrm>
                <a:off x="4763305" y="862044"/>
                <a:ext cx="258633" cy="192268"/>
              </a:xfrm>
              <a:custGeom>
                <a:avLst/>
                <a:gdLst/>
                <a:ahLst/>
                <a:cxnLst>
                  <a:cxn ang="0">
                    <a:pos x="11410" y="2"/>
                  </a:cxn>
                  <a:cxn ang="0">
                    <a:pos x="11555" y="20"/>
                  </a:cxn>
                  <a:cxn ang="0">
                    <a:pos x="11692" y="59"/>
                  </a:cxn>
                  <a:cxn ang="0">
                    <a:pos x="11821" y="117"/>
                  </a:cxn>
                  <a:cxn ang="0">
                    <a:pos x="11939" y="193"/>
                  </a:cxn>
                  <a:cxn ang="0">
                    <a:pos x="12044" y="284"/>
                  </a:cxn>
                  <a:cxn ang="0">
                    <a:pos x="12136" y="390"/>
                  </a:cxn>
                  <a:cxn ang="0">
                    <a:pos x="12211" y="508"/>
                  </a:cxn>
                  <a:cxn ang="0">
                    <a:pos x="12270" y="637"/>
                  </a:cxn>
                  <a:cxn ang="0">
                    <a:pos x="12309" y="774"/>
                  </a:cxn>
                  <a:cxn ang="0">
                    <a:pos x="12327" y="919"/>
                  </a:cxn>
                  <a:cxn ang="0">
                    <a:pos x="12327" y="8512"/>
                  </a:cxn>
                  <a:cxn ang="0">
                    <a:pos x="12309" y="8656"/>
                  </a:cxn>
                  <a:cxn ang="0">
                    <a:pos x="12270" y="8795"/>
                  </a:cxn>
                  <a:cxn ang="0">
                    <a:pos x="12211" y="8923"/>
                  </a:cxn>
                  <a:cxn ang="0">
                    <a:pos x="12136" y="9040"/>
                  </a:cxn>
                  <a:cxn ang="0">
                    <a:pos x="12044" y="9146"/>
                  </a:cxn>
                  <a:cxn ang="0">
                    <a:pos x="11939" y="9237"/>
                  </a:cxn>
                  <a:cxn ang="0">
                    <a:pos x="11821" y="9313"/>
                  </a:cxn>
                  <a:cxn ang="0">
                    <a:pos x="11692" y="9371"/>
                  </a:cxn>
                  <a:cxn ang="0">
                    <a:pos x="11555" y="9411"/>
                  </a:cxn>
                  <a:cxn ang="0">
                    <a:pos x="11410" y="9430"/>
                  </a:cxn>
                  <a:cxn ang="0">
                    <a:pos x="8133" y="9818"/>
                  </a:cxn>
                  <a:cxn ang="0">
                    <a:pos x="968" y="9431"/>
                  </a:cxn>
                  <a:cxn ang="0">
                    <a:pos x="821" y="9420"/>
                  </a:cxn>
                  <a:cxn ang="0">
                    <a:pos x="681" y="9387"/>
                  </a:cxn>
                  <a:cxn ang="0">
                    <a:pos x="550" y="9335"/>
                  </a:cxn>
                  <a:cxn ang="0">
                    <a:pos x="428" y="9265"/>
                  </a:cxn>
                  <a:cxn ang="0">
                    <a:pos x="318" y="9179"/>
                  </a:cxn>
                  <a:cxn ang="0">
                    <a:pos x="222" y="9077"/>
                  </a:cxn>
                  <a:cxn ang="0">
                    <a:pos x="140" y="8964"/>
                  </a:cxn>
                  <a:cxn ang="0">
                    <a:pos x="77" y="8838"/>
                  </a:cxn>
                  <a:cxn ang="0">
                    <a:pos x="31" y="8703"/>
                  </a:cxn>
                  <a:cxn ang="0">
                    <a:pos x="5" y="8561"/>
                  </a:cxn>
                  <a:cxn ang="0">
                    <a:pos x="0" y="969"/>
                  </a:cxn>
                  <a:cxn ang="0">
                    <a:pos x="11" y="822"/>
                  </a:cxn>
                  <a:cxn ang="0">
                    <a:pos x="44" y="682"/>
                  </a:cxn>
                  <a:cxn ang="0">
                    <a:pos x="96" y="550"/>
                  </a:cxn>
                  <a:cxn ang="0">
                    <a:pos x="166" y="428"/>
                  </a:cxn>
                  <a:cxn ang="0">
                    <a:pos x="252" y="318"/>
                  </a:cxn>
                  <a:cxn ang="0">
                    <a:pos x="353" y="222"/>
                  </a:cxn>
                  <a:cxn ang="0">
                    <a:pos x="467" y="141"/>
                  </a:cxn>
                  <a:cxn ang="0">
                    <a:pos x="592" y="76"/>
                  </a:cxn>
                  <a:cxn ang="0">
                    <a:pos x="727" y="30"/>
                  </a:cxn>
                  <a:cxn ang="0">
                    <a:pos x="869" y="5"/>
                  </a:cxn>
                  <a:cxn ang="0">
                    <a:pos x="2888" y="10546"/>
                  </a:cxn>
                  <a:cxn ang="0">
                    <a:pos x="9033" y="10200"/>
                  </a:cxn>
                  <a:cxn ang="0">
                    <a:pos x="2888" y="11322"/>
                  </a:cxn>
                  <a:cxn ang="0">
                    <a:pos x="11211" y="969"/>
                  </a:cxn>
                  <a:cxn ang="0">
                    <a:pos x="1117" y="969"/>
                  </a:cxn>
                </a:cxnLst>
                <a:rect l="0" t="0" r="r" b="b"/>
                <a:pathLst>
                  <a:path w="12329" h="11322">
                    <a:moveTo>
                      <a:pt x="968" y="0"/>
                    </a:moveTo>
                    <a:lnTo>
                      <a:pt x="11361" y="0"/>
                    </a:lnTo>
                    <a:lnTo>
                      <a:pt x="11410" y="2"/>
                    </a:lnTo>
                    <a:lnTo>
                      <a:pt x="11459" y="5"/>
                    </a:lnTo>
                    <a:lnTo>
                      <a:pt x="11507" y="11"/>
                    </a:lnTo>
                    <a:lnTo>
                      <a:pt x="11555" y="20"/>
                    </a:lnTo>
                    <a:lnTo>
                      <a:pt x="11601" y="30"/>
                    </a:lnTo>
                    <a:lnTo>
                      <a:pt x="11647" y="44"/>
                    </a:lnTo>
                    <a:lnTo>
                      <a:pt x="11692" y="59"/>
                    </a:lnTo>
                    <a:lnTo>
                      <a:pt x="11736" y="76"/>
                    </a:lnTo>
                    <a:lnTo>
                      <a:pt x="11779" y="96"/>
                    </a:lnTo>
                    <a:lnTo>
                      <a:pt x="11821" y="117"/>
                    </a:lnTo>
                    <a:lnTo>
                      <a:pt x="11861" y="141"/>
                    </a:lnTo>
                    <a:lnTo>
                      <a:pt x="11901" y="167"/>
                    </a:lnTo>
                    <a:lnTo>
                      <a:pt x="11939" y="193"/>
                    </a:lnTo>
                    <a:lnTo>
                      <a:pt x="11975" y="222"/>
                    </a:lnTo>
                    <a:lnTo>
                      <a:pt x="12011" y="253"/>
                    </a:lnTo>
                    <a:lnTo>
                      <a:pt x="12044" y="284"/>
                    </a:lnTo>
                    <a:lnTo>
                      <a:pt x="12076" y="318"/>
                    </a:lnTo>
                    <a:lnTo>
                      <a:pt x="12107" y="354"/>
                    </a:lnTo>
                    <a:lnTo>
                      <a:pt x="12136" y="390"/>
                    </a:lnTo>
                    <a:lnTo>
                      <a:pt x="12162" y="428"/>
                    </a:lnTo>
                    <a:lnTo>
                      <a:pt x="12188" y="468"/>
                    </a:lnTo>
                    <a:lnTo>
                      <a:pt x="12211" y="508"/>
                    </a:lnTo>
                    <a:lnTo>
                      <a:pt x="12233" y="550"/>
                    </a:lnTo>
                    <a:lnTo>
                      <a:pt x="12252" y="593"/>
                    </a:lnTo>
                    <a:lnTo>
                      <a:pt x="12270" y="637"/>
                    </a:lnTo>
                    <a:lnTo>
                      <a:pt x="12285" y="682"/>
                    </a:lnTo>
                    <a:lnTo>
                      <a:pt x="12298" y="728"/>
                    </a:lnTo>
                    <a:lnTo>
                      <a:pt x="12309" y="774"/>
                    </a:lnTo>
                    <a:lnTo>
                      <a:pt x="12318" y="822"/>
                    </a:lnTo>
                    <a:lnTo>
                      <a:pt x="12324" y="870"/>
                    </a:lnTo>
                    <a:lnTo>
                      <a:pt x="12327" y="919"/>
                    </a:lnTo>
                    <a:lnTo>
                      <a:pt x="12329" y="969"/>
                    </a:lnTo>
                    <a:lnTo>
                      <a:pt x="12329" y="8462"/>
                    </a:lnTo>
                    <a:lnTo>
                      <a:pt x="12327" y="8512"/>
                    </a:lnTo>
                    <a:lnTo>
                      <a:pt x="12324" y="8561"/>
                    </a:lnTo>
                    <a:lnTo>
                      <a:pt x="12318" y="8609"/>
                    </a:lnTo>
                    <a:lnTo>
                      <a:pt x="12309" y="8656"/>
                    </a:lnTo>
                    <a:lnTo>
                      <a:pt x="12298" y="8703"/>
                    </a:lnTo>
                    <a:lnTo>
                      <a:pt x="12285" y="8750"/>
                    </a:lnTo>
                    <a:lnTo>
                      <a:pt x="12270" y="8795"/>
                    </a:lnTo>
                    <a:lnTo>
                      <a:pt x="12252" y="8838"/>
                    </a:lnTo>
                    <a:lnTo>
                      <a:pt x="12233" y="8881"/>
                    </a:lnTo>
                    <a:lnTo>
                      <a:pt x="12211" y="8923"/>
                    </a:lnTo>
                    <a:lnTo>
                      <a:pt x="12188" y="8964"/>
                    </a:lnTo>
                    <a:lnTo>
                      <a:pt x="12162" y="9003"/>
                    </a:lnTo>
                    <a:lnTo>
                      <a:pt x="12136" y="9040"/>
                    </a:lnTo>
                    <a:lnTo>
                      <a:pt x="12107" y="9077"/>
                    </a:lnTo>
                    <a:lnTo>
                      <a:pt x="12076" y="9112"/>
                    </a:lnTo>
                    <a:lnTo>
                      <a:pt x="12044" y="9146"/>
                    </a:lnTo>
                    <a:lnTo>
                      <a:pt x="12011" y="9179"/>
                    </a:lnTo>
                    <a:lnTo>
                      <a:pt x="11975" y="9209"/>
                    </a:lnTo>
                    <a:lnTo>
                      <a:pt x="11939" y="9237"/>
                    </a:lnTo>
                    <a:lnTo>
                      <a:pt x="11901" y="9265"/>
                    </a:lnTo>
                    <a:lnTo>
                      <a:pt x="11861" y="9290"/>
                    </a:lnTo>
                    <a:lnTo>
                      <a:pt x="11821" y="9313"/>
                    </a:lnTo>
                    <a:lnTo>
                      <a:pt x="11779" y="9335"/>
                    </a:lnTo>
                    <a:lnTo>
                      <a:pt x="11736" y="9354"/>
                    </a:lnTo>
                    <a:lnTo>
                      <a:pt x="11692" y="9371"/>
                    </a:lnTo>
                    <a:lnTo>
                      <a:pt x="11647" y="9387"/>
                    </a:lnTo>
                    <a:lnTo>
                      <a:pt x="11601" y="9400"/>
                    </a:lnTo>
                    <a:lnTo>
                      <a:pt x="11555" y="9411"/>
                    </a:lnTo>
                    <a:lnTo>
                      <a:pt x="11507" y="9420"/>
                    </a:lnTo>
                    <a:lnTo>
                      <a:pt x="11459" y="9426"/>
                    </a:lnTo>
                    <a:lnTo>
                      <a:pt x="11410" y="9430"/>
                    </a:lnTo>
                    <a:lnTo>
                      <a:pt x="11361" y="9431"/>
                    </a:lnTo>
                    <a:lnTo>
                      <a:pt x="8133" y="9431"/>
                    </a:lnTo>
                    <a:lnTo>
                      <a:pt x="8133" y="9818"/>
                    </a:lnTo>
                    <a:lnTo>
                      <a:pt x="4195" y="9818"/>
                    </a:lnTo>
                    <a:lnTo>
                      <a:pt x="4195" y="9431"/>
                    </a:lnTo>
                    <a:lnTo>
                      <a:pt x="968" y="9431"/>
                    </a:lnTo>
                    <a:lnTo>
                      <a:pt x="918" y="9430"/>
                    </a:lnTo>
                    <a:lnTo>
                      <a:pt x="869" y="9426"/>
                    </a:lnTo>
                    <a:lnTo>
                      <a:pt x="821" y="9420"/>
                    </a:lnTo>
                    <a:lnTo>
                      <a:pt x="774" y="9411"/>
                    </a:lnTo>
                    <a:lnTo>
                      <a:pt x="727" y="9400"/>
                    </a:lnTo>
                    <a:lnTo>
                      <a:pt x="681" y="9387"/>
                    </a:lnTo>
                    <a:lnTo>
                      <a:pt x="636" y="9371"/>
                    </a:lnTo>
                    <a:lnTo>
                      <a:pt x="592" y="9354"/>
                    </a:lnTo>
                    <a:lnTo>
                      <a:pt x="550" y="9335"/>
                    </a:lnTo>
                    <a:lnTo>
                      <a:pt x="508" y="9313"/>
                    </a:lnTo>
                    <a:lnTo>
                      <a:pt x="467" y="9290"/>
                    </a:lnTo>
                    <a:lnTo>
                      <a:pt x="428" y="9265"/>
                    </a:lnTo>
                    <a:lnTo>
                      <a:pt x="390" y="9237"/>
                    </a:lnTo>
                    <a:lnTo>
                      <a:pt x="353" y="9209"/>
                    </a:lnTo>
                    <a:lnTo>
                      <a:pt x="318" y="9179"/>
                    </a:lnTo>
                    <a:lnTo>
                      <a:pt x="285" y="9146"/>
                    </a:lnTo>
                    <a:lnTo>
                      <a:pt x="252" y="9112"/>
                    </a:lnTo>
                    <a:lnTo>
                      <a:pt x="222" y="9077"/>
                    </a:lnTo>
                    <a:lnTo>
                      <a:pt x="192" y="9040"/>
                    </a:lnTo>
                    <a:lnTo>
                      <a:pt x="166" y="9003"/>
                    </a:lnTo>
                    <a:lnTo>
                      <a:pt x="140" y="8964"/>
                    </a:lnTo>
                    <a:lnTo>
                      <a:pt x="117" y="8923"/>
                    </a:lnTo>
                    <a:lnTo>
                      <a:pt x="96" y="8881"/>
                    </a:lnTo>
                    <a:lnTo>
                      <a:pt x="77" y="8838"/>
                    </a:lnTo>
                    <a:lnTo>
                      <a:pt x="59" y="8795"/>
                    </a:lnTo>
                    <a:lnTo>
                      <a:pt x="44" y="8750"/>
                    </a:lnTo>
                    <a:lnTo>
                      <a:pt x="31" y="8703"/>
                    </a:lnTo>
                    <a:lnTo>
                      <a:pt x="19" y="8656"/>
                    </a:lnTo>
                    <a:lnTo>
                      <a:pt x="11" y="8609"/>
                    </a:lnTo>
                    <a:lnTo>
                      <a:pt x="5" y="8561"/>
                    </a:lnTo>
                    <a:lnTo>
                      <a:pt x="1" y="8512"/>
                    </a:lnTo>
                    <a:lnTo>
                      <a:pt x="0" y="8462"/>
                    </a:lnTo>
                    <a:lnTo>
                      <a:pt x="0" y="969"/>
                    </a:lnTo>
                    <a:lnTo>
                      <a:pt x="1" y="919"/>
                    </a:lnTo>
                    <a:lnTo>
                      <a:pt x="5" y="870"/>
                    </a:lnTo>
                    <a:lnTo>
                      <a:pt x="11" y="822"/>
                    </a:lnTo>
                    <a:lnTo>
                      <a:pt x="19" y="774"/>
                    </a:lnTo>
                    <a:lnTo>
                      <a:pt x="31" y="728"/>
                    </a:lnTo>
                    <a:lnTo>
                      <a:pt x="44" y="682"/>
                    </a:lnTo>
                    <a:lnTo>
                      <a:pt x="59" y="637"/>
                    </a:lnTo>
                    <a:lnTo>
                      <a:pt x="77" y="593"/>
                    </a:lnTo>
                    <a:lnTo>
                      <a:pt x="96" y="550"/>
                    </a:lnTo>
                    <a:lnTo>
                      <a:pt x="117" y="508"/>
                    </a:lnTo>
                    <a:lnTo>
                      <a:pt x="140" y="468"/>
                    </a:lnTo>
                    <a:lnTo>
                      <a:pt x="166" y="428"/>
                    </a:lnTo>
                    <a:lnTo>
                      <a:pt x="192" y="390"/>
                    </a:lnTo>
                    <a:lnTo>
                      <a:pt x="222" y="354"/>
                    </a:lnTo>
                    <a:lnTo>
                      <a:pt x="252" y="318"/>
                    </a:lnTo>
                    <a:lnTo>
                      <a:pt x="285" y="284"/>
                    </a:lnTo>
                    <a:lnTo>
                      <a:pt x="318" y="253"/>
                    </a:lnTo>
                    <a:lnTo>
                      <a:pt x="353" y="222"/>
                    </a:lnTo>
                    <a:lnTo>
                      <a:pt x="390" y="193"/>
                    </a:lnTo>
                    <a:lnTo>
                      <a:pt x="428" y="167"/>
                    </a:lnTo>
                    <a:lnTo>
                      <a:pt x="467" y="141"/>
                    </a:lnTo>
                    <a:lnTo>
                      <a:pt x="508" y="117"/>
                    </a:lnTo>
                    <a:lnTo>
                      <a:pt x="550" y="96"/>
                    </a:lnTo>
                    <a:lnTo>
                      <a:pt x="592" y="76"/>
                    </a:lnTo>
                    <a:lnTo>
                      <a:pt x="636" y="59"/>
                    </a:lnTo>
                    <a:lnTo>
                      <a:pt x="681" y="44"/>
                    </a:lnTo>
                    <a:lnTo>
                      <a:pt x="727" y="30"/>
                    </a:lnTo>
                    <a:lnTo>
                      <a:pt x="774" y="20"/>
                    </a:lnTo>
                    <a:lnTo>
                      <a:pt x="821" y="11"/>
                    </a:lnTo>
                    <a:lnTo>
                      <a:pt x="869" y="5"/>
                    </a:lnTo>
                    <a:lnTo>
                      <a:pt x="918" y="2"/>
                    </a:lnTo>
                    <a:lnTo>
                      <a:pt x="968" y="0"/>
                    </a:lnTo>
                    <a:close/>
                    <a:moveTo>
                      <a:pt x="2888" y="10546"/>
                    </a:moveTo>
                    <a:lnTo>
                      <a:pt x="2888" y="10546"/>
                    </a:lnTo>
                    <a:lnTo>
                      <a:pt x="3295" y="10200"/>
                    </a:lnTo>
                    <a:lnTo>
                      <a:pt x="9033" y="10200"/>
                    </a:lnTo>
                    <a:lnTo>
                      <a:pt x="9441" y="10546"/>
                    </a:lnTo>
                    <a:lnTo>
                      <a:pt x="9441" y="11322"/>
                    </a:lnTo>
                    <a:lnTo>
                      <a:pt x="2888" y="11322"/>
                    </a:lnTo>
                    <a:lnTo>
                      <a:pt x="2888" y="10546"/>
                    </a:lnTo>
                    <a:close/>
                    <a:moveTo>
                      <a:pt x="1117" y="969"/>
                    </a:moveTo>
                    <a:lnTo>
                      <a:pt x="11211" y="969"/>
                    </a:lnTo>
                    <a:lnTo>
                      <a:pt x="11211" y="8462"/>
                    </a:lnTo>
                    <a:lnTo>
                      <a:pt x="1117" y="8462"/>
                    </a:lnTo>
                    <a:lnTo>
                      <a:pt x="1117" y="969"/>
                    </a:lnTo>
                    <a:close/>
                  </a:path>
                </a:pathLst>
              </a:custGeom>
              <a:solidFill>
                <a:srgbClr val="000000">
                  <a:lumMod val="50000"/>
                  <a:lumOff val="50000"/>
                </a:srgbClr>
              </a:solid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6" name="Freeform 6"/>
              <p:cNvSpPr>
                <a:spLocks noEditPoints="1"/>
              </p:cNvSpPr>
              <p:nvPr/>
            </p:nvSpPr>
            <p:spPr bwMode="auto">
              <a:xfrm>
                <a:off x="4964977" y="840119"/>
                <a:ext cx="141632" cy="212507"/>
              </a:xfrm>
              <a:custGeom>
                <a:avLst/>
                <a:gdLst/>
                <a:ahLst/>
                <a:cxnLst>
                  <a:cxn ang="0">
                    <a:pos x="6426" y="15"/>
                  </a:cxn>
                  <a:cxn ang="0">
                    <a:pos x="6572" y="81"/>
                  </a:cxn>
                  <a:cxn ang="0">
                    <a:pos x="6686" y="190"/>
                  </a:cxn>
                  <a:cxn ang="0">
                    <a:pos x="6759" y="332"/>
                  </a:cxn>
                  <a:cxn ang="0">
                    <a:pos x="6780" y="12044"/>
                  </a:cxn>
                  <a:cxn ang="0">
                    <a:pos x="6751" y="12206"/>
                  </a:cxn>
                  <a:cxn ang="0">
                    <a:pos x="6671" y="12344"/>
                  </a:cxn>
                  <a:cxn ang="0">
                    <a:pos x="6553" y="12447"/>
                  </a:cxn>
                  <a:cxn ang="0">
                    <a:pos x="6403" y="12506"/>
                  </a:cxn>
                  <a:cxn ang="0">
                    <a:pos x="424" y="12513"/>
                  </a:cxn>
                  <a:cxn ang="0">
                    <a:pos x="268" y="12469"/>
                  </a:cxn>
                  <a:cxn ang="0">
                    <a:pos x="139" y="12377"/>
                  </a:cxn>
                  <a:cxn ang="0">
                    <a:pos x="47" y="12248"/>
                  </a:cxn>
                  <a:cxn ang="0">
                    <a:pos x="3" y="12092"/>
                  </a:cxn>
                  <a:cxn ang="0">
                    <a:pos x="1971" y="10952"/>
                  </a:cxn>
                  <a:cxn ang="0">
                    <a:pos x="2201" y="10885"/>
                  </a:cxn>
                  <a:cxn ang="0">
                    <a:pos x="2412" y="10778"/>
                  </a:cxn>
                  <a:cxn ang="0">
                    <a:pos x="2782" y="10424"/>
                  </a:cxn>
                  <a:cxn ang="0">
                    <a:pos x="2899" y="10222"/>
                  </a:cxn>
                  <a:cxn ang="0">
                    <a:pos x="2963" y="10051"/>
                  </a:cxn>
                  <a:cxn ang="0">
                    <a:pos x="3003" y="9870"/>
                  </a:cxn>
                  <a:cxn ang="0">
                    <a:pos x="3018" y="9679"/>
                  </a:cxn>
                  <a:cxn ang="0">
                    <a:pos x="6497" y="1691"/>
                  </a:cxn>
                  <a:cxn ang="0">
                    <a:pos x="2719" y="1479"/>
                  </a:cxn>
                  <a:cxn ang="0">
                    <a:pos x="2505" y="1273"/>
                  </a:cxn>
                  <a:cxn ang="0">
                    <a:pos x="2248" y="1121"/>
                  </a:cxn>
                  <a:cxn ang="0">
                    <a:pos x="1957" y="1032"/>
                  </a:cxn>
                  <a:cxn ang="0">
                    <a:pos x="0" y="471"/>
                  </a:cxn>
                  <a:cxn ang="0">
                    <a:pos x="28" y="310"/>
                  </a:cxn>
                  <a:cxn ang="0">
                    <a:pos x="108" y="172"/>
                  </a:cxn>
                  <a:cxn ang="0">
                    <a:pos x="227" y="69"/>
                  </a:cxn>
                  <a:cxn ang="0">
                    <a:pos x="376" y="9"/>
                  </a:cxn>
                  <a:cxn ang="0">
                    <a:pos x="5844" y="5014"/>
                  </a:cxn>
                  <a:cxn ang="0">
                    <a:pos x="5995" y="5056"/>
                  </a:cxn>
                  <a:cxn ang="0">
                    <a:pos x="6119" y="5145"/>
                  </a:cxn>
                  <a:cxn ang="0">
                    <a:pos x="6208" y="5269"/>
                  </a:cxn>
                  <a:cxn ang="0">
                    <a:pos x="6250" y="5419"/>
                  </a:cxn>
                  <a:cxn ang="0">
                    <a:pos x="6238" y="5579"/>
                  </a:cxn>
                  <a:cxn ang="0">
                    <a:pos x="6175" y="5720"/>
                  </a:cxn>
                  <a:cxn ang="0">
                    <a:pos x="6070" y="5830"/>
                  </a:cxn>
                  <a:cxn ang="0">
                    <a:pos x="5933" y="5900"/>
                  </a:cxn>
                  <a:cxn ang="0">
                    <a:pos x="5775" y="5919"/>
                  </a:cxn>
                  <a:cxn ang="0">
                    <a:pos x="5621" y="5885"/>
                  </a:cxn>
                  <a:cxn ang="0">
                    <a:pos x="5493" y="5803"/>
                  </a:cxn>
                  <a:cxn ang="0">
                    <a:pos x="5399" y="5682"/>
                  </a:cxn>
                  <a:cxn ang="0">
                    <a:pos x="5349" y="5535"/>
                  </a:cxn>
                  <a:cxn ang="0">
                    <a:pos x="5353" y="5374"/>
                  </a:cxn>
                  <a:cxn ang="0">
                    <a:pos x="5409" y="5231"/>
                  </a:cxn>
                  <a:cxn ang="0">
                    <a:pos x="5510" y="5115"/>
                  </a:cxn>
                  <a:cxn ang="0">
                    <a:pos x="5643" y="5039"/>
                  </a:cxn>
                  <a:cxn ang="0">
                    <a:pos x="5798" y="5011"/>
                  </a:cxn>
                  <a:cxn ang="0">
                    <a:pos x="4028" y="9504"/>
                  </a:cxn>
                  <a:cxn ang="0">
                    <a:pos x="3533" y="11795"/>
                  </a:cxn>
                  <a:cxn ang="0">
                    <a:pos x="3006" y="2139"/>
                  </a:cxn>
                  <a:cxn ang="0">
                    <a:pos x="3018" y="3648"/>
                  </a:cxn>
                </a:cxnLst>
                <a:rect l="0" t="0" r="r" b="b"/>
                <a:pathLst>
                  <a:path w="6780" h="12516">
                    <a:moveTo>
                      <a:pt x="472" y="0"/>
                    </a:moveTo>
                    <a:lnTo>
                      <a:pt x="6309" y="0"/>
                    </a:lnTo>
                    <a:lnTo>
                      <a:pt x="6333" y="1"/>
                    </a:lnTo>
                    <a:lnTo>
                      <a:pt x="6357" y="2"/>
                    </a:lnTo>
                    <a:lnTo>
                      <a:pt x="6381" y="5"/>
                    </a:lnTo>
                    <a:lnTo>
                      <a:pt x="6403" y="9"/>
                    </a:lnTo>
                    <a:lnTo>
                      <a:pt x="6426" y="15"/>
                    </a:lnTo>
                    <a:lnTo>
                      <a:pt x="6448" y="22"/>
                    </a:lnTo>
                    <a:lnTo>
                      <a:pt x="6470" y="29"/>
                    </a:lnTo>
                    <a:lnTo>
                      <a:pt x="6491" y="37"/>
                    </a:lnTo>
                    <a:lnTo>
                      <a:pt x="6513" y="47"/>
                    </a:lnTo>
                    <a:lnTo>
                      <a:pt x="6533" y="57"/>
                    </a:lnTo>
                    <a:lnTo>
                      <a:pt x="6553" y="69"/>
                    </a:lnTo>
                    <a:lnTo>
                      <a:pt x="6572" y="81"/>
                    </a:lnTo>
                    <a:lnTo>
                      <a:pt x="6591" y="94"/>
                    </a:lnTo>
                    <a:lnTo>
                      <a:pt x="6608" y="109"/>
                    </a:lnTo>
                    <a:lnTo>
                      <a:pt x="6625" y="123"/>
                    </a:lnTo>
                    <a:lnTo>
                      <a:pt x="6642" y="138"/>
                    </a:lnTo>
                    <a:lnTo>
                      <a:pt x="6657" y="155"/>
                    </a:lnTo>
                    <a:lnTo>
                      <a:pt x="6671" y="172"/>
                    </a:lnTo>
                    <a:lnTo>
                      <a:pt x="6686" y="190"/>
                    </a:lnTo>
                    <a:lnTo>
                      <a:pt x="6699" y="208"/>
                    </a:lnTo>
                    <a:lnTo>
                      <a:pt x="6711" y="227"/>
                    </a:lnTo>
                    <a:lnTo>
                      <a:pt x="6723" y="247"/>
                    </a:lnTo>
                    <a:lnTo>
                      <a:pt x="6733" y="267"/>
                    </a:lnTo>
                    <a:lnTo>
                      <a:pt x="6743" y="289"/>
                    </a:lnTo>
                    <a:lnTo>
                      <a:pt x="6751" y="310"/>
                    </a:lnTo>
                    <a:lnTo>
                      <a:pt x="6759" y="332"/>
                    </a:lnTo>
                    <a:lnTo>
                      <a:pt x="6765" y="354"/>
                    </a:lnTo>
                    <a:lnTo>
                      <a:pt x="6771" y="377"/>
                    </a:lnTo>
                    <a:lnTo>
                      <a:pt x="6775" y="400"/>
                    </a:lnTo>
                    <a:lnTo>
                      <a:pt x="6778" y="423"/>
                    </a:lnTo>
                    <a:lnTo>
                      <a:pt x="6779" y="448"/>
                    </a:lnTo>
                    <a:lnTo>
                      <a:pt x="6780" y="471"/>
                    </a:lnTo>
                    <a:lnTo>
                      <a:pt x="6780" y="12044"/>
                    </a:lnTo>
                    <a:lnTo>
                      <a:pt x="6779" y="12068"/>
                    </a:lnTo>
                    <a:lnTo>
                      <a:pt x="6778" y="12092"/>
                    </a:lnTo>
                    <a:lnTo>
                      <a:pt x="6775" y="12115"/>
                    </a:lnTo>
                    <a:lnTo>
                      <a:pt x="6771" y="12139"/>
                    </a:lnTo>
                    <a:lnTo>
                      <a:pt x="6765" y="12162"/>
                    </a:lnTo>
                    <a:lnTo>
                      <a:pt x="6759" y="12184"/>
                    </a:lnTo>
                    <a:lnTo>
                      <a:pt x="6751" y="12206"/>
                    </a:lnTo>
                    <a:lnTo>
                      <a:pt x="6743" y="12227"/>
                    </a:lnTo>
                    <a:lnTo>
                      <a:pt x="6733" y="12248"/>
                    </a:lnTo>
                    <a:lnTo>
                      <a:pt x="6723" y="12268"/>
                    </a:lnTo>
                    <a:lnTo>
                      <a:pt x="6711" y="12289"/>
                    </a:lnTo>
                    <a:lnTo>
                      <a:pt x="6699" y="12307"/>
                    </a:lnTo>
                    <a:lnTo>
                      <a:pt x="6686" y="12325"/>
                    </a:lnTo>
                    <a:lnTo>
                      <a:pt x="6671" y="12344"/>
                    </a:lnTo>
                    <a:lnTo>
                      <a:pt x="6657" y="12360"/>
                    </a:lnTo>
                    <a:lnTo>
                      <a:pt x="6642" y="12377"/>
                    </a:lnTo>
                    <a:lnTo>
                      <a:pt x="6625" y="12393"/>
                    </a:lnTo>
                    <a:lnTo>
                      <a:pt x="6608" y="12407"/>
                    </a:lnTo>
                    <a:lnTo>
                      <a:pt x="6591" y="12422"/>
                    </a:lnTo>
                    <a:lnTo>
                      <a:pt x="6572" y="12435"/>
                    </a:lnTo>
                    <a:lnTo>
                      <a:pt x="6553" y="12447"/>
                    </a:lnTo>
                    <a:lnTo>
                      <a:pt x="6533" y="12459"/>
                    </a:lnTo>
                    <a:lnTo>
                      <a:pt x="6513" y="12469"/>
                    </a:lnTo>
                    <a:lnTo>
                      <a:pt x="6491" y="12478"/>
                    </a:lnTo>
                    <a:lnTo>
                      <a:pt x="6470" y="12487"/>
                    </a:lnTo>
                    <a:lnTo>
                      <a:pt x="6448" y="12494"/>
                    </a:lnTo>
                    <a:lnTo>
                      <a:pt x="6426" y="12501"/>
                    </a:lnTo>
                    <a:lnTo>
                      <a:pt x="6403" y="12506"/>
                    </a:lnTo>
                    <a:lnTo>
                      <a:pt x="6381" y="12510"/>
                    </a:lnTo>
                    <a:lnTo>
                      <a:pt x="6357" y="12513"/>
                    </a:lnTo>
                    <a:lnTo>
                      <a:pt x="6333" y="12515"/>
                    </a:lnTo>
                    <a:lnTo>
                      <a:pt x="6309" y="12516"/>
                    </a:lnTo>
                    <a:lnTo>
                      <a:pt x="472" y="12516"/>
                    </a:lnTo>
                    <a:lnTo>
                      <a:pt x="447" y="12515"/>
                    </a:lnTo>
                    <a:lnTo>
                      <a:pt x="424" y="12513"/>
                    </a:lnTo>
                    <a:lnTo>
                      <a:pt x="400" y="12510"/>
                    </a:lnTo>
                    <a:lnTo>
                      <a:pt x="376" y="12506"/>
                    </a:lnTo>
                    <a:lnTo>
                      <a:pt x="354" y="12501"/>
                    </a:lnTo>
                    <a:lnTo>
                      <a:pt x="331" y="12494"/>
                    </a:lnTo>
                    <a:lnTo>
                      <a:pt x="310" y="12487"/>
                    </a:lnTo>
                    <a:lnTo>
                      <a:pt x="288" y="12478"/>
                    </a:lnTo>
                    <a:lnTo>
                      <a:pt x="268" y="12469"/>
                    </a:lnTo>
                    <a:lnTo>
                      <a:pt x="247" y="12459"/>
                    </a:lnTo>
                    <a:lnTo>
                      <a:pt x="227" y="12447"/>
                    </a:lnTo>
                    <a:lnTo>
                      <a:pt x="209" y="12435"/>
                    </a:lnTo>
                    <a:lnTo>
                      <a:pt x="190" y="12422"/>
                    </a:lnTo>
                    <a:lnTo>
                      <a:pt x="172" y="12407"/>
                    </a:lnTo>
                    <a:lnTo>
                      <a:pt x="155" y="12393"/>
                    </a:lnTo>
                    <a:lnTo>
                      <a:pt x="139" y="12377"/>
                    </a:lnTo>
                    <a:lnTo>
                      <a:pt x="123" y="12360"/>
                    </a:lnTo>
                    <a:lnTo>
                      <a:pt x="108" y="12344"/>
                    </a:lnTo>
                    <a:lnTo>
                      <a:pt x="94" y="12325"/>
                    </a:lnTo>
                    <a:lnTo>
                      <a:pt x="81" y="12307"/>
                    </a:lnTo>
                    <a:lnTo>
                      <a:pt x="68" y="12289"/>
                    </a:lnTo>
                    <a:lnTo>
                      <a:pt x="57" y="12268"/>
                    </a:lnTo>
                    <a:lnTo>
                      <a:pt x="47" y="12248"/>
                    </a:lnTo>
                    <a:lnTo>
                      <a:pt x="38" y="12227"/>
                    </a:lnTo>
                    <a:lnTo>
                      <a:pt x="28" y="12206"/>
                    </a:lnTo>
                    <a:lnTo>
                      <a:pt x="21" y="12184"/>
                    </a:lnTo>
                    <a:lnTo>
                      <a:pt x="15" y="12162"/>
                    </a:lnTo>
                    <a:lnTo>
                      <a:pt x="10" y="12139"/>
                    </a:lnTo>
                    <a:lnTo>
                      <a:pt x="6" y="12115"/>
                    </a:lnTo>
                    <a:lnTo>
                      <a:pt x="3" y="12092"/>
                    </a:lnTo>
                    <a:lnTo>
                      <a:pt x="1" y="12068"/>
                    </a:lnTo>
                    <a:lnTo>
                      <a:pt x="0" y="12044"/>
                    </a:lnTo>
                    <a:lnTo>
                      <a:pt x="0" y="10974"/>
                    </a:lnTo>
                    <a:lnTo>
                      <a:pt x="1687" y="10974"/>
                    </a:lnTo>
                    <a:lnTo>
                      <a:pt x="1687" y="11795"/>
                    </a:lnTo>
                    <a:lnTo>
                      <a:pt x="1971" y="11795"/>
                    </a:lnTo>
                    <a:lnTo>
                      <a:pt x="1971" y="10952"/>
                    </a:lnTo>
                    <a:lnTo>
                      <a:pt x="2005" y="10945"/>
                    </a:lnTo>
                    <a:lnTo>
                      <a:pt x="2039" y="10937"/>
                    </a:lnTo>
                    <a:lnTo>
                      <a:pt x="2072" y="10928"/>
                    </a:lnTo>
                    <a:lnTo>
                      <a:pt x="2105" y="10919"/>
                    </a:lnTo>
                    <a:lnTo>
                      <a:pt x="2137" y="10909"/>
                    </a:lnTo>
                    <a:lnTo>
                      <a:pt x="2169" y="10897"/>
                    </a:lnTo>
                    <a:lnTo>
                      <a:pt x="2201" y="10885"/>
                    </a:lnTo>
                    <a:lnTo>
                      <a:pt x="2233" y="10872"/>
                    </a:lnTo>
                    <a:lnTo>
                      <a:pt x="2263" y="10858"/>
                    </a:lnTo>
                    <a:lnTo>
                      <a:pt x="2294" y="10844"/>
                    </a:lnTo>
                    <a:lnTo>
                      <a:pt x="2324" y="10829"/>
                    </a:lnTo>
                    <a:lnTo>
                      <a:pt x="2353" y="10812"/>
                    </a:lnTo>
                    <a:lnTo>
                      <a:pt x="2383" y="10796"/>
                    </a:lnTo>
                    <a:lnTo>
                      <a:pt x="2412" y="10778"/>
                    </a:lnTo>
                    <a:lnTo>
                      <a:pt x="2439" y="10760"/>
                    </a:lnTo>
                    <a:lnTo>
                      <a:pt x="2467" y="10741"/>
                    </a:lnTo>
                    <a:lnTo>
                      <a:pt x="2467" y="11795"/>
                    </a:lnTo>
                    <a:lnTo>
                      <a:pt x="2753" y="11795"/>
                    </a:lnTo>
                    <a:lnTo>
                      <a:pt x="2753" y="10466"/>
                    </a:lnTo>
                    <a:lnTo>
                      <a:pt x="2768" y="10446"/>
                    </a:lnTo>
                    <a:lnTo>
                      <a:pt x="2782" y="10424"/>
                    </a:lnTo>
                    <a:lnTo>
                      <a:pt x="2797" y="10403"/>
                    </a:lnTo>
                    <a:lnTo>
                      <a:pt x="2811" y="10381"/>
                    </a:lnTo>
                    <a:lnTo>
                      <a:pt x="2839" y="10337"/>
                    </a:lnTo>
                    <a:lnTo>
                      <a:pt x="2864" y="10292"/>
                    </a:lnTo>
                    <a:lnTo>
                      <a:pt x="2875" y="10269"/>
                    </a:lnTo>
                    <a:lnTo>
                      <a:pt x="2888" y="10246"/>
                    </a:lnTo>
                    <a:lnTo>
                      <a:pt x="2899" y="10222"/>
                    </a:lnTo>
                    <a:lnTo>
                      <a:pt x="2909" y="10199"/>
                    </a:lnTo>
                    <a:lnTo>
                      <a:pt x="2919" y="10175"/>
                    </a:lnTo>
                    <a:lnTo>
                      <a:pt x="2930" y="10150"/>
                    </a:lnTo>
                    <a:lnTo>
                      <a:pt x="2939" y="10126"/>
                    </a:lnTo>
                    <a:lnTo>
                      <a:pt x="2947" y="10101"/>
                    </a:lnTo>
                    <a:lnTo>
                      <a:pt x="2955" y="10077"/>
                    </a:lnTo>
                    <a:lnTo>
                      <a:pt x="2963" y="10051"/>
                    </a:lnTo>
                    <a:lnTo>
                      <a:pt x="2971" y="10025"/>
                    </a:lnTo>
                    <a:lnTo>
                      <a:pt x="2978" y="10000"/>
                    </a:lnTo>
                    <a:lnTo>
                      <a:pt x="2984" y="9974"/>
                    </a:lnTo>
                    <a:lnTo>
                      <a:pt x="2989" y="9949"/>
                    </a:lnTo>
                    <a:lnTo>
                      <a:pt x="2995" y="9922"/>
                    </a:lnTo>
                    <a:lnTo>
                      <a:pt x="2999" y="9896"/>
                    </a:lnTo>
                    <a:lnTo>
                      <a:pt x="3003" y="9870"/>
                    </a:lnTo>
                    <a:lnTo>
                      <a:pt x="3007" y="9843"/>
                    </a:lnTo>
                    <a:lnTo>
                      <a:pt x="3011" y="9817"/>
                    </a:lnTo>
                    <a:lnTo>
                      <a:pt x="3013" y="9789"/>
                    </a:lnTo>
                    <a:lnTo>
                      <a:pt x="3015" y="9762"/>
                    </a:lnTo>
                    <a:lnTo>
                      <a:pt x="3017" y="9735"/>
                    </a:lnTo>
                    <a:lnTo>
                      <a:pt x="3018" y="9707"/>
                    </a:lnTo>
                    <a:lnTo>
                      <a:pt x="3018" y="9679"/>
                    </a:lnTo>
                    <a:lnTo>
                      <a:pt x="3018" y="3934"/>
                    </a:lnTo>
                    <a:lnTo>
                      <a:pt x="6497" y="3934"/>
                    </a:lnTo>
                    <a:lnTo>
                      <a:pt x="6497" y="3771"/>
                    </a:lnTo>
                    <a:lnTo>
                      <a:pt x="6497" y="3771"/>
                    </a:lnTo>
                    <a:lnTo>
                      <a:pt x="6497" y="1977"/>
                    </a:lnTo>
                    <a:lnTo>
                      <a:pt x="6497" y="1746"/>
                    </a:lnTo>
                    <a:lnTo>
                      <a:pt x="6497" y="1691"/>
                    </a:lnTo>
                    <a:lnTo>
                      <a:pt x="2862" y="1691"/>
                    </a:lnTo>
                    <a:lnTo>
                      <a:pt x="2842" y="1655"/>
                    </a:lnTo>
                    <a:lnTo>
                      <a:pt x="2819" y="1618"/>
                    </a:lnTo>
                    <a:lnTo>
                      <a:pt x="2796" y="1582"/>
                    </a:lnTo>
                    <a:lnTo>
                      <a:pt x="2771" y="1547"/>
                    </a:lnTo>
                    <a:lnTo>
                      <a:pt x="2745" y="1512"/>
                    </a:lnTo>
                    <a:lnTo>
                      <a:pt x="2719" y="1479"/>
                    </a:lnTo>
                    <a:lnTo>
                      <a:pt x="2691" y="1447"/>
                    </a:lnTo>
                    <a:lnTo>
                      <a:pt x="2662" y="1416"/>
                    </a:lnTo>
                    <a:lnTo>
                      <a:pt x="2633" y="1385"/>
                    </a:lnTo>
                    <a:lnTo>
                      <a:pt x="2602" y="1355"/>
                    </a:lnTo>
                    <a:lnTo>
                      <a:pt x="2570" y="1327"/>
                    </a:lnTo>
                    <a:lnTo>
                      <a:pt x="2538" y="1299"/>
                    </a:lnTo>
                    <a:lnTo>
                      <a:pt x="2505" y="1273"/>
                    </a:lnTo>
                    <a:lnTo>
                      <a:pt x="2470" y="1248"/>
                    </a:lnTo>
                    <a:lnTo>
                      <a:pt x="2435" y="1223"/>
                    </a:lnTo>
                    <a:lnTo>
                      <a:pt x="2399" y="1201"/>
                    </a:lnTo>
                    <a:lnTo>
                      <a:pt x="2363" y="1179"/>
                    </a:lnTo>
                    <a:lnTo>
                      <a:pt x="2325" y="1159"/>
                    </a:lnTo>
                    <a:lnTo>
                      <a:pt x="2287" y="1139"/>
                    </a:lnTo>
                    <a:lnTo>
                      <a:pt x="2248" y="1121"/>
                    </a:lnTo>
                    <a:lnTo>
                      <a:pt x="2208" y="1104"/>
                    </a:lnTo>
                    <a:lnTo>
                      <a:pt x="2168" y="1089"/>
                    </a:lnTo>
                    <a:lnTo>
                      <a:pt x="2127" y="1075"/>
                    </a:lnTo>
                    <a:lnTo>
                      <a:pt x="2085" y="1061"/>
                    </a:lnTo>
                    <a:lnTo>
                      <a:pt x="2043" y="1050"/>
                    </a:lnTo>
                    <a:lnTo>
                      <a:pt x="2000" y="1041"/>
                    </a:lnTo>
                    <a:lnTo>
                      <a:pt x="1957" y="1032"/>
                    </a:lnTo>
                    <a:lnTo>
                      <a:pt x="1914" y="1025"/>
                    </a:lnTo>
                    <a:lnTo>
                      <a:pt x="1870" y="1019"/>
                    </a:lnTo>
                    <a:lnTo>
                      <a:pt x="1825" y="1015"/>
                    </a:lnTo>
                    <a:lnTo>
                      <a:pt x="1780" y="1013"/>
                    </a:lnTo>
                    <a:lnTo>
                      <a:pt x="1735" y="1012"/>
                    </a:lnTo>
                    <a:lnTo>
                      <a:pt x="0" y="1012"/>
                    </a:lnTo>
                    <a:lnTo>
                      <a:pt x="0" y="471"/>
                    </a:lnTo>
                    <a:lnTo>
                      <a:pt x="1" y="448"/>
                    </a:lnTo>
                    <a:lnTo>
                      <a:pt x="3" y="423"/>
                    </a:lnTo>
                    <a:lnTo>
                      <a:pt x="6" y="400"/>
                    </a:lnTo>
                    <a:lnTo>
                      <a:pt x="10" y="377"/>
                    </a:lnTo>
                    <a:lnTo>
                      <a:pt x="15" y="354"/>
                    </a:lnTo>
                    <a:lnTo>
                      <a:pt x="21" y="332"/>
                    </a:lnTo>
                    <a:lnTo>
                      <a:pt x="28" y="310"/>
                    </a:lnTo>
                    <a:lnTo>
                      <a:pt x="38" y="289"/>
                    </a:lnTo>
                    <a:lnTo>
                      <a:pt x="47" y="267"/>
                    </a:lnTo>
                    <a:lnTo>
                      <a:pt x="57" y="247"/>
                    </a:lnTo>
                    <a:lnTo>
                      <a:pt x="68" y="227"/>
                    </a:lnTo>
                    <a:lnTo>
                      <a:pt x="81" y="208"/>
                    </a:lnTo>
                    <a:lnTo>
                      <a:pt x="94" y="190"/>
                    </a:lnTo>
                    <a:lnTo>
                      <a:pt x="108" y="172"/>
                    </a:lnTo>
                    <a:lnTo>
                      <a:pt x="123" y="155"/>
                    </a:lnTo>
                    <a:lnTo>
                      <a:pt x="139" y="138"/>
                    </a:lnTo>
                    <a:lnTo>
                      <a:pt x="155" y="123"/>
                    </a:lnTo>
                    <a:lnTo>
                      <a:pt x="172" y="109"/>
                    </a:lnTo>
                    <a:lnTo>
                      <a:pt x="190" y="94"/>
                    </a:lnTo>
                    <a:lnTo>
                      <a:pt x="209" y="81"/>
                    </a:lnTo>
                    <a:lnTo>
                      <a:pt x="227" y="69"/>
                    </a:lnTo>
                    <a:lnTo>
                      <a:pt x="247" y="57"/>
                    </a:lnTo>
                    <a:lnTo>
                      <a:pt x="268" y="47"/>
                    </a:lnTo>
                    <a:lnTo>
                      <a:pt x="288" y="37"/>
                    </a:lnTo>
                    <a:lnTo>
                      <a:pt x="310" y="29"/>
                    </a:lnTo>
                    <a:lnTo>
                      <a:pt x="331" y="22"/>
                    </a:lnTo>
                    <a:lnTo>
                      <a:pt x="354" y="15"/>
                    </a:lnTo>
                    <a:lnTo>
                      <a:pt x="376" y="9"/>
                    </a:lnTo>
                    <a:lnTo>
                      <a:pt x="400" y="5"/>
                    </a:lnTo>
                    <a:lnTo>
                      <a:pt x="424" y="2"/>
                    </a:lnTo>
                    <a:lnTo>
                      <a:pt x="447" y="1"/>
                    </a:lnTo>
                    <a:lnTo>
                      <a:pt x="472" y="0"/>
                    </a:lnTo>
                    <a:close/>
                    <a:moveTo>
                      <a:pt x="5798" y="5011"/>
                    </a:moveTo>
                    <a:lnTo>
                      <a:pt x="5822" y="5012"/>
                    </a:lnTo>
                    <a:lnTo>
                      <a:pt x="5844" y="5014"/>
                    </a:lnTo>
                    <a:lnTo>
                      <a:pt x="5867" y="5017"/>
                    </a:lnTo>
                    <a:lnTo>
                      <a:pt x="5889" y="5021"/>
                    </a:lnTo>
                    <a:lnTo>
                      <a:pt x="5912" y="5026"/>
                    </a:lnTo>
                    <a:lnTo>
                      <a:pt x="5933" y="5032"/>
                    </a:lnTo>
                    <a:lnTo>
                      <a:pt x="5954" y="5039"/>
                    </a:lnTo>
                    <a:lnTo>
                      <a:pt x="5974" y="5047"/>
                    </a:lnTo>
                    <a:lnTo>
                      <a:pt x="5995" y="5056"/>
                    </a:lnTo>
                    <a:lnTo>
                      <a:pt x="6014" y="5066"/>
                    </a:lnTo>
                    <a:lnTo>
                      <a:pt x="6034" y="5077"/>
                    </a:lnTo>
                    <a:lnTo>
                      <a:pt x="6052" y="5090"/>
                    </a:lnTo>
                    <a:lnTo>
                      <a:pt x="6070" y="5102"/>
                    </a:lnTo>
                    <a:lnTo>
                      <a:pt x="6087" y="5115"/>
                    </a:lnTo>
                    <a:lnTo>
                      <a:pt x="6103" y="5130"/>
                    </a:lnTo>
                    <a:lnTo>
                      <a:pt x="6119" y="5145"/>
                    </a:lnTo>
                    <a:lnTo>
                      <a:pt x="6134" y="5160"/>
                    </a:lnTo>
                    <a:lnTo>
                      <a:pt x="6148" y="5177"/>
                    </a:lnTo>
                    <a:lnTo>
                      <a:pt x="6162" y="5194"/>
                    </a:lnTo>
                    <a:lnTo>
                      <a:pt x="6175" y="5211"/>
                    </a:lnTo>
                    <a:lnTo>
                      <a:pt x="6186" y="5231"/>
                    </a:lnTo>
                    <a:lnTo>
                      <a:pt x="6197" y="5249"/>
                    </a:lnTo>
                    <a:lnTo>
                      <a:pt x="6208" y="5269"/>
                    </a:lnTo>
                    <a:lnTo>
                      <a:pt x="6217" y="5289"/>
                    </a:lnTo>
                    <a:lnTo>
                      <a:pt x="6225" y="5310"/>
                    </a:lnTo>
                    <a:lnTo>
                      <a:pt x="6232" y="5331"/>
                    </a:lnTo>
                    <a:lnTo>
                      <a:pt x="6238" y="5353"/>
                    </a:lnTo>
                    <a:lnTo>
                      <a:pt x="6244" y="5374"/>
                    </a:lnTo>
                    <a:lnTo>
                      <a:pt x="6247" y="5397"/>
                    </a:lnTo>
                    <a:lnTo>
                      <a:pt x="6250" y="5419"/>
                    </a:lnTo>
                    <a:lnTo>
                      <a:pt x="6252" y="5443"/>
                    </a:lnTo>
                    <a:lnTo>
                      <a:pt x="6253" y="5466"/>
                    </a:lnTo>
                    <a:lnTo>
                      <a:pt x="6252" y="5489"/>
                    </a:lnTo>
                    <a:lnTo>
                      <a:pt x="6250" y="5513"/>
                    </a:lnTo>
                    <a:lnTo>
                      <a:pt x="6247" y="5535"/>
                    </a:lnTo>
                    <a:lnTo>
                      <a:pt x="6244" y="5557"/>
                    </a:lnTo>
                    <a:lnTo>
                      <a:pt x="6238" y="5579"/>
                    </a:lnTo>
                    <a:lnTo>
                      <a:pt x="6232" y="5601"/>
                    </a:lnTo>
                    <a:lnTo>
                      <a:pt x="6225" y="5622"/>
                    </a:lnTo>
                    <a:lnTo>
                      <a:pt x="6217" y="5643"/>
                    </a:lnTo>
                    <a:lnTo>
                      <a:pt x="6208" y="5662"/>
                    </a:lnTo>
                    <a:lnTo>
                      <a:pt x="6197" y="5682"/>
                    </a:lnTo>
                    <a:lnTo>
                      <a:pt x="6186" y="5701"/>
                    </a:lnTo>
                    <a:lnTo>
                      <a:pt x="6175" y="5720"/>
                    </a:lnTo>
                    <a:lnTo>
                      <a:pt x="6162" y="5738"/>
                    </a:lnTo>
                    <a:lnTo>
                      <a:pt x="6148" y="5754"/>
                    </a:lnTo>
                    <a:lnTo>
                      <a:pt x="6134" y="5771"/>
                    </a:lnTo>
                    <a:lnTo>
                      <a:pt x="6119" y="5787"/>
                    </a:lnTo>
                    <a:lnTo>
                      <a:pt x="6103" y="5803"/>
                    </a:lnTo>
                    <a:lnTo>
                      <a:pt x="6087" y="5817"/>
                    </a:lnTo>
                    <a:lnTo>
                      <a:pt x="6070" y="5830"/>
                    </a:lnTo>
                    <a:lnTo>
                      <a:pt x="6052" y="5843"/>
                    </a:lnTo>
                    <a:lnTo>
                      <a:pt x="6034" y="5855"/>
                    </a:lnTo>
                    <a:lnTo>
                      <a:pt x="6014" y="5865"/>
                    </a:lnTo>
                    <a:lnTo>
                      <a:pt x="5995" y="5875"/>
                    </a:lnTo>
                    <a:lnTo>
                      <a:pt x="5974" y="5885"/>
                    </a:lnTo>
                    <a:lnTo>
                      <a:pt x="5954" y="5893"/>
                    </a:lnTo>
                    <a:lnTo>
                      <a:pt x="5933" y="5900"/>
                    </a:lnTo>
                    <a:lnTo>
                      <a:pt x="5912" y="5906"/>
                    </a:lnTo>
                    <a:lnTo>
                      <a:pt x="5889" y="5911"/>
                    </a:lnTo>
                    <a:lnTo>
                      <a:pt x="5867" y="5915"/>
                    </a:lnTo>
                    <a:lnTo>
                      <a:pt x="5844" y="5918"/>
                    </a:lnTo>
                    <a:lnTo>
                      <a:pt x="5822" y="5919"/>
                    </a:lnTo>
                    <a:lnTo>
                      <a:pt x="5798" y="5920"/>
                    </a:lnTo>
                    <a:lnTo>
                      <a:pt x="5775" y="5919"/>
                    </a:lnTo>
                    <a:lnTo>
                      <a:pt x="5752" y="5918"/>
                    </a:lnTo>
                    <a:lnTo>
                      <a:pt x="5729" y="5915"/>
                    </a:lnTo>
                    <a:lnTo>
                      <a:pt x="5707" y="5911"/>
                    </a:lnTo>
                    <a:lnTo>
                      <a:pt x="5685" y="5906"/>
                    </a:lnTo>
                    <a:lnTo>
                      <a:pt x="5663" y="5900"/>
                    </a:lnTo>
                    <a:lnTo>
                      <a:pt x="5643" y="5893"/>
                    </a:lnTo>
                    <a:lnTo>
                      <a:pt x="5621" y="5885"/>
                    </a:lnTo>
                    <a:lnTo>
                      <a:pt x="5602" y="5875"/>
                    </a:lnTo>
                    <a:lnTo>
                      <a:pt x="5582" y="5865"/>
                    </a:lnTo>
                    <a:lnTo>
                      <a:pt x="5563" y="5855"/>
                    </a:lnTo>
                    <a:lnTo>
                      <a:pt x="5544" y="5843"/>
                    </a:lnTo>
                    <a:lnTo>
                      <a:pt x="5527" y="5830"/>
                    </a:lnTo>
                    <a:lnTo>
                      <a:pt x="5510" y="5817"/>
                    </a:lnTo>
                    <a:lnTo>
                      <a:pt x="5493" y="5803"/>
                    </a:lnTo>
                    <a:lnTo>
                      <a:pt x="5477" y="5787"/>
                    </a:lnTo>
                    <a:lnTo>
                      <a:pt x="5462" y="5771"/>
                    </a:lnTo>
                    <a:lnTo>
                      <a:pt x="5448" y="5754"/>
                    </a:lnTo>
                    <a:lnTo>
                      <a:pt x="5434" y="5738"/>
                    </a:lnTo>
                    <a:lnTo>
                      <a:pt x="5421" y="5720"/>
                    </a:lnTo>
                    <a:lnTo>
                      <a:pt x="5409" y="5701"/>
                    </a:lnTo>
                    <a:lnTo>
                      <a:pt x="5399" y="5682"/>
                    </a:lnTo>
                    <a:lnTo>
                      <a:pt x="5389" y="5662"/>
                    </a:lnTo>
                    <a:lnTo>
                      <a:pt x="5380" y="5643"/>
                    </a:lnTo>
                    <a:lnTo>
                      <a:pt x="5371" y="5622"/>
                    </a:lnTo>
                    <a:lnTo>
                      <a:pt x="5364" y="5601"/>
                    </a:lnTo>
                    <a:lnTo>
                      <a:pt x="5358" y="5579"/>
                    </a:lnTo>
                    <a:lnTo>
                      <a:pt x="5353" y="5557"/>
                    </a:lnTo>
                    <a:lnTo>
                      <a:pt x="5349" y="5535"/>
                    </a:lnTo>
                    <a:lnTo>
                      <a:pt x="5346" y="5513"/>
                    </a:lnTo>
                    <a:lnTo>
                      <a:pt x="5345" y="5489"/>
                    </a:lnTo>
                    <a:lnTo>
                      <a:pt x="5344" y="5466"/>
                    </a:lnTo>
                    <a:lnTo>
                      <a:pt x="5345" y="5443"/>
                    </a:lnTo>
                    <a:lnTo>
                      <a:pt x="5346" y="5419"/>
                    </a:lnTo>
                    <a:lnTo>
                      <a:pt x="5349" y="5397"/>
                    </a:lnTo>
                    <a:lnTo>
                      <a:pt x="5353" y="5374"/>
                    </a:lnTo>
                    <a:lnTo>
                      <a:pt x="5358" y="5353"/>
                    </a:lnTo>
                    <a:lnTo>
                      <a:pt x="5364" y="5331"/>
                    </a:lnTo>
                    <a:lnTo>
                      <a:pt x="5371" y="5310"/>
                    </a:lnTo>
                    <a:lnTo>
                      <a:pt x="5380" y="5289"/>
                    </a:lnTo>
                    <a:lnTo>
                      <a:pt x="5389" y="5269"/>
                    </a:lnTo>
                    <a:lnTo>
                      <a:pt x="5399" y="5249"/>
                    </a:lnTo>
                    <a:lnTo>
                      <a:pt x="5409" y="5231"/>
                    </a:lnTo>
                    <a:lnTo>
                      <a:pt x="5421" y="5211"/>
                    </a:lnTo>
                    <a:lnTo>
                      <a:pt x="5434" y="5194"/>
                    </a:lnTo>
                    <a:lnTo>
                      <a:pt x="5448" y="5177"/>
                    </a:lnTo>
                    <a:lnTo>
                      <a:pt x="5462" y="5160"/>
                    </a:lnTo>
                    <a:lnTo>
                      <a:pt x="5477" y="5145"/>
                    </a:lnTo>
                    <a:lnTo>
                      <a:pt x="5493" y="5130"/>
                    </a:lnTo>
                    <a:lnTo>
                      <a:pt x="5510" y="5115"/>
                    </a:lnTo>
                    <a:lnTo>
                      <a:pt x="5527" y="5102"/>
                    </a:lnTo>
                    <a:lnTo>
                      <a:pt x="5544" y="5090"/>
                    </a:lnTo>
                    <a:lnTo>
                      <a:pt x="5563" y="5077"/>
                    </a:lnTo>
                    <a:lnTo>
                      <a:pt x="5582" y="5066"/>
                    </a:lnTo>
                    <a:lnTo>
                      <a:pt x="5602" y="5056"/>
                    </a:lnTo>
                    <a:lnTo>
                      <a:pt x="5621" y="5047"/>
                    </a:lnTo>
                    <a:lnTo>
                      <a:pt x="5643" y="5039"/>
                    </a:lnTo>
                    <a:lnTo>
                      <a:pt x="5663" y="5032"/>
                    </a:lnTo>
                    <a:lnTo>
                      <a:pt x="5685" y="5026"/>
                    </a:lnTo>
                    <a:lnTo>
                      <a:pt x="5707" y="5021"/>
                    </a:lnTo>
                    <a:lnTo>
                      <a:pt x="5729" y="5017"/>
                    </a:lnTo>
                    <a:lnTo>
                      <a:pt x="5752" y="5014"/>
                    </a:lnTo>
                    <a:lnTo>
                      <a:pt x="5775" y="5012"/>
                    </a:lnTo>
                    <a:lnTo>
                      <a:pt x="5798" y="5011"/>
                    </a:lnTo>
                    <a:close/>
                    <a:moveTo>
                      <a:pt x="4808" y="11795"/>
                    </a:moveTo>
                    <a:lnTo>
                      <a:pt x="4808" y="9504"/>
                    </a:lnTo>
                    <a:lnTo>
                      <a:pt x="5094" y="9504"/>
                    </a:lnTo>
                    <a:lnTo>
                      <a:pt x="5094" y="11795"/>
                    </a:lnTo>
                    <a:lnTo>
                      <a:pt x="4808" y="11795"/>
                    </a:lnTo>
                    <a:close/>
                    <a:moveTo>
                      <a:pt x="4028" y="11795"/>
                    </a:moveTo>
                    <a:lnTo>
                      <a:pt x="4028" y="9504"/>
                    </a:lnTo>
                    <a:lnTo>
                      <a:pt x="4313" y="9504"/>
                    </a:lnTo>
                    <a:lnTo>
                      <a:pt x="4313" y="11795"/>
                    </a:lnTo>
                    <a:lnTo>
                      <a:pt x="4028" y="11795"/>
                    </a:lnTo>
                    <a:close/>
                    <a:moveTo>
                      <a:pt x="3247" y="11795"/>
                    </a:moveTo>
                    <a:lnTo>
                      <a:pt x="3247" y="9504"/>
                    </a:lnTo>
                    <a:lnTo>
                      <a:pt x="3533" y="9504"/>
                    </a:lnTo>
                    <a:lnTo>
                      <a:pt x="3533" y="11795"/>
                    </a:lnTo>
                    <a:lnTo>
                      <a:pt x="3247" y="11795"/>
                    </a:lnTo>
                    <a:close/>
                    <a:moveTo>
                      <a:pt x="3018" y="3648"/>
                    </a:moveTo>
                    <a:lnTo>
                      <a:pt x="3018" y="2307"/>
                    </a:lnTo>
                    <a:lnTo>
                      <a:pt x="3017" y="2265"/>
                    </a:lnTo>
                    <a:lnTo>
                      <a:pt x="3015" y="2222"/>
                    </a:lnTo>
                    <a:lnTo>
                      <a:pt x="3012" y="2181"/>
                    </a:lnTo>
                    <a:lnTo>
                      <a:pt x="3006" y="2139"/>
                    </a:lnTo>
                    <a:lnTo>
                      <a:pt x="3000" y="2098"/>
                    </a:lnTo>
                    <a:lnTo>
                      <a:pt x="2993" y="2057"/>
                    </a:lnTo>
                    <a:lnTo>
                      <a:pt x="2985" y="2017"/>
                    </a:lnTo>
                    <a:lnTo>
                      <a:pt x="2975" y="1977"/>
                    </a:lnTo>
                    <a:lnTo>
                      <a:pt x="6212" y="1977"/>
                    </a:lnTo>
                    <a:lnTo>
                      <a:pt x="6212" y="3648"/>
                    </a:lnTo>
                    <a:lnTo>
                      <a:pt x="3018" y="3648"/>
                    </a:lnTo>
                    <a:close/>
                  </a:path>
                </a:pathLst>
              </a:custGeom>
              <a:solidFill>
                <a:srgbClr val="000000">
                  <a:lumMod val="50000"/>
                  <a:lumOff val="50000"/>
                </a:srgbClr>
              </a:solid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68" name="组合 94"/>
            <p:cNvGrpSpPr>
              <a:grpSpLocks/>
            </p:cNvGrpSpPr>
            <p:nvPr/>
          </p:nvGrpSpPr>
          <p:grpSpPr bwMode="auto">
            <a:xfrm>
              <a:off x="10452783" y="1997088"/>
              <a:ext cx="461700" cy="246493"/>
              <a:chOff x="4763726" y="840438"/>
              <a:chExt cx="343031" cy="213935"/>
            </a:xfrm>
          </p:grpSpPr>
          <p:sp>
            <p:nvSpPr>
              <p:cNvPr id="103" name="Freeform 5"/>
              <p:cNvSpPr>
                <a:spLocks noEditPoints="1"/>
              </p:cNvSpPr>
              <p:nvPr/>
            </p:nvSpPr>
            <p:spPr bwMode="auto">
              <a:xfrm>
                <a:off x="4763137" y="862299"/>
                <a:ext cx="258633" cy="192268"/>
              </a:xfrm>
              <a:custGeom>
                <a:avLst/>
                <a:gdLst/>
                <a:ahLst/>
                <a:cxnLst>
                  <a:cxn ang="0">
                    <a:pos x="11410" y="2"/>
                  </a:cxn>
                  <a:cxn ang="0">
                    <a:pos x="11555" y="20"/>
                  </a:cxn>
                  <a:cxn ang="0">
                    <a:pos x="11692" y="59"/>
                  </a:cxn>
                  <a:cxn ang="0">
                    <a:pos x="11821" y="117"/>
                  </a:cxn>
                  <a:cxn ang="0">
                    <a:pos x="11939" y="193"/>
                  </a:cxn>
                  <a:cxn ang="0">
                    <a:pos x="12044" y="284"/>
                  </a:cxn>
                  <a:cxn ang="0">
                    <a:pos x="12136" y="390"/>
                  </a:cxn>
                  <a:cxn ang="0">
                    <a:pos x="12211" y="508"/>
                  </a:cxn>
                  <a:cxn ang="0">
                    <a:pos x="12270" y="637"/>
                  </a:cxn>
                  <a:cxn ang="0">
                    <a:pos x="12309" y="774"/>
                  </a:cxn>
                  <a:cxn ang="0">
                    <a:pos x="12327" y="919"/>
                  </a:cxn>
                  <a:cxn ang="0">
                    <a:pos x="12327" y="8512"/>
                  </a:cxn>
                  <a:cxn ang="0">
                    <a:pos x="12309" y="8656"/>
                  </a:cxn>
                  <a:cxn ang="0">
                    <a:pos x="12270" y="8795"/>
                  </a:cxn>
                  <a:cxn ang="0">
                    <a:pos x="12211" y="8923"/>
                  </a:cxn>
                  <a:cxn ang="0">
                    <a:pos x="12136" y="9040"/>
                  </a:cxn>
                  <a:cxn ang="0">
                    <a:pos x="12044" y="9146"/>
                  </a:cxn>
                  <a:cxn ang="0">
                    <a:pos x="11939" y="9237"/>
                  </a:cxn>
                  <a:cxn ang="0">
                    <a:pos x="11821" y="9313"/>
                  </a:cxn>
                  <a:cxn ang="0">
                    <a:pos x="11692" y="9371"/>
                  </a:cxn>
                  <a:cxn ang="0">
                    <a:pos x="11555" y="9411"/>
                  </a:cxn>
                  <a:cxn ang="0">
                    <a:pos x="11410" y="9430"/>
                  </a:cxn>
                  <a:cxn ang="0">
                    <a:pos x="8133" y="9818"/>
                  </a:cxn>
                  <a:cxn ang="0">
                    <a:pos x="968" y="9431"/>
                  </a:cxn>
                  <a:cxn ang="0">
                    <a:pos x="821" y="9420"/>
                  </a:cxn>
                  <a:cxn ang="0">
                    <a:pos x="681" y="9387"/>
                  </a:cxn>
                  <a:cxn ang="0">
                    <a:pos x="550" y="9335"/>
                  </a:cxn>
                  <a:cxn ang="0">
                    <a:pos x="428" y="9265"/>
                  </a:cxn>
                  <a:cxn ang="0">
                    <a:pos x="318" y="9179"/>
                  </a:cxn>
                  <a:cxn ang="0">
                    <a:pos x="222" y="9077"/>
                  </a:cxn>
                  <a:cxn ang="0">
                    <a:pos x="140" y="8964"/>
                  </a:cxn>
                  <a:cxn ang="0">
                    <a:pos x="77" y="8838"/>
                  </a:cxn>
                  <a:cxn ang="0">
                    <a:pos x="31" y="8703"/>
                  </a:cxn>
                  <a:cxn ang="0">
                    <a:pos x="5" y="8561"/>
                  </a:cxn>
                  <a:cxn ang="0">
                    <a:pos x="0" y="969"/>
                  </a:cxn>
                  <a:cxn ang="0">
                    <a:pos x="11" y="822"/>
                  </a:cxn>
                  <a:cxn ang="0">
                    <a:pos x="44" y="682"/>
                  </a:cxn>
                  <a:cxn ang="0">
                    <a:pos x="96" y="550"/>
                  </a:cxn>
                  <a:cxn ang="0">
                    <a:pos x="166" y="428"/>
                  </a:cxn>
                  <a:cxn ang="0">
                    <a:pos x="252" y="318"/>
                  </a:cxn>
                  <a:cxn ang="0">
                    <a:pos x="353" y="222"/>
                  </a:cxn>
                  <a:cxn ang="0">
                    <a:pos x="467" y="141"/>
                  </a:cxn>
                  <a:cxn ang="0">
                    <a:pos x="592" y="76"/>
                  </a:cxn>
                  <a:cxn ang="0">
                    <a:pos x="727" y="30"/>
                  </a:cxn>
                  <a:cxn ang="0">
                    <a:pos x="869" y="5"/>
                  </a:cxn>
                  <a:cxn ang="0">
                    <a:pos x="2888" y="10546"/>
                  </a:cxn>
                  <a:cxn ang="0">
                    <a:pos x="9033" y="10200"/>
                  </a:cxn>
                  <a:cxn ang="0">
                    <a:pos x="2888" y="11322"/>
                  </a:cxn>
                  <a:cxn ang="0">
                    <a:pos x="11211" y="969"/>
                  </a:cxn>
                  <a:cxn ang="0">
                    <a:pos x="1117" y="969"/>
                  </a:cxn>
                </a:cxnLst>
                <a:rect l="0" t="0" r="r" b="b"/>
                <a:pathLst>
                  <a:path w="12329" h="11322">
                    <a:moveTo>
                      <a:pt x="968" y="0"/>
                    </a:moveTo>
                    <a:lnTo>
                      <a:pt x="11361" y="0"/>
                    </a:lnTo>
                    <a:lnTo>
                      <a:pt x="11410" y="2"/>
                    </a:lnTo>
                    <a:lnTo>
                      <a:pt x="11459" y="5"/>
                    </a:lnTo>
                    <a:lnTo>
                      <a:pt x="11507" y="11"/>
                    </a:lnTo>
                    <a:lnTo>
                      <a:pt x="11555" y="20"/>
                    </a:lnTo>
                    <a:lnTo>
                      <a:pt x="11601" y="30"/>
                    </a:lnTo>
                    <a:lnTo>
                      <a:pt x="11647" y="44"/>
                    </a:lnTo>
                    <a:lnTo>
                      <a:pt x="11692" y="59"/>
                    </a:lnTo>
                    <a:lnTo>
                      <a:pt x="11736" y="76"/>
                    </a:lnTo>
                    <a:lnTo>
                      <a:pt x="11779" y="96"/>
                    </a:lnTo>
                    <a:lnTo>
                      <a:pt x="11821" y="117"/>
                    </a:lnTo>
                    <a:lnTo>
                      <a:pt x="11861" y="141"/>
                    </a:lnTo>
                    <a:lnTo>
                      <a:pt x="11901" y="167"/>
                    </a:lnTo>
                    <a:lnTo>
                      <a:pt x="11939" y="193"/>
                    </a:lnTo>
                    <a:lnTo>
                      <a:pt x="11975" y="222"/>
                    </a:lnTo>
                    <a:lnTo>
                      <a:pt x="12011" y="253"/>
                    </a:lnTo>
                    <a:lnTo>
                      <a:pt x="12044" y="284"/>
                    </a:lnTo>
                    <a:lnTo>
                      <a:pt x="12076" y="318"/>
                    </a:lnTo>
                    <a:lnTo>
                      <a:pt x="12107" y="354"/>
                    </a:lnTo>
                    <a:lnTo>
                      <a:pt x="12136" y="390"/>
                    </a:lnTo>
                    <a:lnTo>
                      <a:pt x="12162" y="428"/>
                    </a:lnTo>
                    <a:lnTo>
                      <a:pt x="12188" y="468"/>
                    </a:lnTo>
                    <a:lnTo>
                      <a:pt x="12211" y="508"/>
                    </a:lnTo>
                    <a:lnTo>
                      <a:pt x="12233" y="550"/>
                    </a:lnTo>
                    <a:lnTo>
                      <a:pt x="12252" y="593"/>
                    </a:lnTo>
                    <a:lnTo>
                      <a:pt x="12270" y="637"/>
                    </a:lnTo>
                    <a:lnTo>
                      <a:pt x="12285" y="682"/>
                    </a:lnTo>
                    <a:lnTo>
                      <a:pt x="12298" y="728"/>
                    </a:lnTo>
                    <a:lnTo>
                      <a:pt x="12309" y="774"/>
                    </a:lnTo>
                    <a:lnTo>
                      <a:pt x="12318" y="822"/>
                    </a:lnTo>
                    <a:lnTo>
                      <a:pt x="12324" y="870"/>
                    </a:lnTo>
                    <a:lnTo>
                      <a:pt x="12327" y="919"/>
                    </a:lnTo>
                    <a:lnTo>
                      <a:pt x="12329" y="969"/>
                    </a:lnTo>
                    <a:lnTo>
                      <a:pt x="12329" y="8462"/>
                    </a:lnTo>
                    <a:lnTo>
                      <a:pt x="12327" y="8512"/>
                    </a:lnTo>
                    <a:lnTo>
                      <a:pt x="12324" y="8561"/>
                    </a:lnTo>
                    <a:lnTo>
                      <a:pt x="12318" y="8609"/>
                    </a:lnTo>
                    <a:lnTo>
                      <a:pt x="12309" y="8656"/>
                    </a:lnTo>
                    <a:lnTo>
                      <a:pt x="12298" y="8703"/>
                    </a:lnTo>
                    <a:lnTo>
                      <a:pt x="12285" y="8750"/>
                    </a:lnTo>
                    <a:lnTo>
                      <a:pt x="12270" y="8795"/>
                    </a:lnTo>
                    <a:lnTo>
                      <a:pt x="12252" y="8838"/>
                    </a:lnTo>
                    <a:lnTo>
                      <a:pt x="12233" y="8881"/>
                    </a:lnTo>
                    <a:lnTo>
                      <a:pt x="12211" y="8923"/>
                    </a:lnTo>
                    <a:lnTo>
                      <a:pt x="12188" y="8964"/>
                    </a:lnTo>
                    <a:lnTo>
                      <a:pt x="12162" y="9003"/>
                    </a:lnTo>
                    <a:lnTo>
                      <a:pt x="12136" y="9040"/>
                    </a:lnTo>
                    <a:lnTo>
                      <a:pt x="12107" y="9077"/>
                    </a:lnTo>
                    <a:lnTo>
                      <a:pt x="12076" y="9112"/>
                    </a:lnTo>
                    <a:lnTo>
                      <a:pt x="12044" y="9146"/>
                    </a:lnTo>
                    <a:lnTo>
                      <a:pt x="12011" y="9179"/>
                    </a:lnTo>
                    <a:lnTo>
                      <a:pt x="11975" y="9209"/>
                    </a:lnTo>
                    <a:lnTo>
                      <a:pt x="11939" y="9237"/>
                    </a:lnTo>
                    <a:lnTo>
                      <a:pt x="11901" y="9265"/>
                    </a:lnTo>
                    <a:lnTo>
                      <a:pt x="11861" y="9290"/>
                    </a:lnTo>
                    <a:lnTo>
                      <a:pt x="11821" y="9313"/>
                    </a:lnTo>
                    <a:lnTo>
                      <a:pt x="11779" y="9335"/>
                    </a:lnTo>
                    <a:lnTo>
                      <a:pt x="11736" y="9354"/>
                    </a:lnTo>
                    <a:lnTo>
                      <a:pt x="11692" y="9371"/>
                    </a:lnTo>
                    <a:lnTo>
                      <a:pt x="11647" y="9387"/>
                    </a:lnTo>
                    <a:lnTo>
                      <a:pt x="11601" y="9400"/>
                    </a:lnTo>
                    <a:lnTo>
                      <a:pt x="11555" y="9411"/>
                    </a:lnTo>
                    <a:lnTo>
                      <a:pt x="11507" y="9420"/>
                    </a:lnTo>
                    <a:lnTo>
                      <a:pt x="11459" y="9426"/>
                    </a:lnTo>
                    <a:lnTo>
                      <a:pt x="11410" y="9430"/>
                    </a:lnTo>
                    <a:lnTo>
                      <a:pt x="11361" y="9431"/>
                    </a:lnTo>
                    <a:lnTo>
                      <a:pt x="8133" y="9431"/>
                    </a:lnTo>
                    <a:lnTo>
                      <a:pt x="8133" y="9818"/>
                    </a:lnTo>
                    <a:lnTo>
                      <a:pt x="4195" y="9818"/>
                    </a:lnTo>
                    <a:lnTo>
                      <a:pt x="4195" y="9431"/>
                    </a:lnTo>
                    <a:lnTo>
                      <a:pt x="968" y="9431"/>
                    </a:lnTo>
                    <a:lnTo>
                      <a:pt x="918" y="9430"/>
                    </a:lnTo>
                    <a:lnTo>
                      <a:pt x="869" y="9426"/>
                    </a:lnTo>
                    <a:lnTo>
                      <a:pt x="821" y="9420"/>
                    </a:lnTo>
                    <a:lnTo>
                      <a:pt x="774" y="9411"/>
                    </a:lnTo>
                    <a:lnTo>
                      <a:pt x="727" y="9400"/>
                    </a:lnTo>
                    <a:lnTo>
                      <a:pt x="681" y="9387"/>
                    </a:lnTo>
                    <a:lnTo>
                      <a:pt x="636" y="9371"/>
                    </a:lnTo>
                    <a:lnTo>
                      <a:pt x="592" y="9354"/>
                    </a:lnTo>
                    <a:lnTo>
                      <a:pt x="550" y="9335"/>
                    </a:lnTo>
                    <a:lnTo>
                      <a:pt x="508" y="9313"/>
                    </a:lnTo>
                    <a:lnTo>
                      <a:pt x="467" y="9290"/>
                    </a:lnTo>
                    <a:lnTo>
                      <a:pt x="428" y="9265"/>
                    </a:lnTo>
                    <a:lnTo>
                      <a:pt x="390" y="9237"/>
                    </a:lnTo>
                    <a:lnTo>
                      <a:pt x="353" y="9209"/>
                    </a:lnTo>
                    <a:lnTo>
                      <a:pt x="318" y="9179"/>
                    </a:lnTo>
                    <a:lnTo>
                      <a:pt x="285" y="9146"/>
                    </a:lnTo>
                    <a:lnTo>
                      <a:pt x="252" y="9112"/>
                    </a:lnTo>
                    <a:lnTo>
                      <a:pt x="222" y="9077"/>
                    </a:lnTo>
                    <a:lnTo>
                      <a:pt x="192" y="9040"/>
                    </a:lnTo>
                    <a:lnTo>
                      <a:pt x="166" y="9003"/>
                    </a:lnTo>
                    <a:lnTo>
                      <a:pt x="140" y="8964"/>
                    </a:lnTo>
                    <a:lnTo>
                      <a:pt x="117" y="8923"/>
                    </a:lnTo>
                    <a:lnTo>
                      <a:pt x="96" y="8881"/>
                    </a:lnTo>
                    <a:lnTo>
                      <a:pt x="77" y="8838"/>
                    </a:lnTo>
                    <a:lnTo>
                      <a:pt x="59" y="8795"/>
                    </a:lnTo>
                    <a:lnTo>
                      <a:pt x="44" y="8750"/>
                    </a:lnTo>
                    <a:lnTo>
                      <a:pt x="31" y="8703"/>
                    </a:lnTo>
                    <a:lnTo>
                      <a:pt x="19" y="8656"/>
                    </a:lnTo>
                    <a:lnTo>
                      <a:pt x="11" y="8609"/>
                    </a:lnTo>
                    <a:lnTo>
                      <a:pt x="5" y="8561"/>
                    </a:lnTo>
                    <a:lnTo>
                      <a:pt x="1" y="8512"/>
                    </a:lnTo>
                    <a:lnTo>
                      <a:pt x="0" y="8462"/>
                    </a:lnTo>
                    <a:lnTo>
                      <a:pt x="0" y="969"/>
                    </a:lnTo>
                    <a:lnTo>
                      <a:pt x="1" y="919"/>
                    </a:lnTo>
                    <a:lnTo>
                      <a:pt x="5" y="870"/>
                    </a:lnTo>
                    <a:lnTo>
                      <a:pt x="11" y="822"/>
                    </a:lnTo>
                    <a:lnTo>
                      <a:pt x="19" y="774"/>
                    </a:lnTo>
                    <a:lnTo>
                      <a:pt x="31" y="728"/>
                    </a:lnTo>
                    <a:lnTo>
                      <a:pt x="44" y="682"/>
                    </a:lnTo>
                    <a:lnTo>
                      <a:pt x="59" y="637"/>
                    </a:lnTo>
                    <a:lnTo>
                      <a:pt x="77" y="593"/>
                    </a:lnTo>
                    <a:lnTo>
                      <a:pt x="96" y="550"/>
                    </a:lnTo>
                    <a:lnTo>
                      <a:pt x="117" y="508"/>
                    </a:lnTo>
                    <a:lnTo>
                      <a:pt x="140" y="468"/>
                    </a:lnTo>
                    <a:lnTo>
                      <a:pt x="166" y="428"/>
                    </a:lnTo>
                    <a:lnTo>
                      <a:pt x="192" y="390"/>
                    </a:lnTo>
                    <a:lnTo>
                      <a:pt x="222" y="354"/>
                    </a:lnTo>
                    <a:lnTo>
                      <a:pt x="252" y="318"/>
                    </a:lnTo>
                    <a:lnTo>
                      <a:pt x="285" y="284"/>
                    </a:lnTo>
                    <a:lnTo>
                      <a:pt x="318" y="253"/>
                    </a:lnTo>
                    <a:lnTo>
                      <a:pt x="353" y="222"/>
                    </a:lnTo>
                    <a:lnTo>
                      <a:pt x="390" y="193"/>
                    </a:lnTo>
                    <a:lnTo>
                      <a:pt x="428" y="167"/>
                    </a:lnTo>
                    <a:lnTo>
                      <a:pt x="467" y="141"/>
                    </a:lnTo>
                    <a:lnTo>
                      <a:pt x="508" y="117"/>
                    </a:lnTo>
                    <a:lnTo>
                      <a:pt x="550" y="96"/>
                    </a:lnTo>
                    <a:lnTo>
                      <a:pt x="592" y="76"/>
                    </a:lnTo>
                    <a:lnTo>
                      <a:pt x="636" y="59"/>
                    </a:lnTo>
                    <a:lnTo>
                      <a:pt x="681" y="44"/>
                    </a:lnTo>
                    <a:lnTo>
                      <a:pt x="727" y="30"/>
                    </a:lnTo>
                    <a:lnTo>
                      <a:pt x="774" y="20"/>
                    </a:lnTo>
                    <a:lnTo>
                      <a:pt x="821" y="11"/>
                    </a:lnTo>
                    <a:lnTo>
                      <a:pt x="869" y="5"/>
                    </a:lnTo>
                    <a:lnTo>
                      <a:pt x="918" y="2"/>
                    </a:lnTo>
                    <a:lnTo>
                      <a:pt x="968" y="0"/>
                    </a:lnTo>
                    <a:close/>
                    <a:moveTo>
                      <a:pt x="2888" y="10546"/>
                    </a:moveTo>
                    <a:lnTo>
                      <a:pt x="2888" y="10546"/>
                    </a:lnTo>
                    <a:lnTo>
                      <a:pt x="3295" y="10200"/>
                    </a:lnTo>
                    <a:lnTo>
                      <a:pt x="9033" y="10200"/>
                    </a:lnTo>
                    <a:lnTo>
                      <a:pt x="9441" y="10546"/>
                    </a:lnTo>
                    <a:lnTo>
                      <a:pt x="9441" y="11322"/>
                    </a:lnTo>
                    <a:lnTo>
                      <a:pt x="2888" y="11322"/>
                    </a:lnTo>
                    <a:lnTo>
                      <a:pt x="2888" y="10546"/>
                    </a:lnTo>
                    <a:close/>
                    <a:moveTo>
                      <a:pt x="1117" y="969"/>
                    </a:moveTo>
                    <a:lnTo>
                      <a:pt x="11211" y="969"/>
                    </a:lnTo>
                    <a:lnTo>
                      <a:pt x="11211" y="8462"/>
                    </a:lnTo>
                    <a:lnTo>
                      <a:pt x="1117" y="8462"/>
                    </a:lnTo>
                    <a:lnTo>
                      <a:pt x="1117" y="969"/>
                    </a:lnTo>
                    <a:close/>
                  </a:path>
                </a:pathLst>
              </a:custGeom>
              <a:solidFill>
                <a:srgbClr val="000000">
                  <a:lumMod val="50000"/>
                  <a:lumOff val="50000"/>
                </a:srgbClr>
              </a:solid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4" name="Freeform 6"/>
              <p:cNvSpPr>
                <a:spLocks noEditPoints="1"/>
              </p:cNvSpPr>
              <p:nvPr/>
            </p:nvSpPr>
            <p:spPr bwMode="auto">
              <a:xfrm>
                <a:off x="4964809" y="840374"/>
                <a:ext cx="141632" cy="212507"/>
              </a:xfrm>
              <a:custGeom>
                <a:avLst/>
                <a:gdLst/>
                <a:ahLst/>
                <a:cxnLst>
                  <a:cxn ang="0">
                    <a:pos x="6426" y="15"/>
                  </a:cxn>
                  <a:cxn ang="0">
                    <a:pos x="6572" y="81"/>
                  </a:cxn>
                  <a:cxn ang="0">
                    <a:pos x="6686" y="190"/>
                  </a:cxn>
                  <a:cxn ang="0">
                    <a:pos x="6759" y="332"/>
                  </a:cxn>
                  <a:cxn ang="0">
                    <a:pos x="6780" y="12044"/>
                  </a:cxn>
                  <a:cxn ang="0">
                    <a:pos x="6751" y="12206"/>
                  </a:cxn>
                  <a:cxn ang="0">
                    <a:pos x="6671" y="12344"/>
                  </a:cxn>
                  <a:cxn ang="0">
                    <a:pos x="6553" y="12447"/>
                  </a:cxn>
                  <a:cxn ang="0">
                    <a:pos x="6403" y="12506"/>
                  </a:cxn>
                  <a:cxn ang="0">
                    <a:pos x="424" y="12513"/>
                  </a:cxn>
                  <a:cxn ang="0">
                    <a:pos x="268" y="12469"/>
                  </a:cxn>
                  <a:cxn ang="0">
                    <a:pos x="139" y="12377"/>
                  </a:cxn>
                  <a:cxn ang="0">
                    <a:pos x="47" y="12248"/>
                  </a:cxn>
                  <a:cxn ang="0">
                    <a:pos x="3" y="12092"/>
                  </a:cxn>
                  <a:cxn ang="0">
                    <a:pos x="1971" y="10952"/>
                  </a:cxn>
                  <a:cxn ang="0">
                    <a:pos x="2201" y="10885"/>
                  </a:cxn>
                  <a:cxn ang="0">
                    <a:pos x="2412" y="10778"/>
                  </a:cxn>
                  <a:cxn ang="0">
                    <a:pos x="2782" y="10424"/>
                  </a:cxn>
                  <a:cxn ang="0">
                    <a:pos x="2899" y="10222"/>
                  </a:cxn>
                  <a:cxn ang="0">
                    <a:pos x="2963" y="10051"/>
                  </a:cxn>
                  <a:cxn ang="0">
                    <a:pos x="3003" y="9870"/>
                  </a:cxn>
                  <a:cxn ang="0">
                    <a:pos x="3018" y="9679"/>
                  </a:cxn>
                  <a:cxn ang="0">
                    <a:pos x="6497" y="1691"/>
                  </a:cxn>
                  <a:cxn ang="0">
                    <a:pos x="2719" y="1479"/>
                  </a:cxn>
                  <a:cxn ang="0">
                    <a:pos x="2505" y="1273"/>
                  </a:cxn>
                  <a:cxn ang="0">
                    <a:pos x="2248" y="1121"/>
                  </a:cxn>
                  <a:cxn ang="0">
                    <a:pos x="1957" y="1032"/>
                  </a:cxn>
                  <a:cxn ang="0">
                    <a:pos x="0" y="471"/>
                  </a:cxn>
                  <a:cxn ang="0">
                    <a:pos x="28" y="310"/>
                  </a:cxn>
                  <a:cxn ang="0">
                    <a:pos x="108" y="172"/>
                  </a:cxn>
                  <a:cxn ang="0">
                    <a:pos x="227" y="69"/>
                  </a:cxn>
                  <a:cxn ang="0">
                    <a:pos x="376" y="9"/>
                  </a:cxn>
                  <a:cxn ang="0">
                    <a:pos x="5844" y="5014"/>
                  </a:cxn>
                  <a:cxn ang="0">
                    <a:pos x="5995" y="5056"/>
                  </a:cxn>
                  <a:cxn ang="0">
                    <a:pos x="6119" y="5145"/>
                  </a:cxn>
                  <a:cxn ang="0">
                    <a:pos x="6208" y="5269"/>
                  </a:cxn>
                  <a:cxn ang="0">
                    <a:pos x="6250" y="5419"/>
                  </a:cxn>
                  <a:cxn ang="0">
                    <a:pos x="6238" y="5579"/>
                  </a:cxn>
                  <a:cxn ang="0">
                    <a:pos x="6175" y="5720"/>
                  </a:cxn>
                  <a:cxn ang="0">
                    <a:pos x="6070" y="5830"/>
                  </a:cxn>
                  <a:cxn ang="0">
                    <a:pos x="5933" y="5900"/>
                  </a:cxn>
                  <a:cxn ang="0">
                    <a:pos x="5775" y="5919"/>
                  </a:cxn>
                  <a:cxn ang="0">
                    <a:pos x="5621" y="5885"/>
                  </a:cxn>
                  <a:cxn ang="0">
                    <a:pos x="5493" y="5803"/>
                  </a:cxn>
                  <a:cxn ang="0">
                    <a:pos x="5399" y="5682"/>
                  </a:cxn>
                  <a:cxn ang="0">
                    <a:pos x="5349" y="5535"/>
                  </a:cxn>
                  <a:cxn ang="0">
                    <a:pos x="5353" y="5374"/>
                  </a:cxn>
                  <a:cxn ang="0">
                    <a:pos x="5409" y="5231"/>
                  </a:cxn>
                  <a:cxn ang="0">
                    <a:pos x="5510" y="5115"/>
                  </a:cxn>
                  <a:cxn ang="0">
                    <a:pos x="5643" y="5039"/>
                  </a:cxn>
                  <a:cxn ang="0">
                    <a:pos x="5798" y="5011"/>
                  </a:cxn>
                  <a:cxn ang="0">
                    <a:pos x="4028" y="9504"/>
                  </a:cxn>
                  <a:cxn ang="0">
                    <a:pos x="3533" y="11795"/>
                  </a:cxn>
                  <a:cxn ang="0">
                    <a:pos x="3006" y="2139"/>
                  </a:cxn>
                  <a:cxn ang="0">
                    <a:pos x="3018" y="3648"/>
                  </a:cxn>
                </a:cxnLst>
                <a:rect l="0" t="0" r="r" b="b"/>
                <a:pathLst>
                  <a:path w="6780" h="12516">
                    <a:moveTo>
                      <a:pt x="472" y="0"/>
                    </a:moveTo>
                    <a:lnTo>
                      <a:pt x="6309" y="0"/>
                    </a:lnTo>
                    <a:lnTo>
                      <a:pt x="6333" y="1"/>
                    </a:lnTo>
                    <a:lnTo>
                      <a:pt x="6357" y="2"/>
                    </a:lnTo>
                    <a:lnTo>
                      <a:pt x="6381" y="5"/>
                    </a:lnTo>
                    <a:lnTo>
                      <a:pt x="6403" y="9"/>
                    </a:lnTo>
                    <a:lnTo>
                      <a:pt x="6426" y="15"/>
                    </a:lnTo>
                    <a:lnTo>
                      <a:pt x="6448" y="22"/>
                    </a:lnTo>
                    <a:lnTo>
                      <a:pt x="6470" y="29"/>
                    </a:lnTo>
                    <a:lnTo>
                      <a:pt x="6491" y="37"/>
                    </a:lnTo>
                    <a:lnTo>
                      <a:pt x="6513" y="47"/>
                    </a:lnTo>
                    <a:lnTo>
                      <a:pt x="6533" y="57"/>
                    </a:lnTo>
                    <a:lnTo>
                      <a:pt x="6553" y="69"/>
                    </a:lnTo>
                    <a:lnTo>
                      <a:pt x="6572" y="81"/>
                    </a:lnTo>
                    <a:lnTo>
                      <a:pt x="6591" y="94"/>
                    </a:lnTo>
                    <a:lnTo>
                      <a:pt x="6608" y="109"/>
                    </a:lnTo>
                    <a:lnTo>
                      <a:pt x="6625" y="123"/>
                    </a:lnTo>
                    <a:lnTo>
                      <a:pt x="6642" y="138"/>
                    </a:lnTo>
                    <a:lnTo>
                      <a:pt x="6657" y="155"/>
                    </a:lnTo>
                    <a:lnTo>
                      <a:pt x="6671" y="172"/>
                    </a:lnTo>
                    <a:lnTo>
                      <a:pt x="6686" y="190"/>
                    </a:lnTo>
                    <a:lnTo>
                      <a:pt x="6699" y="208"/>
                    </a:lnTo>
                    <a:lnTo>
                      <a:pt x="6711" y="227"/>
                    </a:lnTo>
                    <a:lnTo>
                      <a:pt x="6723" y="247"/>
                    </a:lnTo>
                    <a:lnTo>
                      <a:pt x="6733" y="267"/>
                    </a:lnTo>
                    <a:lnTo>
                      <a:pt x="6743" y="289"/>
                    </a:lnTo>
                    <a:lnTo>
                      <a:pt x="6751" y="310"/>
                    </a:lnTo>
                    <a:lnTo>
                      <a:pt x="6759" y="332"/>
                    </a:lnTo>
                    <a:lnTo>
                      <a:pt x="6765" y="354"/>
                    </a:lnTo>
                    <a:lnTo>
                      <a:pt x="6771" y="377"/>
                    </a:lnTo>
                    <a:lnTo>
                      <a:pt x="6775" y="400"/>
                    </a:lnTo>
                    <a:lnTo>
                      <a:pt x="6778" y="423"/>
                    </a:lnTo>
                    <a:lnTo>
                      <a:pt x="6779" y="448"/>
                    </a:lnTo>
                    <a:lnTo>
                      <a:pt x="6780" y="471"/>
                    </a:lnTo>
                    <a:lnTo>
                      <a:pt x="6780" y="12044"/>
                    </a:lnTo>
                    <a:lnTo>
                      <a:pt x="6779" y="12068"/>
                    </a:lnTo>
                    <a:lnTo>
                      <a:pt x="6778" y="12092"/>
                    </a:lnTo>
                    <a:lnTo>
                      <a:pt x="6775" y="12115"/>
                    </a:lnTo>
                    <a:lnTo>
                      <a:pt x="6771" y="12139"/>
                    </a:lnTo>
                    <a:lnTo>
                      <a:pt x="6765" y="12162"/>
                    </a:lnTo>
                    <a:lnTo>
                      <a:pt x="6759" y="12184"/>
                    </a:lnTo>
                    <a:lnTo>
                      <a:pt x="6751" y="12206"/>
                    </a:lnTo>
                    <a:lnTo>
                      <a:pt x="6743" y="12227"/>
                    </a:lnTo>
                    <a:lnTo>
                      <a:pt x="6733" y="12248"/>
                    </a:lnTo>
                    <a:lnTo>
                      <a:pt x="6723" y="12268"/>
                    </a:lnTo>
                    <a:lnTo>
                      <a:pt x="6711" y="12289"/>
                    </a:lnTo>
                    <a:lnTo>
                      <a:pt x="6699" y="12307"/>
                    </a:lnTo>
                    <a:lnTo>
                      <a:pt x="6686" y="12325"/>
                    </a:lnTo>
                    <a:lnTo>
                      <a:pt x="6671" y="12344"/>
                    </a:lnTo>
                    <a:lnTo>
                      <a:pt x="6657" y="12360"/>
                    </a:lnTo>
                    <a:lnTo>
                      <a:pt x="6642" y="12377"/>
                    </a:lnTo>
                    <a:lnTo>
                      <a:pt x="6625" y="12393"/>
                    </a:lnTo>
                    <a:lnTo>
                      <a:pt x="6608" y="12407"/>
                    </a:lnTo>
                    <a:lnTo>
                      <a:pt x="6591" y="12422"/>
                    </a:lnTo>
                    <a:lnTo>
                      <a:pt x="6572" y="12435"/>
                    </a:lnTo>
                    <a:lnTo>
                      <a:pt x="6553" y="12447"/>
                    </a:lnTo>
                    <a:lnTo>
                      <a:pt x="6533" y="12459"/>
                    </a:lnTo>
                    <a:lnTo>
                      <a:pt x="6513" y="12469"/>
                    </a:lnTo>
                    <a:lnTo>
                      <a:pt x="6491" y="12478"/>
                    </a:lnTo>
                    <a:lnTo>
                      <a:pt x="6470" y="12487"/>
                    </a:lnTo>
                    <a:lnTo>
                      <a:pt x="6448" y="12494"/>
                    </a:lnTo>
                    <a:lnTo>
                      <a:pt x="6426" y="12501"/>
                    </a:lnTo>
                    <a:lnTo>
                      <a:pt x="6403" y="12506"/>
                    </a:lnTo>
                    <a:lnTo>
                      <a:pt x="6381" y="12510"/>
                    </a:lnTo>
                    <a:lnTo>
                      <a:pt x="6357" y="12513"/>
                    </a:lnTo>
                    <a:lnTo>
                      <a:pt x="6333" y="12515"/>
                    </a:lnTo>
                    <a:lnTo>
                      <a:pt x="6309" y="12516"/>
                    </a:lnTo>
                    <a:lnTo>
                      <a:pt x="472" y="12516"/>
                    </a:lnTo>
                    <a:lnTo>
                      <a:pt x="447" y="12515"/>
                    </a:lnTo>
                    <a:lnTo>
                      <a:pt x="424" y="12513"/>
                    </a:lnTo>
                    <a:lnTo>
                      <a:pt x="400" y="12510"/>
                    </a:lnTo>
                    <a:lnTo>
                      <a:pt x="376" y="12506"/>
                    </a:lnTo>
                    <a:lnTo>
                      <a:pt x="354" y="12501"/>
                    </a:lnTo>
                    <a:lnTo>
                      <a:pt x="331" y="12494"/>
                    </a:lnTo>
                    <a:lnTo>
                      <a:pt x="310" y="12487"/>
                    </a:lnTo>
                    <a:lnTo>
                      <a:pt x="288" y="12478"/>
                    </a:lnTo>
                    <a:lnTo>
                      <a:pt x="268" y="12469"/>
                    </a:lnTo>
                    <a:lnTo>
                      <a:pt x="247" y="12459"/>
                    </a:lnTo>
                    <a:lnTo>
                      <a:pt x="227" y="12447"/>
                    </a:lnTo>
                    <a:lnTo>
                      <a:pt x="209" y="12435"/>
                    </a:lnTo>
                    <a:lnTo>
                      <a:pt x="190" y="12422"/>
                    </a:lnTo>
                    <a:lnTo>
                      <a:pt x="172" y="12407"/>
                    </a:lnTo>
                    <a:lnTo>
                      <a:pt x="155" y="12393"/>
                    </a:lnTo>
                    <a:lnTo>
                      <a:pt x="139" y="12377"/>
                    </a:lnTo>
                    <a:lnTo>
                      <a:pt x="123" y="12360"/>
                    </a:lnTo>
                    <a:lnTo>
                      <a:pt x="108" y="12344"/>
                    </a:lnTo>
                    <a:lnTo>
                      <a:pt x="94" y="12325"/>
                    </a:lnTo>
                    <a:lnTo>
                      <a:pt x="81" y="12307"/>
                    </a:lnTo>
                    <a:lnTo>
                      <a:pt x="68" y="12289"/>
                    </a:lnTo>
                    <a:lnTo>
                      <a:pt x="57" y="12268"/>
                    </a:lnTo>
                    <a:lnTo>
                      <a:pt x="47" y="12248"/>
                    </a:lnTo>
                    <a:lnTo>
                      <a:pt x="38" y="12227"/>
                    </a:lnTo>
                    <a:lnTo>
                      <a:pt x="28" y="12206"/>
                    </a:lnTo>
                    <a:lnTo>
                      <a:pt x="21" y="12184"/>
                    </a:lnTo>
                    <a:lnTo>
                      <a:pt x="15" y="12162"/>
                    </a:lnTo>
                    <a:lnTo>
                      <a:pt x="10" y="12139"/>
                    </a:lnTo>
                    <a:lnTo>
                      <a:pt x="6" y="12115"/>
                    </a:lnTo>
                    <a:lnTo>
                      <a:pt x="3" y="12092"/>
                    </a:lnTo>
                    <a:lnTo>
                      <a:pt x="1" y="12068"/>
                    </a:lnTo>
                    <a:lnTo>
                      <a:pt x="0" y="12044"/>
                    </a:lnTo>
                    <a:lnTo>
                      <a:pt x="0" y="10974"/>
                    </a:lnTo>
                    <a:lnTo>
                      <a:pt x="1687" y="10974"/>
                    </a:lnTo>
                    <a:lnTo>
                      <a:pt x="1687" y="11795"/>
                    </a:lnTo>
                    <a:lnTo>
                      <a:pt x="1971" y="11795"/>
                    </a:lnTo>
                    <a:lnTo>
                      <a:pt x="1971" y="10952"/>
                    </a:lnTo>
                    <a:lnTo>
                      <a:pt x="2005" y="10945"/>
                    </a:lnTo>
                    <a:lnTo>
                      <a:pt x="2039" y="10937"/>
                    </a:lnTo>
                    <a:lnTo>
                      <a:pt x="2072" y="10928"/>
                    </a:lnTo>
                    <a:lnTo>
                      <a:pt x="2105" y="10919"/>
                    </a:lnTo>
                    <a:lnTo>
                      <a:pt x="2137" y="10909"/>
                    </a:lnTo>
                    <a:lnTo>
                      <a:pt x="2169" y="10897"/>
                    </a:lnTo>
                    <a:lnTo>
                      <a:pt x="2201" y="10885"/>
                    </a:lnTo>
                    <a:lnTo>
                      <a:pt x="2233" y="10872"/>
                    </a:lnTo>
                    <a:lnTo>
                      <a:pt x="2263" y="10858"/>
                    </a:lnTo>
                    <a:lnTo>
                      <a:pt x="2294" y="10844"/>
                    </a:lnTo>
                    <a:lnTo>
                      <a:pt x="2324" y="10829"/>
                    </a:lnTo>
                    <a:lnTo>
                      <a:pt x="2353" y="10812"/>
                    </a:lnTo>
                    <a:lnTo>
                      <a:pt x="2383" y="10796"/>
                    </a:lnTo>
                    <a:lnTo>
                      <a:pt x="2412" y="10778"/>
                    </a:lnTo>
                    <a:lnTo>
                      <a:pt x="2439" y="10760"/>
                    </a:lnTo>
                    <a:lnTo>
                      <a:pt x="2467" y="10741"/>
                    </a:lnTo>
                    <a:lnTo>
                      <a:pt x="2467" y="11795"/>
                    </a:lnTo>
                    <a:lnTo>
                      <a:pt x="2753" y="11795"/>
                    </a:lnTo>
                    <a:lnTo>
                      <a:pt x="2753" y="10466"/>
                    </a:lnTo>
                    <a:lnTo>
                      <a:pt x="2768" y="10446"/>
                    </a:lnTo>
                    <a:lnTo>
                      <a:pt x="2782" y="10424"/>
                    </a:lnTo>
                    <a:lnTo>
                      <a:pt x="2797" y="10403"/>
                    </a:lnTo>
                    <a:lnTo>
                      <a:pt x="2811" y="10381"/>
                    </a:lnTo>
                    <a:lnTo>
                      <a:pt x="2839" y="10337"/>
                    </a:lnTo>
                    <a:lnTo>
                      <a:pt x="2864" y="10292"/>
                    </a:lnTo>
                    <a:lnTo>
                      <a:pt x="2875" y="10269"/>
                    </a:lnTo>
                    <a:lnTo>
                      <a:pt x="2888" y="10246"/>
                    </a:lnTo>
                    <a:lnTo>
                      <a:pt x="2899" y="10222"/>
                    </a:lnTo>
                    <a:lnTo>
                      <a:pt x="2909" y="10199"/>
                    </a:lnTo>
                    <a:lnTo>
                      <a:pt x="2919" y="10175"/>
                    </a:lnTo>
                    <a:lnTo>
                      <a:pt x="2930" y="10150"/>
                    </a:lnTo>
                    <a:lnTo>
                      <a:pt x="2939" y="10126"/>
                    </a:lnTo>
                    <a:lnTo>
                      <a:pt x="2947" y="10101"/>
                    </a:lnTo>
                    <a:lnTo>
                      <a:pt x="2955" y="10077"/>
                    </a:lnTo>
                    <a:lnTo>
                      <a:pt x="2963" y="10051"/>
                    </a:lnTo>
                    <a:lnTo>
                      <a:pt x="2971" y="10025"/>
                    </a:lnTo>
                    <a:lnTo>
                      <a:pt x="2978" y="10000"/>
                    </a:lnTo>
                    <a:lnTo>
                      <a:pt x="2984" y="9974"/>
                    </a:lnTo>
                    <a:lnTo>
                      <a:pt x="2989" y="9949"/>
                    </a:lnTo>
                    <a:lnTo>
                      <a:pt x="2995" y="9922"/>
                    </a:lnTo>
                    <a:lnTo>
                      <a:pt x="2999" y="9896"/>
                    </a:lnTo>
                    <a:lnTo>
                      <a:pt x="3003" y="9870"/>
                    </a:lnTo>
                    <a:lnTo>
                      <a:pt x="3007" y="9843"/>
                    </a:lnTo>
                    <a:lnTo>
                      <a:pt x="3011" y="9817"/>
                    </a:lnTo>
                    <a:lnTo>
                      <a:pt x="3013" y="9789"/>
                    </a:lnTo>
                    <a:lnTo>
                      <a:pt x="3015" y="9762"/>
                    </a:lnTo>
                    <a:lnTo>
                      <a:pt x="3017" y="9735"/>
                    </a:lnTo>
                    <a:lnTo>
                      <a:pt x="3018" y="9707"/>
                    </a:lnTo>
                    <a:lnTo>
                      <a:pt x="3018" y="9679"/>
                    </a:lnTo>
                    <a:lnTo>
                      <a:pt x="3018" y="3934"/>
                    </a:lnTo>
                    <a:lnTo>
                      <a:pt x="6497" y="3934"/>
                    </a:lnTo>
                    <a:lnTo>
                      <a:pt x="6497" y="3771"/>
                    </a:lnTo>
                    <a:lnTo>
                      <a:pt x="6497" y="3771"/>
                    </a:lnTo>
                    <a:lnTo>
                      <a:pt x="6497" y="1977"/>
                    </a:lnTo>
                    <a:lnTo>
                      <a:pt x="6497" y="1746"/>
                    </a:lnTo>
                    <a:lnTo>
                      <a:pt x="6497" y="1691"/>
                    </a:lnTo>
                    <a:lnTo>
                      <a:pt x="2862" y="1691"/>
                    </a:lnTo>
                    <a:lnTo>
                      <a:pt x="2842" y="1655"/>
                    </a:lnTo>
                    <a:lnTo>
                      <a:pt x="2819" y="1618"/>
                    </a:lnTo>
                    <a:lnTo>
                      <a:pt x="2796" y="1582"/>
                    </a:lnTo>
                    <a:lnTo>
                      <a:pt x="2771" y="1547"/>
                    </a:lnTo>
                    <a:lnTo>
                      <a:pt x="2745" y="1512"/>
                    </a:lnTo>
                    <a:lnTo>
                      <a:pt x="2719" y="1479"/>
                    </a:lnTo>
                    <a:lnTo>
                      <a:pt x="2691" y="1447"/>
                    </a:lnTo>
                    <a:lnTo>
                      <a:pt x="2662" y="1416"/>
                    </a:lnTo>
                    <a:lnTo>
                      <a:pt x="2633" y="1385"/>
                    </a:lnTo>
                    <a:lnTo>
                      <a:pt x="2602" y="1355"/>
                    </a:lnTo>
                    <a:lnTo>
                      <a:pt x="2570" y="1327"/>
                    </a:lnTo>
                    <a:lnTo>
                      <a:pt x="2538" y="1299"/>
                    </a:lnTo>
                    <a:lnTo>
                      <a:pt x="2505" y="1273"/>
                    </a:lnTo>
                    <a:lnTo>
                      <a:pt x="2470" y="1248"/>
                    </a:lnTo>
                    <a:lnTo>
                      <a:pt x="2435" y="1223"/>
                    </a:lnTo>
                    <a:lnTo>
                      <a:pt x="2399" y="1201"/>
                    </a:lnTo>
                    <a:lnTo>
                      <a:pt x="2363" y="1179"/>
                    </a:lnTo>
                    <a:lnTo>
                      <a:pt x="2325" y="1159"/>
                    </a:lnTo>
                    <a:lnTo>
                      <a:pt x="2287" y="1139"/>
                    </a:lnTo>
                    <a:lnTo>
                      <a:pt x="2248" y="1121"/>
                    </a:lnTo>
                    <a:lnTo>
                      <a:pt x="2208" y="1104"/>
                    </a:lnTo>
                    <a:lnTo>
                      <a:pt x="2168" y="1089"/>
                    </a:lnTo>
                    <a:lnTo>
                      <a:pt x="2127" y="1075"/>
                    </a:lnTo>
                    <a:lnTo>
                      <a:pt x="2085" y="1061"/>
                    </a:lnTo>
                    <a:lnTo>
                      <a:pt x="2043" y="1050"/>
                    </a:lnTo>
                    <a:lnTo>
                      <a:pt x="2000" y="1041"/>
                    </a:lnTo>
                    <a:lnTo>
                      <a:pt x="1957" y="1032"/>
                    </a:lnTo>
                    <a:lnTo>
                      <a:pt x="1914" y="1025"/>
                    </a:lnTo>
                    <a:lnTo>
                      <a:pt x="1870" y="1019"/>
                    </a:lnTo>
                    <a:lnTo>
                      <a:pt x="1825" y="1015"/>
                    </a:lnTo>
                    <a:lnTo>
                      <a:pt x="1780" y="1013"/>
                    </a:lnTo>
                    <a:lnTo>
                      <a:pt x="1735" y="1012"/>
                    </a:lnTo>
                    <a:lnTo>
                      <a:pt x="0" y="1012"/>
                    </a:lnTo>
                    <a:lnTo>
                      <a:pt x="0" y="471"/>
                    </a:lnTo>
                    <a:lnTo>
                      <a:pt x="1" y="448"/>
                    </a:lnTo>
                    <a:lnTo>
                      <a:pt x="3" y="423"/>
                    </a:lnTo>
                    <a:lnTo>
                      <a:pt x="6" y="400"/>
                    </a:lnTo>
                    <a:lnTo>
                      <a:pt x="10" y="377"/>
                    </a:lnTo>
                    <a:lnTo>
                      <a:pt x="15" y="354"/>
                    </a:lnTo>
                    <a:lnTo>
                      <a:pt x="21" y="332"/>
                    </a:lnTo>
                    <a:lnTo>
                      <a:pt x="28" y="310"/>
                    </a:lnTo>
                    <a:lnTo>
                      <a:pt x="38" y="289"/>
                    </a:lnTo>
                    <a:lnTo>
                      <a:pt x="47" y="267"/>
                    </a:lnTo>
                    <a:lnTo>
                      <a:pt x="57" y="247"/>
                    </a:lnTo>
                    <a:lnTo>
                      <a:pt x="68" y="227"/>
                    </a:lnTo>
                    <a:lnTo>
                      <a:pt x="81" y="208"/>
                    </a:lnTo>
                    <a:lnTo>
                      <a:pt x="94" y="190"/>
                    </a:lnTo>
                    <a:lnTo>
                      <a:pt x="108" y="172"/>
                    </a:lnTo>
                    <a:lnTo>
                      <a:pt x="123" y="155"/>
                    </a:lnTo>
                    <a:lnTo>
                      <a:pt x="139" y="138"/>
                    </a:lnTo>
                    <a:lnTo>
                      <a:pt x="155" y="123"/>
                    </a:lnTo>
                    <a:lnTo>
                      <a:pt x="172" y="109"/>
                    </a:lnTo>
                    <a:lnTo>
                      <a:pt x="190" y="94"/>
                    </a:lnTo>
                    <a:lnTo>
                      <a:pt x="209" y="81"/>
                    </a:lnTo>
                    <a:lnTo>
                      <a:pt x="227" y="69"/>
                    </a:lnTo>
                    <a:lnTo>
                      <a:pt x="247" y="57"/>
                    </a:lnTo>
                    <a:lnTo>
                      <a:pt x="268" y="47"/>
                    </a:lnTo>
                    <a:lnTo>
                      <a:pt x="288" y="37"/>
                    </a:lnTo>
                    <a:lnTo>
                      <a:pt x="310" y="29"/>
                    </a:lnTo>
                    <a:lnTo>
                      <a:pt x="331" y="22"/>
                    </a:lnTo>
                    <a:lnTo>
                      <a:pt x="354" y="15"/>
                    </a:lnTo>
                    <a:lnTo>
                      <a:pt x="376" y="9"/>
                    </a:lnTo>
                    <a:lnTo>
                      <a:pt x="400" y="5"/>
                    </a:lnTo>
                    <a:lnTo>
                      <a:pt x="424" y="2"/>
                    </a:lnTo>
                    <a:lnTo>
                      <a:pt x="447" y="1"/>
                    </a:lnTo>
                    <a:lnTo>
                      <a:pt x="472" y="0"/>
                    </a:lnTo>
                    <a:close/>
                    <a:moveTo>
                      <a:pt x="5798" y="5011"/>
                    </a:moveTo>
                    <a:lnTo>
                      <a:pt x="5822" y="5012"/>
                    </a:lnTo>
                    <a:lnTo>
                      <a:pt x="5844" y="5014"/>
                    </a:lnTo>
                    <a:lnTo>
                      <a:pt x="5867" y="5017"/>
                    </a:lnTo>
                    <a:lnTo>
                      <a:pt x="5889" y="5021"/>
                    </a:lnTo>
                    <a:lnTo>
                      <a:pt x="5912" y="5026"/>
                    </a:lnTo>
                    <a:lnTo>
                      <a:pt x="5933" y="5032"/>
                    </a:lnTo>
                    <a:lnTo>
                      <a:pt x="5954" y="5039"/>
                    </a:lnTo>
                    <a:lnTo>
                      <a:pt x="5974" y="5047"/>
                    </a:lnTo>
                    <a:lnTo>
                      <a:pt x="5995" y="5056"/>
                    </a:lnTo>
                    <a:lnTo>
                      <a:pt x="6014" y="5066"/>
                    </a:lnTo>
                    <a:lnTo>
                      <a:pt x="6034" y="5077"/>
                    </a:lnTo>
                    <a:lnTo>
                      <a:pt x="6052" y="5090"/>
                    </a:lnTo>
                    <a:lnTo>
                      <a:pt x="6070" y="5102"/>
                    </a:lnTo>
                    <a:lnTo>
                      <a:pt x="6087" y="5115"/>
                    </a:lnTo>
                    <a:lnTo>
                      <a:pt x="6103" y="5130"/>
                    </a:lnTo>
                    <a:lnTo>
                      <a:pt x="6119" y="5145"/>
                    </a:lnTo>
                    <a:lnTo>
                      <a:pt x="6134" y="5160"/>
                    </a:lnTo>
                    <a:lnTo>
                      <a:pt x="6148" y="5177"/>
                    </a:lnTo>
                    <a:lnTo>
                      <a:pt x="6162" y="5194"/>
                    </a:lnTo>
                    <a:lnTo>
                      <a:pt x="6175" y="5211"/>
                    </a:lnTo>
                    <a:lnTo>
                      <a:pt x="6186" y="5231"/>
                    </a:lnTo>
                    <a:lnTo>
                      <a:pt x="6197" y="5249"/>
                    </a:lnTo>
                    <a:lnTo>
                      <a:pt x="6208" y="5269"/>
                    </a:lnTo>
                    <a:lnTo>
                      <a:pt x="6217" y="5289"/>
                    </a:lnTo>
                    <a:lnTo>
                      <a:pt x="6225" y="5310"/>
                    </a:lnTo>
                    <a:lnTo>
                      <a:pt x="6232" y="5331"/>
                    </a:lnTo>
                    <a:lnTo>
                      <a:pt x="6238" y="5353"/>
                    </a:lnTo>
                    <a:lnTo>
                      <a:pt x="6244" y="5374"/>
                    </a:lnTo>
                    <a:lnTo>
                      <a:pt x="6247" y="5397"/>
                    </a:lnTo>
                    <a:lnTo>
                      <a:pt x="6250" y="5419"/>
                    </a:lnTo>
                    <a:lnTo>
                      <a:pt x="6252" y="5443"/>
                    </a:lnTo>
                    <a:lnTo>
                      <a:pt x="6253" y="5466"/>
                    </a:lnTo>
                    <a:lnTo>
                      <a:pt x="6252" y="5489"/>
                    </a:lnTo>
                    <a:lnTo>
                      <a:pt x="6250" y="5513"/>
                    </a:lnTo>
                    <a:lnTo>
                      <a:pt x="6247" y="5535"/>
                    </a:lnTo>
                    <a:lnTo>
                      <a:pt x="6244" y="5557"/>
                    </a:lnTo>
                    <a:lnTo>
                      <a:pt x="6238" y="5579"/>
                    </a:lnTo>
                    <a:lnTo>
                      <a:pt x="6232" y="5601"/>
                    </a:lnTo>
                    <a:lnTo>
                      <a:pt x="6225" y="5622"/>
                    </a:lnTo>
                    <a:lnTo>
                      <a:pt x="6217" y="5643"/>
                    </a:lnTo>
                    <a:lnTo>
                      <a:pt x="6208" y="5662"/>
                    </a:lnTo>
                    <a:lnTo>
                      <a:pt x="6197" y="5682"/>
                    </a:lnTo>
                    <a:lnTo>
                      <a:pt x="6186" y="5701"/>
                    </a:lnTo>
                    <a:lnTo>
                      <a:pt x="6175" y="5720"/>
                    </a:lnTo>
                    <a:lnTo>
                      <a:pt x="6162" y="5738"/>
                    </a:lnTo>
                    <a:lnTo>
                      <a:pt x="6148" y="5754"/>
                    </a:lnTo>
                    <a:lnTo>
                      <a:pt x="6134" y="5771"/>
                    </a:lnTo>
                    <a:lnTo>
                      <a:pt x="6119" y="5787"/>
                    </a:lnTo>
                    <a:lnTo>
                      <a:pt x="6103" y="5803"/>
                    </a:lnTo>
                    <a:lnTo>
                      <a:pt x="6087" y="5817"/>
                    </a:lnTo>
                    <a:lnTo>
                      <a:pt x="6070" y="5830"/>
                    </a:lnTo>
                    <a:lnTo>
                      <a:pt x="6052" y="5843"/>
                    </a:lnTo>
                    <a:lnTo>
                      <a:pt x="6034" y="5855"/>
                    </a:lnTo>
                    <a:lnTo>
                      <a:pt x="6014" y="5865"/>
                    </a:lnTo>
                    <a:lnTo>
                      <a:pt x="5995" y="5875"/>
                    </a:lnTo>
                    <a:lnTo>
                      <a:pt x="5974" y="5885"/>
                    </a:lnTo>
                    <a:lnTo>
                      <a:pt x="5954" y="5893"/>
                    </a:lnTo>
                    <a:lnTo>
                      <a:pt x="5933" y="5900"/>
                    </a:lnTo>
                    <a:lnTo>
                      <a:pt x="5912" y="5906"/>
                    </a:lnTo>
                    <a:lnTo>
                      <a:pt x="5889" y="5911"/>
                    </a:lnTo>
                    <a:lnTo>
                      <a:pt x="5867" y="5915"/>
                    </a:lnTo>
                    <a:lnTo>
                      <a:pt x="5844" y="5918"/>
                    </a:lnTo>
                    <a:lnTo>
                      <a:pt x="5822" y="5919"/>
                    </a:lnTo>
                    <a:lnTo>
                      <a:pt x="5798" y="5920"/>
                    </a:lnTo>
                    <a:lnTo>
                      <a:pt x="5775" y="5919"/>
                    </a:lnTo>
                    <a:lnTo>
                      <a:pt x="5752" y="5918"/>
                    </a:lnTo>
                    <a:lnTo>
                      <a:pt x="5729" y="5915"/>
                    </a:lnTo>
                    <a:lnTo>
                      <a:pt x="5707" y="5911"/>
                    </a:lnTo>
                    <a:lnTo>
                      <a:pt x="5685" y="5906"/>
                    </a:lnTo>
                    <a:lnTo>
                      <a:pt x="5663" y="5900"/>
                    </a:lnTo>
                    <a:lnTo>
                      <a:pt x="5643" y="5893"/>
                    </a:lnTo>
                    <a:lnTo>
                      <a:pt x="5621" y="5885"/>
                    </a:lnTo>
                    <a:lnTo>
                      <a:pt x="5602" y="5875"/>
                    </a:lnTo>
                    <a:lnTo>
                      <a:pt x="5582" y="5865"/>
                    </a:lnTo>
                    <a:lnTo>
                      <a:pt x="5563" y="5855"/>
                    </a:lnTo>
                    <a:lnTo>
                      <a:pt x="5544" y="5843"/>
                    </a:lnTo>
                    <a:lnTo>
                      <a:pt x="5527" y="5830"/>
                    </a:lnTo>
                    <a:lnTo>
                      <a:pt x="5510" y="5817"/>
                    </a:lnTo>
                    <a:lnTo>
                      <a:pt x="5493" y="5803"/>
                    </a:lnTo>
                    <a:lnTo>
                      <a:pt x="5477" y="5787"/>
                    </a:lnTo>
                    <a:lnTo>
                      <a:pt x="5462" y="5771"/>
                    </a:lnTo>
                    <a:lnTo>
                      <a:pt x="5448" y="5754"/>
                    </a:lnTo>
                    <a:lnTo>
                      <a:pt x="5434" y="5738"/>
                    </a:lnTo>
                    <a:lnTo>
                      <a:pt x="5421" y="5720"/>
                    </a:lnTo>
                    <a:lnTo>
                      <a:pt x="5409" y="5701"/>
                    </a:lnTo>
                    <a:lnTo>
                      <a:pt x="5399" y="5682"/>
                    </a:lnTo>
                    <a:lnTo>
                      <a:pt x="5389" y="5662"/>
                    </a:lnTo>
                    <a:lnTo>
                      <a:pt x="5380" y="5643"/>
                    </a:lnTo>
                    <a:lnTo>
                      <a:pt x="5371" y="5622"/>
                    </a:lnTo>
                    <a:lnTo>
                      <a:pt x="5364" y="5601"/>
                    </a:lnTo>
                    <a:lnTo>
                      <a:pt x="5358" y="5579"/>
                    </a:lnTo>
                    <a:lnTo>
                      <a:pt x="5353" y="5557"/>
                    </a:lnTo>
                    <a:lnTo>
                      <a:pt x="5349" y="5535"/>
                    </a:lnTo>
                    <a:lnTo>
                      <a:pt x="5346" y="5513"/>
                    </a:lnTo>
                    <a:lnTo>
                      <a:pt x="5345" y="5489"/>
                    </a:lnTo>
                    <a:lnTo>
                      <a:pt x="5344" y="5466"/>
                    </a:lnTo>
                    <a:lnTo>
                      <a:pt x="5345" y="5443"/>
                    </a:lnTo>
                    <a:lnTo>
                      <a:pt x="5346" y="5419"/>
                    </a:lnTo>
                    <a:lnTo>
                      <a:pt x="5349" y="5397"/>
                    </a:lnTo>
                    <a:lnTo>
                      <a:pt x="5353" y="5374"/>
                    </a:lnTo>
                    <a:lnTo>
                      <a:pt x="5358" y="5353"/>
                    </a:lnTo>
                    <a:lnTo>
                      <a:pt x="5364" y="5331"/>
                    </a:lnTo>
                    <a:lnTo>
                      <a:pt x="5371" y="5310"/>
                    </a:lnTo>
                    <a:lnTo>
                      <a:pt x="5380" y="5289"/>
                    </a:lnTo>
                    <a:lnTo>
                      <a:pt x="5389" y="5269"/>
                    </a:lnTo>
                    <a:lnTo>
                      <a:pt x="5399" y="5249"/>
                    </a:lnTo>
                    <a:lnTo>
                      <a:pt x="5409" y="5231"/>
                    </a:lnTo>
                    <a:lnTo>
                      <a:pt x="5421" y="5211"/>
                    </a:lnTo>
                    <a:lnTo>
                      <a:pt x="5434" y="5194"/>
                    </a:lnTo>
                    <a:lnTo>
                      <a:pt x="5448" y="5177"/>
                    </a:lnTo>
                    <a:lnTo>
                      <a:pt x="5462" y="5160"/>
                    </a:lnTo>
                    <a:lnTo>
                      <a:pt x="5477" y="5145"/>
                    </a:lnTo>
                    <a:lnTo>
                      <a:pt x="5493" y="5130"/>
                    </a:lnTo>
                    <a:lnTo>
                      <a:pt x="5510" y="5115"/>
                    </a:lnTo>
                    <a:lnTo>
                      <a:pt x="5527" y="5102"/>
                    </a:lnTo>
                    <a:lnTo>
                      <a:pt x="5544" y="5090"/>
                    </a:lnTo>
                    <a:lnTo>
                      <a:pt x="5563" y="5077"/>
                    </a:lnTo>
                    <a:lnTo>
                      <a:pt x="5582" y="5066"/>
                    </a:lnTo>
                    <a:lnTo>
                      <a:pt x="5602" y="5056"/>
                    </a:lnTo>
                    <a:lnTo>
                      <a:pt x="5621" y="5047"/>
                    </a:lnTo>
                    <a:lnTo>
                      <a:pt x="5643" y="5039"/>
                    </a:lnTo>
                    <a:lnTo>
                      <a:pt x="5663" y="5032"/>
                    </a:lnTo>
                    <a:lnTo>
                      <a:pt x="5685" y="5026"/>
                    </a:lnTo>
                    <a:lnTo>
                      <a:pt x="5707" y="5021"/>
                    </a:lnTo>
                    <a:lnTo>
                      <a:pt x="5729" y="5017"/>
                    </a:lnTo>
                    <a:lnTo>
                      <a:pt x="5752" y="5014"/>
                    </a:lnTo>
                    <a:lnTo>
                      <a:pt x="5775" y="5012"/>
                    </a:lnTo>
                    <a:lnTo>
                      <a:pt x="5798" y="5011"/>
                    </a:lnTo>
                    <a:close/>
                    <a:moveTo>
                      <a:pt x="4808" y="11795"/>
                    </a:moveTo>
                    <a:lnTo>
                      <a:pt x="4808" y="9504"/>
                    </a:lnTo>
                    <a:lnTo>
                      <a:pt x="5094" y="9504"/>
                    </a:lnTo>
                    <a:lnTo>
                      <a:pt x="5094" y="11795"/>
                    </a:lnTo>
                    <a:lnTo>
                      <a:pt x="4808" y="11795"/>
                    </a:lnTo>
                    <a:close/>
                    <a:moveTo>
                      <a:pt x="4028" y="11795"/>
                    </a:moveTo>
                    <a:lnTo>
                      <a:pt x="4028" y="9504"/>
                    </a:lnTo>
                    <a:lnTo>
                      <a:pt x="4313" y="9504"/>
                    </a:lnTo>
                    <a:lnTo>
                      <a:pt x="4313" y="11795"/>
                    </a:lnTo>
                    <a:lnTo>
                      <a:pt x="4028" y="11795"/>
                    </a:lnTo>
                    <a:close/>
                    <a:moveTo>
                      <a:pt x="3247" y="11795"/>
                    </a:moveTo>
                    <a:lnTo>
                      <a:pt x="3247" y="9504"/>
                    </a:lnTo>
                    <a:lnTo>
                      <a:pt x="3533" y="9504"/>
                    </a:lnTo>
                    <a:lnTo>
                      <a:pt x="3533" y="11795"/>
                    </a:lnTo>
                    <a:lnTo>
                      <a:pt x="3247" y="11795"/>
                    </a:lnTo>
                    <a:close/>
                    <a:moveTo>
                      <a:pt x="3018" y="3648"/>
                    </a:moveTo>
                    <a:lnTo>
                      <a:pt x="3018" y="2307"/>
                    </a:lnTo>
                    <a:lnTo>
                      <a:pt x="3017" y="2265"/>
                    </a:lnTo>
                    <a:lnTo>
                      <a:pt x="3015" y="2222"/>
                    </a:lnTo>
                    <a:lnTo>
                      <a:pt x="3012" y="2181"/>
                    </a:lnTo>
                    <a:lnTo>
                      <a:pt x="3006" y="2139"/>
                    </a:lnTo>
                    <a:lnTo>
                      <a:pt x="3000" y="2098"/>
                    </a:lnTo>
                    <a:lnTo>
                      <a:pt x="2993" y="2057"/>
                    </a:lnTo>
                    <a:lnTo>
                      <a:pt x="2985" y="2017"/>
                    </a:lnTo>
                    <a:lnTo>
                      <a:pt x="2975" y="1977"/>
                    </a:lnTo>
                    <a:lnTo>
                      <a:pt x="6212" y="1977"/>
                    </a:lnTo>
                    <a:lnTo>
                      <a:pt x="6212" y="3648"/>
                    </a:lnTo>
                    <a:lnTo>
                      <a:pt x="3018" y="3648"/>
                    </a:lnTo>
                    <a:close/>
                  </a:path>
                </a:pathLst>
              </a:custGeom>
              <a:solidFill>
                <a:srgbClr val="000000">
                  <a:lumMod val="50000"/>
                  <a:lumOff val="50000"/>
                </a:srgbClr>
              </a:solidFill>
              <a:ln w="9525">
                <a:noFill/>
                <a:round/>
                <a:headEnd/>
                <a:tailEnd/>
              </a:ln>
            </p:spPr>
            <p:txBody>
              <a:bodyPr/>
              <a:lstStyle/>
              <a:p>
                <a:pPr eaLnBrk="0" hangingPunct="0">
                  <a:lnSpc>
                    <a:spcPct val="130000"/>
                  </a:lnSpc>
                  <a:buClr>
                    <a:srgbClr val="FF0000"/>
                  </a:buClr>
                  <a:buFont typeface="Wingdings" panose="05000000000000000000" pitchFamily="2" charset="2"/>
                  <a:buNone/>
                  <a:defRPr/>
                </a:pPr>
                <a:endParaRPr lang="zh-CN" altLang="en-US" sz="1200" u="sng" kern="0">
                  <a:solidFill>
                    <a:srgbClr val="B2B2B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69" name="组合 2287"/>
            <p:cNvGrpSpPr>
              <a:grpSpLocks/>
            </p:cNvGrpSpPr>
            <p:nvPr/>
          </p:nvGrpSpPr>
          <p:grpSpPr bwMode="auto">
            <a:xfrm>
              <a:off x="8016458" y="2561778"/>
              <a:ext cx="747206" cy="113388"/>
              <a:chOff x="1964592" y="5510976"/>
              <a:chExt cx="925513" cy="290513"/>
            </a:xfrm>
          </p:grpSpPr>
          <p:sp>
            <p:nvSpPr>
              <p:cNvPr id="101"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02"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solidFill>
                <a:srgbClr val="595757"/>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grpSp>
          <p:nvGrpSpPr>
            <p:cNvPr id="70" name="组合 2287"/>
            <p:cNvGrpSpPr>
              <a:grpSpLocks/>
            </p:cNvGrpSpPr>
            <p:nvPr/>
          </p:nvGrpSpPr>
          <p:grpSpPr bwMode="auto">
            <a:xfrm>
              <a:off x="9156439" y="2564293"/>
              <a:ext cx="747206" cy="113388"/>
              <a:chOff x="1964592" y="5510976"/>
              <a:chExt cx="925513" cy="290513"/>
            </a:xfrm>
          </p:grpSpPr>
          <p:sp>
            <p:nvSpPr>
              <p:cNvPr id="99"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100"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solidFill>
                <a:srgbClr val="595757"/>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grpSp>
          <p:nvGrpSpPr>
            <p:cNvPr id="71" name="组合 2287"/>
            <p:cNvGrpSpPr>
              <a:grpSpLocks/>
            </p:cNvGrpSpPr>
            <p:nvPr/>
          </p:nvGrpSpPr>
          <p:grpSpPr bwMode="auto">
            <a:xfrm>
              <a:off x="10265331" y="2500009"/>
              <a:ext cx="747206" cy="113388"/>
              <a:chOff x="1964592" y="5510976"/>
              <a:chExt cx="925513" cy="290513"/>
            </a:xfrm>
          </p:grpSpPr>
          <p:sp>
            <p:nvSpPr>
              <p:cNvPr id="97" name="Freeform 1242"/>
              <p:cNvSpPr>
                <a:spLocks noEditPoints="1"/>
              </p:cNvSpPr>
              <p:nvPr/>
            </p:nvSpPr>
            <p:spPr bwMode="auto">
              <a:xfrm>
                <a:off x="1964592" y="5510976"/>
                <a:ext cx="925513" cy="290513"/>
              </a:xfrm>
              <a:custGeom>
                <a:avLst/>
                <a:gdLst>
                  <a:gd name="T0" fmla="*/ 2147483647 w 583"/>
                  <a:gd name="T1" fmla="*/ 0 h 183"/>
                  <a:gd name="T2" fmla="*/ 0 w 583"/>
                  <a:gd name="T3" fmla="*/ 2147483647 h 183"/>
                  <a:gd name="T4" fmla="*/ 2147483647 w 583"/>
                  <a:gd name="T5" fmla="*/ 2147483647 h 183"/>
                  <a:gd name="T6" fmla="*/ 2147483647 w 583"/>
                  <a:gd name="T7" fmla="*/ 2147483647 h 183"/>
                  <a:gd name="T8" fmla="*/ 2147483647 w 583"/>
                  <a:gd name="T9" fmla="*/ 2147483647 h 183"/>
                  <a:gd name="T10" fmla="*/ 2147483647 w 583"/>
                  <a:gd name="T11" fmla="*/ 2147483647 h 183"/>
                  <a:gd name="T12" fmla="*/ 2147483647 w 583"/>
                  <a:gd name="T13" fmla="*/ 2147483647 h 183"/>
                  <a:gd name="T14" fmla="*/ 2147483647 w 583"/>
                  <a:gd name="T15" fmla="*/ 2147483647 h 183"/>
                  <a:gd name="T16" fmla="*/ 2147483647 w 583"/>
                  <a:gd name="T17" fmla="*/ 2147483647 h 183"/>
                  <a:gd name="T18" fmla="*/ 2147483647 w 583"/>
                  <a:gd name="T19" fmla="*/ 2147483647 h 183"/>
                  <a:gd name="T20" fmla="*/ 2147483647 w 583"/>
                  <a:gd name="T21" fmla="*/ 2147483647 h 183"/>
                  <a:gd name="T22" fmla="*/ 2147483647 w 583"/>
                  <a:gd name="T23" fmla="*/ 2147483647 h 183"/>
                  <a:gd name="T24" fmla="*/ 2147483647 w 583"/>
                  <a:gd name="T25" fmla="*/ 2147483647 h 183"/>
                  <a:gd name="T26" fmla="*/ 2147483647 w 583"/>
                  <a:gd name="T27" fmla="*/ 2147483647 h 183"/>
                  <a:gd name="T28" fmla="*/ 2147483647 w 583"/>
                  <a:gd name="T29" fmla="*/ 2147483647 h 183"/>
                  <a:gd name="T30" fmla="*/ 2147483647 w 583"/>
                  <a:gd name="T31" fmla="*/ 2147483647 h 183"/>
                  <a:gd name="T32" fmla="*/ 2147483647 w 583"/>
                  <a:gd name="T33" fmla="*/ 2147483647 h 183"/>
                  <a:gd name="T34" fmla="*/ 2147483647 w 583"/>
                  <a:gd name="T35" fmla="*/ 2147483647 h 183"/>
                  <a:gd name="T36" fmla="*/ 2147483647 w 583"/>
                  <a:gd name="T37" fmla="*/ 2147483647 h 183"/>
                  <a:gd name="T38" fmla="*/ 2147483647 w 583"/>
                  <a:gd name="T39" fmla="*/ 2147483647 h 183"/>
                  <a:gd name="T40" fmla="*/ 2147483647 w 583"/>
                  <a:gd name="T41" fmla="*/ 2147483647 h 183"/>
                  <a:gd name="T42" fmla="*/ 2147483647 w 583"/>
                  <a:gd name="T43" fmla="*/ 2147483647 h 183"/>
                  <a:gd name="T44" fmla="*/ 2147483647 w 583"/>
                  <a:gd name="T45" fmla="*/ 2147483647 h 183"/>
                  <a:gd name="T46" fmla="*/ 2147483647 w 583"/>
                  <a:gd name="T47" fmla="*/ 2147483647 h 183"/>
                  <a:gd name="T48" fmla="*/ 2147483647 w 583"/>
                  <a:gd name="T49" fmla="*/ 2147483647 h 183"/>
                  <a:gd name="T50" fmla="*/ 2147483647 w 583"/>
                  <a:gd name="T51" fmla="*/ 2147483647 h 183"/>
                  <a:gd name="T52" fmla="*/ 2147483647 w 583"/>
                  <a:gd name="T53" fmla="*/ 2147483647 h 183"/>
                  <a:gd name="T54" fmla="*/ 2147483647 w 583"/>
                  <a:gd name="T55" fmla="*/ 2147483647 h 183"/>
                  <a:gd name="T56" fmla="*/ 2147483647 w 583"/>
                  <a:gd name="T57" fmla="*/ 2147483647 h 183"/>
                  <a:gd name="T58" fmla="*/ 2147483647 w 583"/>
                  <a:gd name="T59" fmla="*/ 2147483647 h 183"/>
                  <a:gd name="T60" fmla="*/ 2147483647 w 583"/>
                  <a:gd name="T61" fmla="*/ 2147483647 h 183"/>
                  <a:gd name="T62" fmla="*/ 2147483647 w 583"/>
                  <a:gd name="T63" fmla="*/ 2147483647 h 183"/>
                  <a:gd name="T64" fmla="*/ 2147483647 w 583"/>
                  <a:gd name="T65" fmla="*/ 2147483647 h 183"/>
                  <a:gd name="T66" fmla="*/ 2147483647 w 583"/>
                  <a:gd name="T67" fmla="*/ 2147483647 h 183"/>
                  <a:gd name="T68" fmla="*/ 2147483647 w 583"/>
                  <a:gd name="T69" fmla="*/ 2147483647 h 183"/>
                  <a:gd name="T70" fmla="*/ 2147483647 w 583"/>
                  <a:gd name="T71" fmla="*/ 2147483647 h 183"/>
                  <a:gd name="T72" fmla="*/ 2147483647 w 583"/>
                  <a:gd name="T73" fmla="*/ 2147483647 h 183"/>
                  <a:gd name="T74" fmla="*/ 2147483647 w 583"/>
                  <a:gd name="T75" fmla="*/ 2147483647 h 183"/>
                  <a:gd name="T76" fmla="*/ 2147483647 w 583"/>
                  <a:gd name="T77" fmla="*/ 2147483647 h 183"/>
                  <a:gd name="T78" fmla="*/ 2147483647 w 583"/>
                  <a:gd name="T79" fmla="*/ 2147483647 h 183"/>
                  <a:gd name="T80" fmla="*/ 2147483647 w 583"/>
                  <a:gd name="T81" fmla="*/ 2147483647 h 183"/>
                  <a:gd name="T82" fmla="*/ 2147483647 w 583"/>
                  <a:gd name="T83" fmla="*/ 2147483647 h 183"/>
                  <a:gd name="T84" fmla="*/ 2147483647 w 583"/>
                  <a:gd name="T85" fmla="*/ 2147483647 h 183"/>
                  <a:gd name="T86" fmla="*/ 2147483647 w 583"/>
                  <a:gd name="T87" fmla="*/ 2147483647 h 183"/>
                  <a:gd name="T88" fmla="*/ 2147483647 w 583"/>
                  <a:gd name="T89" fmla="*/ 2147483647 h 183"/>
                  <a:gd name="T90" fmla="*/ 2147483647 w 583"/>
                  <a:gd name="T91" fmla="*/ 2147483647 h 183"/>
                  <a:gd name="T92" fmla="*/ 2147483647 w 583"/>
                  <a:gd name="T93" fmla="*/ 2147483647 h 183"/>
                  <a:gd name="T94" fmla="*/ 2147483647 w 583"/>
                  <a:gd name="T95" fmla="*/ 2147483647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3"/>
                  <a:gd name="T145" fmla="*/ 0 h 183"/>
                  <a:gd name="T146" fmla="*/ 583 w 583"/>
                  <a:gd name="T147" fmla="*/ 183 h 1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3" h="183">
                    <a:moveTo>
                      <a:pt x="569" y="21"/>
                    </a:moveTo>
                    <a:lnTo>
                      <a:pt x="569" y="0"/>
                    </a:lnTo>
                    <a:lnTo>
                      <a:pt x="14" y="0"/>
                    </a:lnTo>
                    <a:lnTo>
                      <a:pt x="14" y="21"/>
                    </a:lnTo>
                    <a:lnTo>
                      <a:pt x="0" y="21"/>
                    </a:lnTo>
                    <a:lnTo>
                      <a:pt x="0" y="163"/>
                    </a:lnTo>
                    <a:lnTo>
                      <a:pt x="14" y="163"/>
                    </a:lnTo>
                    <a:lnTo>
                      <a:pt x="14" y="183"/>
                    </a:lnTo>
                    <a:lnTo>
                      <a:pt x="569" y="183"/>
                    </a:lnTo>
                    <a:lnTo>
                      <a:pt x="569" y="163"/>
                    </a:lnTo>
                    <a:lnTo>
                      <a:pt x="583" y="163"/>
                    </a:lnTo>
                    <a:lnTo>
                      <a:pt x="583" y="21"/>
                    </a:lnTo>
                    <a:lnTo>
                      <a:pt x="569" y="21"/>
                    </a:lnTo>
                    <a:close/>
                    <a:moveTo>
                      <a:pt x="119" y="154"/>
                    </a:moveTo>
                    <a:lnTo>
                      <a:pt x="119" y="154"/>
                    </a:lnTo>
                    <a:lnTo>
                      <a:pt x="118" y="158"/>
                    </a:lnTo>
                    <a:lnTo>
                      <a:pt x="115" y="163"/>
                    </a:lnTo>
                    <a:lnTo>
                      <a:pt x="111" y="166"/>
                    </a:lnTo>
                    <a:lnTo>
                      <a:pt x="104" y="167"/>
                    </a:lnTo>
                    <a:lnTo>
                      <a:pt x="57" y="167"/>
                    </a:lnTo>
                    <a:lnTo>
                      <a:pt x="51" y="166"/>
                    </a:lnTo>
                    <a:lnTo>
                      <a:pt x="47" y="163"/>
                    </a:lnTo>
                    <a:lnTo>
                      <a:pt x="44" y="158"/>
                    </a:lnTo>
                    <a:lnTo>
                      <a:pt x="43" y="154"/>
                    </a:lnTo>
                    <a:lnTo>
                      <a:pt x="43" y="30"/>
                    </a:lnTo>
                    <a:lnTo>
                      <a:pt x="44" y="25"/>
                    </a:lnTo>
                    <a:lnTo>
                      <a:pt x="47" y="21"/>
                    </a:lnTo>
                    <a:lnTo>
                      <a:pt x="51" y="19"/>
                    </a:lnTo>
                    <a:lnTo>
                      <a:pt x="57" y="17"/>
                    </a:lnTo>
                    <a:lnTo>
                      <a:pt x="104" y="17"/>
                    </a:lnTo>
                    <a:lnTo>
                      <a:pt x="111" y="19"/>
                    </a:lnTo>
                    <a:lnTo>
                      <a:pt x="115" y="21"/>
                    </a:lnTo>
                    <a:lnTo>
                      <a:pt x="118" y="25"/>
                    </a:lnTo>
                    <a:lnTo>
                      <a:pt x="119" y="30"/>
                    </a:lnTo>
                    <a:lnTo>
                      <a:pt x="119" y="154"/>
                    </a:lnTo>
                    <a:close/>
                    <a:moveTo>
                      <a:pt x="223" y="154"/>
                    </a:moveTo>
                    <a:lnTo>
                      <a:pt x="223" y="154"/>
                    </a:lnTo>
                    <a:lnTo>
                      <a:pt x="222" y="158"/>
                    </a:lnTo>
                    <a:lnTo>
                      <a:pt x="219" y="163"/>
                    </a:lnTo>
                    <a:lnTo>
                      <a:pt x="215" y="166"/>
                    </a:lnTo>
                    <a:lnTo>
                      <a:pt x="208" y="167"/>
                    </a:lnTo>
                    <a:lnTo>
                      <a:pt x="161" y="167"/>
                    </a:lnTo>
                    <a:lnTo>
                      <a:pt x="155" y="166"/>
                    </a:lnTo>
                    <a:lnTo>
                      <a:pt x="151" y="163"/>
                    </a:lnTo>
                    <a:lnTo>
                      <a:pt x="148" y="158"/>
                    </a:lnTo>
                    <a:lnTo>
                      <a:pt x="147" y="154"/>
                    </a:lnTo>
                    <a:lnTo>
                      <a:pt x="147" y="30"/>
                    </a:lnTo>
                    <a:lnTo>
                      <a:pt x="148" y="25"/>
                    </a:lnTo>
                    <a:lnTo>
                      <a:pt x="151" y="21"/>
                    </a:lnTo>
                    <a:lnTo>
                      <a:pt x="155" y="19"/>
                    </a:lnTo>
                    <a:lnTo>
                      <a:pt x="161" y="17"/>
                    </a:lnTo>
                    <a:lnTo>
                      <a:pt x="208" y="17"/>
                    </a:lnTo>
                    <a:lnTo>
                      <a:pt x="215" y="19"/>
                    </a:lnTo>
                    <a:lnTo>
                      <a:pt x="219" y="21"/>
                    </a:lnTo>
                    <a:lnTo>
                      <a:pt x="222" y="25"/>
                    </a:lnTo>
                    <a:lnTo>
                      <a:pt x="223" y="30"/>
                    </a:lnTo>
                    <a:lnTo>
                      <a:pt x="223" y="154"/>
                    </a:lnTo>
                    <a:close/>
                    <a:moveTo>
                      <a:pt x="328" y="154"/>
                    </a:moveTo>
                    <a:lnTo>
                      <a:pt x="328" y="154"/>
                    </a:lnTo>
                    <a:lnTo>
                      <a:pt x="325" y="158"/>
                    </a:lnTo>
                    <a:lnTo>
                      <a:pt x="323" y="163"/>
                    </a:lnTo>
                    <a:lnTo>
                      <a:pt x="318" y="166"/>
                    </a:lnTo>
                    <a:lnTo>
                      <a:pt x="312" y="167"/>
                    </a:lnTo>
                    <a:lnTo>
                      <a:pt x="265" y="167"/>
                    </a:lnTo>
                    <a:lnTo>
                      <a:pt x="260" y="166"/>
                    </a:lnTo>
                    <a:lnTo>
                      <a:pt x="255" y="163"/>
                    </a:lnTo>
                    <a:lnTo>
                      <a:pt x="252" y="158"/>
                    </a:lnTo>
                    <a:lnTo>
                      <a:pt x="251" y="154"/>
                    </a:lnTo>
                    <a:lnTo>
                      <a:pt x="251" y="30"/>
                    </a:lnTo>
                    <a:lnTo>
                      <a:pt x="252" y="25"/>
                    </a:lnTo>
                    <a:lnTo>
                      <a:pt x="255" y="21"/>
                    </a:lnTo>
                    <a:lnTo>
                      <a:pt x="260" y="19"/>
                    </a:lnTo>
                    <a:lnTo>
                      <a:pt x="265" y="17"/>
                    </a:lnTo>
                    <a:lnTo>
                      <a:pt x="312" y="17"/>
                    </a:lnTo>
                    <a:lnTo>
                      <a:pt x="318" y="19"/>
                    </a:lnTo>
                    <a:lnTo>
                      <a:pt x="323" y="21"/>
                    </a:lnTo>
                    <a:lnTo>
                      <a:pt x="325" y="25"/>
                    </a:lnTo>
                    <a:lnTo>
                      <a:pt x="328" y="30"/>
                    </a:lnTo>
                    <a:lnTo>
                      <a:pt x="328" y="154"/>
                    </a:lnTo>
                    <a:close/>
                    <a:moveTo>
                      <a:pt x="431" y="154"/>
                    </a:moveTo>
                    <a:lnTo>
                      <a:pt x="431" y="154"/>
                    </a:lnTo>
                    <a:lnTo>
                      <a:pt x="429" y="158"/>
                    </a:lnTo>
                    <a:lnTo>
                      <a:pt x="427" y="163"/>
                    </a:lnTo>
                    <a:lnTo>
                      <a:pt x="422" y="166"/>
                    </a:lnTo>
                    <a:lnTo>
                      <a:pt x="416" y="167"/>
                    </a:lnTo>
                    <a:lnTo>
                      <a:pt x="369" y="167"/>
                    </a:lnTo>
                    <a:lnTo>
                      <a:pt x="364" y="166"/>
                    </a:lnTo>
                    <a:lnTo>
                      <a:pt x="359" y="163"/>
                    </a:lnTo>
                    <a:lnTo>
                      <a:pt x="356" y="158"/>
                    </a:lnTo>
                    <a:lnTo>
                      <a:pt x="355" y="154"/>
                    </a:lnTo>
                    <a:lnTo>
                      <a:pt x="355" y="30"/>
                    </a:lnTo>
                    <a:lnTo>
                      <a:pt x="356" y="25"/>
                    </a:lnTo>
                    <a:lnTo>
                      <a:pt x="359" y="21"/>
                    </a:lnTo>
                    <a:lnTo>
                      <a:pt x="364" y="19"/>
                    </a:lnTo>
                    <a:lnTo>
                      <a:pt x="369" y="17"/>
                    </a:lnTo>
                    <a:lnTo>
                      <a:pt x="416" y="17"/>
                    </a:lnTo>
                    <a:lnTo>
                      <a:pt x="422" y="19"/>
                    </a:lnTo>
                    <a:lnTo>
                      <a:pt x="427" y="21"/>
                    </a:lnTo>
                    <a:lnTo>
                      <a:pt x="429" y="25"/>
                    </a:lnTo>
                    <a:lnTo>
                      <a:pt x="431" y="30"/>
                    </a:lnTo>
                    <a:lnTo>
                      <a:pt x="431" y="154"/>
                    </a:lnTo>
                    <a:close/>
                    <a:moveTo>
                      <a:pt x="535" y="154"/>
                    </a:moveTo>
                    <a:lnTo>
                      <a:pt x="535" y="154"/>
                    </a:lnTo>
                    <a:lnTo>
                      <a:pt x="534" y="158"/>
                    </a:lnTo>
                    <a:lnTo>
                      <a:pt x="530" y="163"/>
                    </a:lnTo>
                    <a:lnTo>
                      <a:pt x="526" y="166"/>
                    </a:lnTo>
                    <a:lnTo>
                      <a:pt x="519" y="167"/>
                    </a:lnTo>
                    <a:lnTo>
                      <a:pt x="473" y="167"/>
                    </a:lnTo>
                    <a:lnTo>
                      <a:pt x="468" y="166"/>
                    </a:lnTo>
                    <a:lnTo>
                      <a:pt x="462" y="163"/>
                    </a:lnTo>
                    <a:lnTo>
                      <a:pt x="460" y="158"/>
                    </a:lnTo>
                    <a:lnTo>
                      <a:pt x="459" y="154"/>
                    </a:lnTo>
                    <a:lnTo>
                      <a:pt x="459" y="30"/>
                    </a:lnTo>
                    <a:lnTo>
                      <a:pt x="460" y="25"/>
                    </a:lnTo>
                    <a:lnTo>
                      <a:pt x="462" y="21"/>
                    </a:lnTo>
                    <a:lnTo>
                      <a:pt x="468" y="19"/>
                    </a:lnTo>
                    <a:lnTo>
                      <a:pt x="473" y="17"/>
                    </a:lnTo>
                    <a:lnTo>
                      <a:pt x="519" y="17"/>
                    </a:lnTo>
                    <a:lnTo>
                      <a:pt x="526" y="19"/>
                    </a:lnTo>
                    <a:lnTo>
                      <a:pt x="530" y="21"/>
                    </a:lnTo>
                    <a:lnTo>
                      <a:pt x="534" y="25"/>
                    </a:lnTo>
                    <a:lnTo>
                      <a:pt x="535" y="30"/>
                    </a:lnTo>
                    <a:lnTo>
                      <a:pt x="535" y="154"/>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98" name="Freeform 1243"/>
              <p:cNvSpPr>
                <a:spLocks noEditPoints="1"/>
              </p:cNvSpPr>
              <p:nvPr/>
            </p:nvSpPr>
            <p:spPr bwMode="auto">
              <a:xfrm>
                <a:off x="2056667" y="5536913"/>
                <a:ext cx="730250" cy="211138"/>
              </a:xfrm>
              <a:custGeom>
                <a:avLst/>
                <a:gdLst>
                  <a:gd name="T0" fmla="*/ 2147483647 w 460"/>
                  <a:gd name="T1" fmla="*/ 2147483647 h 133"/>
                  <a:gd name="T2" fmla="*/ 2147483647 w 460"/>
                  <a:gd name="T3" fmla="*/ 2147483647 h 133"/>
                  <a:gd name="T4" fmla="*/ 2147483647 w 460"/>
                  <a:gd name="T5" fmla="*/ 2147483647 h 133"/>
                  <a:gd name="T6" fmla="*/ 2147483647 w 460"/>
                  <a:gd name="T7" fmla="*/ 2147483647 h 133"/>
                  <a:gd name="T8" fmla="*/ 2147483647 w 460"/>
                  <a:gd name="T9" fmla="*/ 2147483647 h 133"/>
                  <a:gd name="T10" fmla="*/ 2147483647 w 460"/>
                  <a:gd name="T11" fmla="*/ 2147483647 h 133"/>
                  <a:gd name="T12" fmla="*/ 2147483647 w 460"/>
                  <a:gd name="T13" fmla="*/ 2147483647 h 133"/>
                  <a:gd name="T14" fmla="*/ 2147483647 w 460"/>
                  <a:gd name="T15" fmla="*/ 2147483647 h 133"/>
                  <a:gd name="T16" fmla="*/ 2147483647 w 460"/>
                  <a:gd name="T17" fmla="*/ 2147483647 h 133"/>
                  <a:gd name="T18" fmla="*/ 2147483647 w 460"/>
                  <a:gd name="T19" fmla="*/ 2147483647 h 133"/>
                  <a:gd name="T20" fmla="*/ 2147483647 w 460"/>
                  <a:gd name="T21" fmla="*/ 2147483647 h 133"/>
                  <a:gd name="T22" fmla="*/ 2147483647 w 460"/>
                  <a:gd name="T23" fmla="*/ 2147483647 h 133"/>
                  <a:gd name="T24" fmla="*/ 2147483647 w 460"/>
                  <a:gd name="T25" fmla="*/ 2147483647 h 133"/>
                  <a:gd name="T26" fmla="*/ 2147483647 w 460"/>
                  <a:gd name="T27" fmla="*/ 2147483647 h 133"/>
                  <a:gd name="T28" fmla="*/ 2147483647 w 460"/>
                  <a:gd name="T29" fmla="*/ 2147483647 h 133"/>
                  <a:gd name="T30" fmla="*/ 2147483647 w 460"/>
                  <a:gd name="T31" fmla="*/ 2147483647 h 133"/>
                  <a:gd name="T32" fmla="*/ 2147483647 w 460"/>
                  <a:gd name="T33" fmla="*/ 2147483647 h 133"/>
                  <a:gd name="T34" fmla="*/ 2147483647 w 460"/>
                  <a:gd name="T35" fmla="*/ 2147483647 h 133"/>
                  <a:gd name="T36" fmla="*/ 2147483647 w 460"/>
                  <a:gd name="T37" fmla="*/ 2147483647 h 133"/>
                  <a:gd name="T38" fmla="*/ 2147483647 w 460"/>
                  <a:gd name="T39" fmla="*/ 2147483647 h 133"/>
                  <a:gd name="T40" fmla="*/ 2147483647 w 460"/>
                  <a:gd name="T41" fmla="*/ 2147483647 h 133"/>
                  <a:gd name="T42" fmla="*/ 2147483647 w 460"/>
                  <a:gd name="T43" fmla="*/ 2147483647 h 133"/>
                  <a:gd name="T44" fmla="*/ 2147483647 w 460"/>
                  <a:gd name="T45" fmla="*/ 2147483647 h 133"/>
                  <a:gd name="T46" fmla="*/ 2147483647 w 460"/>
                  <a:gd name="T47" fmla="*/ 2147483647 h 133"/>
                  <a:gd name="T48" fmla="*/ 2147483647 w 460"/>
                  <a:gd name="T49" fmla="*/ 2147483647 h 133"/>
                  <a:gd name="T50" fmla="*/ 2147483647 w 460"/>
                  <a:gd name="T51" fmla="*/ 2147483647 h 133"/>
                  <a:gd name="T52" fmla="*/ 2147483647 w 460"/>
                  <a:gd name="T53" fmla="*/ 2147483647 h 133"/>
                  <a:gd name="T54" fmla="*/ 2147483647 w 460"/>
                  <a:gd name="T55" fmla="*/ 2147483647 h 133"/>
                  <a:gd name="T56" fmla="*/ 2147483647 w 460"/>
                  <a:gd name="T57" fmla="*/ 2147483647 h 133"/>
                  <a:gd name="T58" fmla="*/ 2147483647 w 460"/>
                  <a:gd name="T59" fmla="*/ 2147483647 h 133"/>
                  <a:gd name="T60" fmla="*/ 2147483647 w 460"/>
                  <a:gd name="T61" fmla="*/ 2147483647 h 133"/>
                  <a:gd name="T62" fmla="*/ 2147483647 w 460"/>
                  <a:gd name="T63" fmla="*/ 2147483647 h 133"/>
                  <a:gd name="T64" fmla="*/ 2147483647 w 460"/>
                  <a:gd name="T65" fmla="*/ 2147483647 h 133"/>
                  <a:gd name="T66" fmla="*/ 2147483647 w 460"/>
                  <a:gd name="T67" fmla="*/ 2147483647 h 133"/>
                  <a:gd name="T68" fmla="*/ 0 w 460"/>
                  <a:gd name="T69" fmla="*/ 2147483647 h 133"/>
                  <a:gd name="T70" fmla="*/ 2147483647 w 460"/>
                  <a:gd name="T71" fmla="*/ 2147483647 h 133"/>
                  <a:gd name="T72" fmla="*/ 2147483647 w 460"/>
                  <a:gd name="T73" fmla="*/ 2147483647 h 133"/>
                  <a:gd name="T74" fmla="*/ 2147483647 w 460"/>
                  <a:gd name="T75" fmla="*/ 2147483647 h 133"/>
                  <a:gd name="T76" fmla="*/ 2147483647 w 460"/>
                  <a:gd name="T77" fmla="*/ 2147483647 h 133"/>
                  <a:gd name="T78" fmla="*/ 0 w 460"/>
                  <a:gd name="T79" fmla="*/ 2147483647 h 133"/>
                  <a:gd name="T80" fmla="*/ 2147483647 w 460"/>
                  <a:gd name="T81" fmla="*/ 2147483647 h 133"/>
                  <a:gd name="T82" fmla="*/ 2147483647 w 460"/>
                  <a:gd name="T83" fmla="*/ 2147483647 h 133"/>
                  <a:gd name="T84" fmla="*/ 2147483647 w 460"/>
                  <a:gd name="T85" fmla="*/ 2147483647 h 133"/>
                  <a:gd name="T86" fmla="*/ 2147483647 w 460"/>
                  <a:gd name="T87" fmla="*/ 2147483647 h 133"/>
                  <a:gd name="T88" fmla="*/ 2147483647 w 460"/>
                  <a:gd name="T89" fmla="*/ 0 h 133"/>
                  <a:gd name="T90" fmla="*/ 2147483647 w 460"/>
                  <a:gd name="T91" fmla="*/ 2147483647 h 133"/>
                  <a:gd name="T92" fmla="*/ 2147483647 w 460"/>
                  <a:gd name="T93" fmla="*/ 2147483647 h 133"/>
                  <a:gd name="T94" fmla="*/ 2147483647 w 460"/>
                  <a:gd name="T95" fmla="*/ 2147483647 h 133"/>
                  <a:gd name="T96" fmla="*/ 2147483647 w 460"/>
                  <a:gd name="T97" fmla="*/ 2147483647 h 133"/>
                  <a:gd name="T98" fmla="*/ 2147483647 w 460"/>
                  <a:gd name="T99" fmla="*/ 2147483647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0"/>
                  <a:gd name="T151" fmla="*/ 0 h 133"/>
                  <a:gd name="T152" fmla="*/ 460 w 460"/>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0" h="133">
                    <a:moveTo>
                      <a:pt x="312" y="80"/>
                    </a:moveTo>
                    <a:lnTo>
                      <a:pt x="332" y="80"/>
                    </a:lnTo>
                    <a:lnTo>
                      <a:pt x="335" y="80"/>
                    </a:lnTo>
                    <a:lnTo>
                      <a:pt x="339" y="82"/>
                    </a:lnTo>
                    <a:lnTo>
                      <a:pt x="341" y="86"/>
                    </a:lnTo>
                    <a:lnTo>
                      <a:pt x="342" y="89"/>
                    </a:lnTo>
                    <a:lnTo>
                      <a:pt x="342" y="118"/>
                    </a:lnTo>
                    <a:lnTo>
                      <a:pt x="341" y="121"/>
                    </a:lnTo>
                    <a:lnTo>
                      <a:pt x="339" y="123"/>
                    </a:lnTo>
                    <a:lnTo>
                      <a:pt x="335" y="125"/>
                    </a:lnTo>
                    <a:lnTo>
                      <a:pt x="332" y="126"/>
                    </a:lnTo>
                    <a:lnTo>
                      <a:pt x="312" y="126"/>
                    </a:lnTo>
                    <a:lnTo>
                      <a:pt x="312" y="133"/>
                    </a:lnTo>
                    <a:lnTo>
                      <a:pt x="358" y="133"/>
                    </a:lnTo>
                    <a:lnTo>
                      <a:pt x="358" y="74"/>
                    </a:lnTo>
                    <a:lnTo>
                      <a:pt x="312" y="74"/>
                    </a:lnTo>
                    <a:lnTo>
                      <a:pt x="312" y="80"/>
                    </a:lnTo>
                    <a:close/>
                    <a:moveTo>
                      <a:pt x="312" y="7"/>
                    </a:moveTo>
                    <a:lnTo>
                      <a:pt x="332" y="7"/>
                    </a:lnTo>
                    <a:lnTo>
                      <a:pt x="335" y="8"/>
                    </a:lnTo>
                    <a:lnTo>
                      <a:pt x="339" y="10"/>
                    </a:lnTo>
                    <a:lnTo>
                      <a:pt x="341" y="12"/>
                    </a:lnTo>
                    <a:lnTo>
                      <a:pt x="342" y="16"/>
                    </a:lnTo>
                    <a:lnTo>
                      <a:pt x="342" y="44"/>
                    </a:lnTo>
                    <a:lnTo>
                      <a:pt x="341" y="47"/>
                    </a:lnTo>
                    <a:lnTo>
                      <a:pt x="339" y="51"/>
                    </a:lnTo>
                    <a:lnTo>
                      <a:pt x="335" y="53"/>
                    </a:lnTo>
                    <a:lnTo>
                      <a:pt x="332" y="53"/>
                    </a:lnTo>
                    <a:lnTo>
                      <a:pt x="312" y="53"/>
                    </a:lnTo>
                    <a:lnTo>
                      <a:pt x="312" y="60"/>
                    </a:lnTo>
                    <a:lnTo>
                      <a:pt x="358" y="60"/>
                    </a:lnTo>
                    <a:lnTo>
                      <a:pt x="358" y="0"/>
                    </a:lnTo>
                    <a:lnTo>
                      <a:pt x="312" y="0"/>
                    </a:lnTo>
                    <a:lnTo>
                      <a:pt x="312" y="7"/>
                    </a:lnTo>
                    <a:close/>
                    <a:moveTo>
                      <a:pt x="208" y="80"/>
                    </a:moveTo>
                    <a:lnTo>
                      <a:pt x="228" y="80"/>
                    </a:lnTo>
                    <a:lnTo>
                      <a:pt x="231" y="80"/>
                    </a:lnTo>
                    <a:lnTo>
                      <a:pt x="234" y="82"/>
                    </a:lnTo>
                    <a:lnTo>
                      <a:pt x="237" y="86"/>
                    </a:lnTo>
                    <a:lnTo>
                      <a:pt x="238" y="89"/>
                    </a:lnTo>
                    <a:lnTo>
                      <a:pt x="238" y="118"/>
                    </a:lnTo>
                    <a:lnTo>
                      <a:pt x="237" y="121"/>
                    </a:lnTo>
                    <a:lnTo>
                      <a:pt x="234" y="123"/>
                    </a:lnTo>
                    <a:lnTo>
                      <a:pt x="231" y="125"/>
                    </a:lnTo>
                    <a:lnTo>
                      <a:pt x="228" y="126"/>
                    </a:lnTo>
                    <a:lnTo>
                      <a:pt x="208" y="126"/>
                    </a:lnTo>
                    <a:lnTo>
                      <a:pt x="208" y="133"/>
                    </a:lnTo>
                    <a:lnTo>
                      <a:pt x="254" y="133"/>
                    </a:lnTo>
                    <a:lnTo>
                      <a:pt x="254" y="74"/>
                    </a:lnTo>
                    <a:lnTo>
                      <a:pt x="208" y="74"/>
                    </a:lnTo>
                    <a:lnTo>
                      <a:pt x="208" y="80"/>
                    </a:lnTo>
                    <a:close/>
                    <a:moveTo>
                      <a:pt x="208" y="7"/>
                    </a:moveTo>
                    <a:lnTo>
                      <a:pt x="228" y="7"/>
                    </a:lnTo>
                    <a:lnTo>
                      <a:pt x="231" y="8"/>
                    </a:lnTo>
                    <a:lnTo>
                      <a:pt x="234" y="10"/>
                    </a:lnTo>
                    <a:lnTo>
                      <a:pt x="237" y="12"/>
                    </a:lnTo>
                    <a:lnTo>
                      <a:pt x="238" y="16"/>
                    </a:lnTo>
                    <a:lnTo>
                      <a:pt x="238" y="44"/>
                    </a:lnTo>
                    <a:lnTo>
                      <a:pt x="237" y="47"/>
                    </a:lnTo>
                    <a:lnTo>
                      <a:pt x="234" y="51"/>
                    </a:lnTo>
                    <a:lnTo>
                      <a:pt x="231" y="53"/>
                    </a:lnTo>
                    <a:lnTo>
                      <a:pt x="228" y="53"/>
                    </a:lnTo>
                    <a:lnTo>
                      <a:pt x="208" y="53"/>
                    </a:lnTo>
                    <a:lnTo>
                      <a:pt x="208" y="60"/>
                    </a:lnTo>
                    <a:lnTo>
                      <a:pt x="254" y="60"/>
                    </a:lnTo>
                    <a:lnTo>
                      <a:pt x="254" y="0"/>
                    </a:lnTo>
                    <a:lnTo>
                      <a:pt x="208" y="0"/>
                    </a:lnTo>
                    <a:lnTo>
                      <a:pt x="208" y="7"/>
                    </a:lnTo>
                    <a:close/>
                    <a:moveTo>
                      <a:pt x="104" y="80"/>
                    </a:moveTo>
                    <a:lnTo>
                      <a:pt x="124" y="80"/>
                    </a:lnTo>
                    <a:lnTo>
                      <a:pt x="128" y="80"/>
                    </a:lnTo>
                    <a:lnTo>
                      <a:pt x="130" y="82"/>
                    </a:lnTo>
                    <a:lnTo>
                      <a:pt x="133" y="86"/>
                    </a:lnTo>
                    <a:lnTo>
                      <a:pt x="134" y="89"/>
                    </a:lnTo>
                    <a:lnTo>
                      <a:pt x="134" y="118"/>
                    </a:lnTo>
                    <a:lnTo>
                      <a:pt x="133" y="121"/>
                    </a:lnTo>
                    <a:lnTo>
                      <a:pt x="130" y="123"/>
                    </a:lnTo>
                    <a:lnTo>
                      <a:pt x="128" y="125"/>
                    </a:lnTo>
                    <a:lnTo>
                      <a:pt x="124" y="126"/>
                    </a:lnTo>
                    <a:lnTo>
                      <a:pt x="104" y="126"/>
                    </a:lnTo>
                    <a:lnTo>
                      <a:pt x="104" y="133"/>
                    </a:lnTo>
                    <a:lnTo>
                      <a:pt x="150" y="133"/>
                    </a:lnTo>
                    <a:lnTo>
                      <a:pt x="150" y="74"/>
                    </a:lnTo>
                    <a:lnTo>
                      <a:pt x="104" y="74"/>
                    </a:lnTo>
                    <a:lnTo>
                      <a:pt x="104" y="80"/>
                    </a:lnTo>
                    <a:close/>
                    <a:moveTo>
                      <a:pt x="104" y="7"/>
                    </a:moveTo>
                    <a:lnTo>
                      <a:pt x="124" y="7"/>
                    </a:lnTo>
                    <a:lnTo>
                      <a:pt x="128" y="8"/>
                    </a:lnTo>
                    <a:lnTo>
                      <a:pt x="130" y="10"/>
                    </a:lnTo>
                    <a:lnTo>
                      <a:pt x="133" y="12"/>
                    </a:lnTo>
                    <a:lnTo>
                      <a:pt x="134" y="16"/>
                    </a:lnTo>
                    <a:lnTo>
                      <a:pt x="134" y="44"/>
                    </a:lnTo>
                    <a:lnTo>
                      <a:pt x="133" y="47"/>
                    </a:lnTo>
                    <a:lnTo>
                      <a:pt x="130" y="51"/>
                    </a:lnTo>
                    <a:lnTo>
                      <a:pt x="128" y="53"/>
                    </a:lnTo>
                    <a:lnTo>
                      <a:pt x="124" y="53"/>
                    </a:lnTo>
                    <a:lnTo>
                      <a:pt x="104" y="53"/>
                    </a:lnTo>
                    <a:lnTo>
                      <a:pt x="104" y="60"/>
                    </a:lnTo>
                    <a:lnTo>
                      <a:pt x="150" y="60"/>
                    </a:lnTo>
                    <a:lnTo>
                      <a:pt x="150" y="0"/>
                    </a:lnTo>
                    <a:lnTo>
                      <a:pt x="104" y="0"/>
                    </a:lnTo>
                    <a:lnTo>
                      <a:pt x="104" y="7"/>
                    </a:lnTo>
                    <a:close/>
                    <a:moveTo>
                      <a:pt x="0" y="7"/>
                    </a:moveTo>
                    <a:lnTo>
                      <a:pt x="20" y="7"/>
                    </a:lnTo>
                    <a:lnTo>
                      <a:pt x="24" y="8"/>
                    </a:lnTo>
                    <a:lnTo>
                      <a:pt x="27" y="10"/>
                    </a:lnTo>
                    <a:lnTo>
                      <a:pt x="28" y="12"/>
                    </a:lnTo>
                    <a:lnTo>
                      <a:pt x="30" y="16"/>
                    </a:lnTo>
                    <a:lnTo>
                      <a:pt x="30" y="44"/>
                    </a:lnTo>
                    <a:lnTo>
                      <a:pt x="28" y="47"/>
                    </a:lnTo>
                    <a:lnTo>
                      <a:pt x="27" y="51"/>
                    </a:lnTo>
                    <a:lnTo>
                      <a:pt x="24" y="53"/>
                    </a:lnTo>
                    <a:lnTo>
                      <a:pt x="20" y="53"/>
                    </a:lnTo>
                    <a:lnTo>
                      <a:pt x="0" y="53"/>
                    </a:lnTo>
                    <a:lnTo>
                      <a:pt x="0" y="60"/>
                    </a:lnTo>
                    <a:lnTo>
                      <a:pt x="46" y="60"/>
                    </a:lnTo>
                    <a:lnTo>
                      <a:pt x="46" y="0"/>
                    </a:lnTo>
                    <a:lnTo>
                      <a:pt x="0" y="0"/>
                    </a:lnTo>
                    <a:lnTo>
                      <a:pt x="0" y="7"/>
                    </a:lnTo>
                    <a:close/>
                    <a:moveTo>
                      <a:pt x="0" y="80"/>
                    </a:moveTo>
                    <a:lnTo>
                      <a:pt x="20" y="80"/>
                    </a:lnTo>
                    <a:lnTo>
                      <a:pt x="24" y="80"/>
                    </a:lnTo>
                    <a:lnTo>
                      <a:pt x="27" y="82"/>
                    </a:lnTo>
                    <a:lnTo>
                      <a:pt x="28" y="86"/>
                    </a:lnTo>
                    <a:lnTo>
                      <a:pt x="30" y="89"/>
                    </a:lnTo>
                    <a:lnTo>
                      <a:pt x="30" y="118"/>
                    </a:lnTo>
                    <a:lnTo>
                      <a:pt x="28" y="121"/>
                    </a:lnTo>
                    <a:lnTo>
                      <a:pt x="27" y="123"/>
                    </a:lnTo>
                    <a:lnTo>
                      <a:pt x="24" y="125"/>
                    </a:lnTo>
                    <a:lnTo>
                      <a:pt x="20" y="126"/>
                    </a:lnTo>
                    <a:lnTo>
                      <a:pt x="0" y="126"/>
                    </a:lnTo>
                    <a:lnTo>
                      <a:pt x="0" y="133"/>
                    </a:lnTo>
                    <a:lnTo>
                      <a:pt x="46" y="133"/>
                    </a:lnTo>
                    <a:lnTo>
                      <a:pt x="46" y="74"/>
                    </a:lnTo>
                    <a:lnTo>
                      <a:pt x="0" y="74"/>
                    </a:lnTo>
                    <a:lnTo>
                      <a:pt x="0" y="80"/>
                    </a:lnTo>
                    <a:close/>
                    <a:moveTo>
                      <a:pt x="415" y="0"/>
                    </a:moveTo>
                    <a:lnTo>
                      <a:pt x="415" y="7"/>
                    </a:lnTo>
                    <a:lnTo>
                      <a:pt x="436" y="7"/>
                    </a:lnTo>
                    <a:lnTo>
                      <a:pt x="439" y="8"/>
                    </a:lnTo>
                    <a:lnTo>
                      <a:pt x="443" y="10"/>
                    </a:lnTo>
                    <a:lnTo>
                      <a:pt x="445" y="12"/>
                    </a:lnTo>
                    <a:lnTo>
                      <a:pt x="446" y="16"/>
                    </a:lnTo>
                    <a:lnTo>
                      <a:pt x="446" y="44"/>
                    </a:lnTo>
                    <a:lnTo>
                      <a:pt x="445" y="47"/>
                    </a:lnTo>
                    <a:lnTo>
                      <a:pt x="443" y="51"/>
                    </a:lnTo>
                    <a:lnTo>
                      <a:pt x="439" y="53"/>
                    </a:lnTo>
                    <a:lnTo>
                      <a:pt x="436" y="53"/>
                    </a:lnTo>
                    <a:lnTo>
                      <a:pt x="415" y="53"/>
                    </a:lnTo>
                    <a:lnTo>
                      <a:pt x="415" y="60"/>
                    </a:lnTo>
                    <a:lnTo>
                      <a:pt x="460" y="60"/>
                    </a:lnTo>
                    <a:lnTo>
                      <a:pt x="460" y="0"/>
                    </a:lnTo>
                    <a:lnTo>
                      <a:pt x="415" y="0"/>
                    </a:lnTo>
                    <a:close/>
                    <a:moveTo>
                      <a:pt x="415" y="80"/>
                    </a:moveTo>
                    <a:lnTo>
                      <a:pt x="436" y="80"/>
                    </a:lnTo>
                    <a:lnTo>
                      <a:pt x="439" y="80"/>
                    </a:lnTo>
                    <a:lnTo>
                      <a:pt x="443" y="82"/>
                    </a:lnTo>
                    <a:lnTo>
                      <a:pt x="445" y="86"/>
                    </a:lnTo>
                    <a:lnTo>
                      <a:pt x="446" y="89"/>
                    </a:lnTo>
                    <a:lnTo>
                      <a:pt x="446" y="118"/>
                    </a:lnTo>
                    <a:lnTo>
                      <a:pt x="445" y="121"/>
                    </a:lnTo>
                    <a:lnTo>
                      <a:pt x="443" y="123"/>
                    </a:lnTo>
                    <a:lnTo>
                      <a:pt x="439" y="125"/>
                    </a:lnTo>
                    <a:lnTo>
                      <a:pt x="436" y="126"/>
                    </a:lnTo>
                    <a:lnTo>
                      <a:pt x="415" y="126"/>
                    </a:lnTo>
                    <a:lnTo>
                      <a:pt x="415" y="133"/>
                    </a:lnTo>
                    <a:lnTo>
                      <a:pt x="460" y="133"/>
                    </a:lnTo>
                    <a:lnTo>
                      <a:pt x="460" y="74"/>
                    </a:lnTo>
                    <a:lnTo>
                      <a:pt x="415" y="74"/>
                    </a:lnTo>
                    <a:lnTo>
                      <a:pt x="415" y="80"/>
                    </a:lnTo>
                    <a:close/>
                  </a:path>
                </a:pathLst>
              </a:custGeom>
              <a:solidFill>
                <a:srgbClr val="595757"/>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cxnSp>
          <p:nvCxnSpPr>
            <p:cNvPr id="72" name="直接连接符 96"/>
            <p:cNvCxnSpPr>
              <a:cxnSpLocks noChangeShapeType="1"/>
            </p:cNvCxnSpPr>
            <p:nvPr/>
          </p:nvCxnSpPr>
          <p:spPr bwMode="auto">
            <a:xfrm>
              <a:off x="8664443" y="2576859"/>
              <a:ext cx="554698" cy="0"/>
            </a:xfrm>
            <a:prstGeom prst="line">
              <a:avLst/>
            </a:prstGeom>
            <a:noFill/>
            <a:ln w="9525" algn="ctr">
              <a:solidFill>
                <a:srgbClr val="FF0000"/>
              </a:solidFill>
              <a:round/>
              <a:headEnd/>
              <a:tailEnd/>
            </a:ln>
          </p:spPr>
        </p:cxnSp>
        <p:cxnSp>
          <p:nvCxnSpPr>
            <p:cNvPr id="73" name="直接连接符 97"/>
            <p:cNvCxnSpPr>
              <a:cxnSpLocks noChangeShapeType="1"/>
            </p:cNvCxnSpPr>
            <p:nvPr/>
          </p:nvCxnSpPr>
          <p:spPr bwMode="auto">
            <a:xfrm>
              <a:off x="8616653" y="2632199"/>
              <a:ext cx="624036" cy="0"/>
            </a:xfrm>
            <a:prstGeom prst="line">
              <a:avLst/>
            </a:prstGeom>
            <a:noFill/>
            <a:ln w="9525" algn="ctr">
              <a:solidFill>
                <a:srgbClr val="FF0000"/>
              </a:solidFill>
              <a:round/>
              <a:headEnd/>
              <a:tailEnd/>
            </a:ln>
          </p:spPr>
        </p:cxnSp>
        <p:sp>
          <p:nvSpPr>
            <p:cNvPr id="74" name="Text Box 18"/>
            <p:cNvSpPr txBox="1">
              <a:spLocks noChangeArrowheads="1"/>
            </p:cNvSpPr>
            <p:nvPr/>
          </p:nvSpPr>
          <p:spPr bwMode="auto">
            <a:xfrm>
              <a:off x="7957387" y="2360886"/>
              <a:ext cx="1159320" cy="197701"/>
            </a:xfrm>
            <a:prstGeom prst="rect">
              <a:avLst/>
            </a:prstGeom>
            <a:noFill/>
            <a:ln w="9525">
              <a:noFill/>
              <a:miter lim="800000"/>
              <a:headEnd/>
              <a:tailEnd/>
            </a:ln>
          </p:spPr>
          <p:txBody>
            <a:bodyPr anchor="ct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前端业务网络</a:t>
              </a:r>
            </a:p>
          </p:txBody>
        </p:sp>
        <p:sp>
          <p:nvSpPr>
            <p:cNvPr id="75" name="Freeform 1264"/>
            <p:cNvSpPr>
              <a:spLocks noEditPoints="1"/>
            </p:cNvSpPr>
            <p:nvPr/>
          </p:nvSpPr>
          <p:spPr bwMode="auto">
            <a:xfrm>
              <a:off x="7179423" y="3267263"/>
              <a:ext cx="713274" cy="191676"/>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76" name="Freeform 1264"/>
            <p:cNvSpPr>
              <a:spLocks noEditPoints="1"/>
            </p:cNvSpPr>
            <p:nvPr/>
          </p:nvSpPr>
          <p:spPr bwMode="auto">
            <a:xfrm>
              <a:off x="8179506" y="3267263"/>
              <a:ext cx="713274" cy="191676"/>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77" name="Freeform 1264"/>
            <p:cNvSpPr>
              <a:spLocks noEditPoints="1"/>
            </p:cNvSpPr>
            <p:nvPr/>
          </p:nvSpPr>
          <p:spPr bwMode="auto">
            <a:xfrm>
              <a:off x="9410381" y="3267263"/>
              <a:ext cx="713274" cy="191676"/>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78" name="Freeform 1264"/>
            <p:cNvSpPr>
              <a:spLocks noEditPoints="1"/>
            </p:cNvSpPr>
            <p:nvPr/>
          </p:nvSpPr>
          <p:spPr bwMode="auto">
            <a:xfrm>
              <a:off x="10641253" y="3267263"/>
              <a:ext cx="713274" cy="191676"/>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79" name="TextBox 103"/>
            <p:cNvSpPr txBox="1">
              <a:spLocks noChangeArrowheads="1"/>
            </p:cNvSpPr>
            <p:nvPr/>
          </p:nvSpPr>
          <p:spPr bwMode="auto">
            <a:xfrm>
              <a:off x="9288409" y="3485303"/>
              <a:ext cx="967537"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云存储节点</a:t>
              </a:r>
            </a:p>
          </p:txBody>
        </p:sp>
        <p:sp>
          <p:nvSpPr>
            <p:cNvPr id="80" name="TextBox 104"/>
            <p:cNvSpPr txBox="1">
              <a:spLocks noChangeArrowheads="1"/>
            </p:cNvSpPr>
            <p:nvPr/>
          </p:nvSpPr>
          <p:spPr bwMode="auto">
            <a:xfrm>
              <a:off x="10517416" y="3485303"/>
              <a:ext cx="967537"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云存储节点</a:t>
              </a:r>
            </a:p>
          </p:txBody>
        </p:sp>
        <p:sp>
          <p:nvSpPr>
            <p:cNvPr id="81" name="Text Box 18"/>
            <p:cNvSpPr txBox="1">
              <a:spLocks noChangeArrowheads="1"/>
            </p:cNvSpPr>
            <p:nvPr/>
          </p:nvSpPr>
          <p:spPr bwMode="auto">
            <a:xfrm>
              <a:off x="10259322" y="3180839"/>
              <a:ext cx="699356"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82" name="Freeform 1264"/>
            <p:cNvSpPr>
              <a:spLocks noEditPoints="1"/>
            </p:cNvSpPr>
            <p:nvPr/>
          </p:nvSpPr>
          <p:spPr bwMode="auto">
            <a:xfrm>
              <a:off x="6255436" y="3268724"/>
              <a:ext cx="713274" cy="191676"/>
            </a:xfrm>
            <a:custGeom>
              <a:avLst/>
              <a:gdLst>
                <a:gd name="T0" fmla="*/ 0 w 602"/>
                <a:gd name="T1" fmla="*/ 2147483647 h 177"/>
                <a:gd name="T2" fmla="*/ 2147483647 w 602"/>
                <a:gd name="T3" fmla="*/ 2147483647 h 177"/>
                <a:gd name="T4" fmla="*/ 2147483647 w 602"/>
                <a:gd name="T5" fmla="*/ 2147483647 h 177"/>
                <a:gd name="T6" fmla="*/ 2147483647 w 602"/>
                <a:gd name="T7" fmla="*/ 0 h 177"/>
                <a:gd name="T8" fmla="*/ 2147483647 w 602"/>
                <a:gd name="T9" fmla="*/ 2147483647 h 177"/>
                <a:gd name="T10" fmla="*/ 2147483647 w 602"/>
                <a:gd name="T11" fmla="*/ 2147483647 h 177"/>
                <a:gd name="T12" fmla="*/ 2147483647 w 602"/>
                <a:gd name="T13" fmla="*/ 2147483647 h 177"/>
                <a:gd name="T14" fmla="*/ 2147483647 w 602"/>
                <a:gd name="T15" fmla="*/ 2147483647 h 177"/>
                <a:gd name="T16" fmla="*/ 2147483647 w 602"/>
                <a:gd name="T17" fmla="*/ 2147483647 h 177"/>
                <a:gd name="T18" fmla="*/ 2147483647 w 602"/>
                <a:gd name="T19" fmla="*/ 2147483647 h 177"/>
                <a:gd name="T20" fmla="*/ 2147483647 w 602"/>
                <a:gd name="T21" fmla="*/ 2147483647 h 177"/>
                <a:gd name="T22" fmla="*/ 2147483647 w 602"/>
                <a:gd name="T23" fmla="*/ 2147483647 h 177"/>
                <a:gd name="T24" fmla="*/ 2147483647 w 602"/>
                <a:gd name="T25" fmla="*/ 2147483647 h 177"/>
                <a:gd name="T26" fmla="*/ 2147483647 w 602"/>
                <a:gd name="T27" fmla="*/ 2147483647 h 177"/>
                <a:gd name="T28" fmla="*/ 2147483647 w 602"/>
                <a:gd name="T29" fmla="*/ 2147483647 h 177"/>
                <a:gd name="T30" fmla="*/ 2147483647 w 602"/>
                <a:gd name="T31" fmla="*/ 2147483647 h 177"/>
                <a:gd name="T32" fmla="*/ 2147483647 w 602"/>
                <a:gd name="T33" fmla="*/ 2147483647 h 177"/>
                <a:gd name="T34" fmla="*/ 2147483647 w 602"/>
                <a:gd name="T35" fmla="*/ 2147483647 h 177"/>
                <a:gd name="T36" fmla="*/ 2147483647 w 602"/>
                <a:gd name="T37" fmla="*/ 2147483647 h 177"/>
                <a:gd name="T38" fmla="*/ 2147483647 w 602"/>
                <a:gd name="T39" fmla="*/ 2147483647 h 177"/>
                <a:gd name="T40" fmla="*/ 2147483647 w 602"/>
                <a:gd name="T41" fmla="*/ 2147483647 h 177"/>
                <a:gd name="T42" fmla="*/ 2147483647 w 602"/>
                <a:gd name="T43" fmla="*/ 2147483647 h 177"/>
                <a:gd name="T44" fmla="*/ 2147483647 w 602"/>
                <a:gd name="T45" fmla="*/ 2147483647 h 177"/>
                <a:gd name="T46" fmla="*/ 2147483647 w 602"/>
                <a:gd name="T47" fmla="*/ 2147483647 h 177"/>
                <a:gd name="T48" fmla="*/ 2147483647 w 602"/>
                <a:gd name="T49" fmla="*/ 2147483647 h 177"/>
                <a:gd name="T50" fmla="*/ 2147483647 w 602"/>
                <a:gd name="T51" fmla="*/ 2147483647 h 177"/>
                <a:gd name="T52" fmla="*/ 2147483647 w 602"/>
                <a:gd name="T53" fmla="*/ 2147483647 h 177"/>
                <a:gd name="T54" fmla="*/ 2147483647 w 602"/>
                <a:gd name="T55" fmla="*/ 2147483647 h 177"/>
                <a:gd name="T56" fmla="*/ 2147483647 w 602"/>
                <a:gd name="T57" fmla="*/ 2147483647 h 177"/>
                <a:gd name="T58" fmla="*/ 2147483647 w 602"/>
                <a:gd name="T59" fmla="*/ 2147483647 h 177"/>
                <a:gd name="T60" fmla="*/ 2147483647 w 602"/>
                <a:gd name="T61" fmla="*/ 2147483647 h 177"/>
                <a:gd name="T62" fmla="*/ 2147483647 w 602"/>
                <a:gd name="T63" fmla="*/ 2147483647 h 177"/>
                <a:gd name="T64" fmla="*/ 2147483647 w 602"/>
                <a:gd name="T65" fmla="*/ 2147483647 h 177"/>
                <a:gd name="T66" fmla="*/ 2147483647 w 602"/>
                <a:gd name="T67" fmla="*/ 2147483647 h 177"/>
                <a:gd name="T68" fmla="*/ 2147483647 w 602"/>
                <a:gd name="T69" fmla="*/ 2147483647 h 177"/>
                <a:gd name="T70" fmla="*/ 2147483647 w 602"/>
                <a:gd name="T71" fmla="*/ 2147483647 h 177"/>
                <a:gd name="T72" fmla="*/ 2147483647 w 602"/>
                <a:gd name="T73" fmla="*/ 2147483647 h 177"/>
                <a:gd name="T74" fmla="*/ 2147483647 w 602"/>
                <a:gd name="T75" fmla="*/ 2147483647 h 177"/>
                <a:gd name="T76" fmla="*/ 2147483647 w 602"/>
                <a:gd name="T77" fmla="*/ 2147483647 h 177"/>
                <a:gd name="T78" fmla="*/ 2147483647 w 602"/>
                <a:gd name="T79" fmla="*/ 2147483647 h 177"/>
                <a:gd name="T80" fmla="*/ 2147483647 w 602"/>
                <a:gd name="T81" fmla="*/ 2147483647 h 177"/>
                <a:gd name="T82" fmla="*/ 2147483647 w 602"/>
                <a:gd name="T83" fmla="*/ 2147483647 h 177"/>
                <a:gd name="T84" fmla="*/ 2147483647 w 602"/>
                <a:gd name="T85" fmla="*/ 2147483647 h 177"/>
                <a:gd name="T86" fmla="*/ 2147483647 w 602"/>
                <a:gd name="T87" fmla="*/ 2147483647 h 177"/>
                <a:gd name="T88" fmla="*/ 2147483647 w 602"/>
                <a:gd name="T89" fmla="*/ 2147483647 h 177"/>
                <a:gd name="T90" fmla="*/ 2147483647 w 602"/>
                <a:gd name="T91" fmla="*/ 2147483647 h 177"/>
                <a:gd name="T92" fmla="*/ 2147483647 w 602"/>
                <a:gd name="T93" fmla="*/ 2147483647 h 177"/>
                <a:gd name="T94" fmla="*/ 2147483647 w 602"/>
                <a:gd name="T95" fmla="*/ 2147483647 h 177"/>
                <a:gd name="T96" fmla="*/ 2147483647 w 602"/>
                <a:gd name="T97" fmla="*/ 2147483647 h 177"/>
                <a:gd name="T98" fmla="*/ 2147483647 w 602"/>
                <a:gd name="T99" fmla="*/ 2147483647 h 177"/>
                <a:gd name="T100" fmla="*/ 2147483647 w 602"/>
                <a:gd name="T101" fmla="*/ 2147483647 h 177"/>
                <a:gd name="T102" fmla="*/ 2147483647 w 602"/>
                <a:gd name="T103" fmla="*/ 2147483647 h 177"/>
                <a:gd name="T104" fmla="*/ 2147483647 w 602"/>
                <a:gd name="T105" fmla="*/ 2147483647 h 177"/>
                <a:gd name="T106" fmla="*/ 2147483647 w 602"/>
                <a:gd name="T107" fmla="*/ 2147483647 h 177"/>
                <a:gd name="T108" fmla="*/ 2147483647 w 602"/>
                <a:gd name="T109" fmla="*/ 2147483647 h 177"/>
                <a:gd name="T110" fmla="*/ 2147483647 w 602"/>
                <a:gd name="T111" fmla="*/ 2147483647 h 177"/>
                <a:gd name="T112" fmla="*/ 2147483647 w 602"/>
                <a:gd name="T113" fmla="*/ 2147483647 h 177"/>
                <a:gd name="T114" fmla="*/ 2147483647 w 602"/>
                <a:gd name="T115" fmla="*/ 2147483647 h 177"/>
                <a:gd name="T116" fmla="*/ 2147483647 w 602"/>
                <a:gd name="T117" fmla="*/ 2147483647 h 177"/>
                <a:gd name="T118" fmla="*/ 2147483647 w 602"/>
                <a:gd name="T119" fmla="*/ 2147483647 h 1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2"/>
                <a:gd name="T181" fmla="*/ 0 h 177"/>
                <a:gd name="T182" fmla="*/ 602 w 602"/>
                <a:gd name="T183" fmla="*/ 177 h 1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2" h="177">
                  <a:moveTo>
                    <a:pt x="586" y="0"/>
                  </a:moveTo>
                  <a:lnTo>
                    <a:pt x="18" y="0"/>
                  </a:lnTo>
                  <a:lnTo>
                    <a:pt x="12" y="1"/>
                  </a:lnTo>
                  <a:lnTo>
                    <a:pt x="5" y="4"/>
                  </a:lnTo>
                  <a:lnTo>
                    <a:pt x="2" y="10"/>
                  </a:lnTo>
                  <a:lnTo>
                    <a:pt x="1" y="12"/>
                  </a:lnTo>
                  <a:lnTo>
                    <a:pt x="0" y="15"/>
                  </a:lnTo>
                  <a:lnTo>
                    <a:pt x="0" y="163"/>
                  </a:lnTo>
                  <a:lnTo>
                    <a:pt x="1" y="165"/>
                  </a:lnTo>
                  <a:lnTo>
                    <a:pt x="2" y="168"/>
                  </a:lnTo>
                  <a:lnTo>
                    <a:pt x="5" y="173"/>
                  </a:lnTo>
                  <a:lnTo>
                    <a:pt x="12" y="176"/>
                  </a:lnTo>
                  <a:lnTo>
                    <a:pt x="15" y="177"/>
                  </a:lnTo>
                  <a:lnTo>
                    <a:pt x="18" y="177"/>
                  </a:lnTo>
                  <a:lnTo>
                    <a:pt x="586" y="177"/>
                  </a:lnTo>
                  <a:lnTo>
                    <a:pt x="589" y="177"/>
                  </a:lnTo>
                  <a:lnTo>
                    <a:pt x="592" y="176"/>
                  </a:lnTo>
                  <a:lnTo>
                    <a:pt x="598" y="173"/>
                  </a:lnTo>
                  <a:lnTo>
                    <a:pt x="601" y="168"/>
                  </a:lnTo>
                  <a:lnTo>
                    <a:pt x="602" y="165"/>
                  </a:lnTo>
                  <a:lnTo>
                    <a:pt x="602" y="163"/>
                  </a:lnTo>
                  <a:lnTo>
                    <a:pt x="602" y="15"/>
                  </a:lnTo>
                  <a:lnTo>
                    <a:pt x="602" y="12"/>
                  </a:lnTo>
                  <a:lnTo>
                    <a:pt x="601" y="10"/>
                  </a:lnTo>
                  <a:lnTo>
                    <a:pt x="598" y="4"/>
                  </a:lnTo>
                  <a:lnTo>
                    <a:pt x="592" y="1"/>
                  </a:lnTo>
                  <a:lnTo>
                    <a:pt x="586" y="0"/>
                  </a:lnTo>
                  <a:close/>
                  <a:moveTo>
                    <a:pt x="460" y="19"/>
                  </a:moveTo>
                  <a:lnTo>
                    <a:pt x="460" y="19"/>
                  </a:lnTo>
                  <a:lnTo>
                    <a:pt x="460" y="17"/>
                  </a:lnTo>
                  <a:lnTo>
                    <a:pt x="461" y="16"/>
                  </a:lnTo>
                  <a:lnTo>
                    <a:pt x="464" y="15"/>
                  </a:lnTo>
                  <a:lnTo>
                    <a:pt x="528" y="15"/>
                  </a:lnTo>
                  <a:lnTo>
                    <a:pt x="531" y="16"/>
                  </a:lnTo>
                  <a:lnTo>
                    <a:pt x="532" y="17"/>
                  </a:lnTo>
                  <a:lnTo>
                    <a:pt x="533" y="19"/>
                  </a:lnTo>
                  <a:lnTo>
                    <a:pt x="552" y="54"/>
                  </a:lnTo>
                  <a:lnTo>
                    <a:pt x="552" y="55"/>
                  </a:lnTo>
                  <a:lnTo>
                    <a:pt x="551" y="57"/>
                  </a:lnTo>
                  <a:lnTo>
                    <a:pt x="548"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31" y="68"/>
                  </a:lnTo>
                  <a:lnTo>
                    <a:pt x="532" y="69"/>
                  </a:lnTo>
                  <a:lnTo>
                    <a:pt x="533" y="71"/>
                  </a:lnTo>
                  <a:lnTo>
                    <a:pt x="552" y="106"/>
                  </a:lnTo>
                  <a:lnTo>
                    <a:pt x="552" y="107"/>
                  </a:lnTo>
                  <a:lnTo>
                    <a:pt x="551" y="108"/>
                  </a:lnTo>
                  <a:lnTo>
                    <a:pt x="548"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90" y="16"/>
                  </a:lnTo>
                  <a:lnTo>
                    <a:pt x="391" y="17"/>
                  </a:lnTo>
                  <a:lnTo>
                    <a:pt x="392" y="19"/>
                  </a:lnTo>
                  <a:lnTo>
                    <a:pt x="411" y="54"/>
                  </a:lnTo>
                  <a:lnTo>
                    <a:pt x="411" y="55"/>
                  </a:lnTo>
                  <a:lnTo>
                    <a:pt x="410" y="57"/>
                  </a:lnTo>
                  <a:lnTo>
                    <a:pt x="407"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90" y="68"/>
                  </a:lnTo>
                  <a:lnTo>
                    <a:pt x="391" y="69"/>
                  </a:lnTo>
                  <a:lnTo>
                    <a:pt x="392" y="71"/>
                  </a:lnTo>
                  <a:lnTo>
                    <a:pt x="411" y="106"/>
                  </a:lnTo>
                  <a:lnTo>
                    <a:pt x="411" y="107"/>
                  </a:lnTo>
                  <a:lnTo>
                    <a:pt x="410" y="108"/>
                  </a:lnTo>
                  <a:lnTo>
                    <a:pt x="407"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50" y="16"/>
                  </a:lnTo>
                  <a:lnTo>
                    <a:pt x="251" y="17"/>
                  </a:lnTo>
                  <a:lnTo>
                    <a:pt x="251" y="19"/>
                  </a:lnTo>
                  <a:lnTo>
                    <a:pt x="271" y="54"/>
                  </a:lnTo>
                  <a:lnTo>
                    <a:pt x="270" y="55"/>
                  </a:lnTo>
                  <a:lnTo>
                    <a:pt x="270" y="57"/>
                  </a:lnTo>
                  <a:lnTo>
                    <a:pt x="267"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50" y="68"/>
                  </a:lnTo>
                  <a:lnTo>
                    <a:pt x="251" y="69"/>
                  </a:lnTo>
                  <a:lnTo>
                    <a:pt x="251" y="71"/>
                  </a:lnTo>
                  <a:lnTo>
                    <a:pt x="271" y="106"/>
                  </a:lnTo>
                  <a:lnTo>
                    <a:pt x="270" y="107"/>
                  </a:lnTo>
                  <a:lnTo>
                    <a:pt x="270" y="108"/>
                  </a:lnTo>
                  <a:lnTo>
                    <a:pt x="267"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9" y="16"/>
                  </a:lnTo>
                  <a:lnTo>
                    <a:pt x="110" y="17"/>
                  </a:lnTo>
                  <a:lnTo>
                    <a:pt x="111" y="19"/>
                  </a:lnTo>
                  <a:lnTo>
                    <a:pt x="130" y="54"/>
                  </a:lnTo>
                  <a:lnTo>
                    <a:pt x="130" y="55"/>
                  </a:lnTo>
                  <a:lnTo>
                    <a:pt x="129" y="57"/>
                  </a:lnTo>
                  <a:lnTo>
                    <a:pt x="126"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9" y="68"/>
                  </a:lnTo>
                  <a:lnTo>
                    <a:pt x="110" y="69"/>
                  </a:lnTo>
                  <a:lnTo>
                    <a:pt x="111" y="71"/>
                  </a:lnTo>
                  <a:lnTo>
                    <a:pt x="130" y="106"/>
                  </a:lnTo>
                  <a:lnTo>
                    <a:pt x="130" y="107"/>
                  </a:lnTo>
                  <a:lnTo>
                    <a:pt x="129" y="108"/>
                  </a:lnTo>
                  <a:lnTo>
                    <a:pt x="126" y="110"/>
                  </a:lnTo>
                  <a:lnTo>
                    <a:pt x="42" y="110"/>
                  </a:lnTo>
                  <a:lnTo>
                    <a:pt x="39" y="108"/>
                  </a:lnTo>
                  <a:lnTo>
                    <a:pt x="38" y="107"/>
                  </a:lnTo>
                  <a:lnTo>
                    <a:pt x="38" y="106"/>
                  </a:lnTo>
                  <a:lnTo>
                    <a:pt x="38" y="71"/>
                  </a:lnTo>
                  <a:close/>
                  <a:moveTo>
                    <a:pt x="126" y="162"/>
                  </a:moveTo>
                  <a:lnTo>
                    <a:pt x="42" y="162"/>
                  </a:lnTo>
                  <a:lnTo>
                    <a:pt x="39" y="161"/>
                  </a:lnTo>
                  <a:lnTo>
                    <a:pt x="38" y="160"/>
                  </a:lnTo>
                  <a:lnTo>
                    <a:pt x="38" y="159"/>
                  </a:lnTo>
                  <a:lnTo>
                    <a:pt x="38" y="124"/>
                  </a:lnTo>
                  <a:lnTo>
                    <a:pt x="38" y="122"/>
                  </a:lnTo>
                  <a:lnTo>
                    <a:pt x="39" y="121"/>
                  </a:lnTo>
                  <a:lnTo>
                    <a:pt x="42" y="120"/>
                  </a:lnTo>
                  <a:lnTo>
                    <a:pt x="106" y="120"/>
                  </a:lnTo>
                  <a:lnTo>
                    <a:pt x="109" y="121"/>
                  </a:lnTo>
                  <a:lnTo>
                    <a:pt x="110" y="122"/>
                  </a:lnTo>
                  <a:lnTo>
                    <a:pt x="111" y="124"/>
                  </a:lnTo>
                  <a:lnTo>
                    <a:pt x="130" y="159"/>
                  </a:lnTo>
                  <a:lnTo>
                    <a:pt x="130" y="160"/>
                  </a:lnTo>
                  <a:lnTo>
                    <a:pt x="129" y="161"/>
                  </a:lnTo>
                  <a:lnTo>
                    <a:pt x="126" y="162"/>
                  </a:lnTo>
                  <a:close/>
                  <a:moveTo>
                    <a:pt x="150" y="157"/>
                  </a:moveTo>
                  <a:lnTo>
                    <a:pt x="150" y="157"/>
                  </a:lnTo>
                  <a:lnTo>
                    <a:pt x="149" y="158"/>
                  </a:lnTo>
                  <a:lnTo>
                    <a:pt x="140" y="158"/>
                  </a:lnTo>
                  <a:lnTo>
                    <a:pt x="139" y="157"/>
                  </a:lnTo>
                  <a:lnTo>
                    <a:pt x="123" y="125"/>
                  </a:lnTo>
                  <a:lnTo>
                    <a:pt x="124" y="124"/>
                  </a:lnTo>
                  <a:lnTo>
                    <a:pt x="149" y="124"/>
                  </a:lnTo>
                  <a:lnTo>
                    <a:pt x="150" y="125"/>
                  </a:lnTo>
                  <a:lnTo>
                    <a:pt x="150" y="126"/>
                  </a:lnTo>
                  <a:lnTo>
                    <a:pt x="150" y="157"/>
                  </a:lnTo>
                  <a:close/>
                  <a:moveTo>
                    <a:pt x="150" y="104"/>
                  </a:moveTo>
                  <a:lnTo>
                    <a:pt x="150" y="104"/>
                  </a:lnTo>
                  <a:lnTo>
                    <a:pt x="149" y="105"/>
                  </a:lnTo>
                  <a:lnTo>
                    <a:pt x="140" y="105"/>
                  </a:lnTo>
                  <a:lnTo>
                    <a:pt x="139" y="104"/>
                  </a:lnTo>
                  <a:lnTo>
                    <a:pt x="123" y="72"/>
                  </a:lnTo>
                  <a:lnTo>
                    <a:pt x="124" y="71"/>
                  </a:lnTo>
                  <a:lnTo>
                    <a:pt x="149" y="71"/>
                  </a:lnTo>
                  <a:lnTo>
                    <a:pt x="150" y="72"/>
                  </a:lnTo>
                  <a:lnTo>
                    <a:pt x="150" y="73"/>
                  </a:lnTo>
                  <a:lnTo>
                    <a:pt x="150" y="104"/>
                  </a:lnTo>
                  <a:close/>
                  <a:moveTo>
                    <a:pt x="150" y="52"/>
                  </a:moveTo>
                  <a:lnTo>
                    <a:pt x="150" y="52"/>
                  </a:lnTo>
                  <a:lnTo>
                    <a:pt x="149" y="53"/>
                  </a:lnTo>
                  <a:lnTo>
                    <a:pt x="140" y="53"/>
                  </a:lnTo>
                  <a:lnTo>
                    <a:pt x="139" y="52"/>
                  </a:lnTo>
                  <a:lnTo>
                    <a:pt x="123" y="21"/>
                  </a:lnTo>
                  <a:lnTo>
                    <a:pt x="123" y="20"/>
                  </a:lnTo>
                  <a:lnTo>
                    <a:pt x="124" y="20"/>
                  </a:lnTo>
                  <a:lnTo>
                    <a:pt x="149" y="20"/>
                  </a:lnTo>
                  <a:lnTo>
                    <a:pt x="150" y="20"/>
                  </a:lnTo>
                  <a:lnTo>
                    <a:pt x="150" y="21"/>
                  </a:lnTo>
                  <a:lnTo>
                    <a:pt x="150" y="52"/>
                  </a:lnTo>
                  <a:close/>
                  <a:moveTo>
                    <a:pt x="267" y="162"/>
                  </a:moveTo>
                  <a:lnTo>
                    <a:pt x="183" y="162"/>
                  </a:lnTo>
                  <a:lnTo>
                    <a:pt x="180" y="161"/>
                  </a:lnTo>
                  <a:lnTo>
                    <a:pt x="179" y="160"/>
                  </a:lnTo>
                  <a:lnTo>
                    <a:pt x="179" y="159"/>
                  </a:lnTo>
                  <a:lnTo>
                    <a:pt x="179" y="124"/>
                  </a:lnTo>
                  <a:lnTo>
                    <a:pt x="179" y="122"/>
                  </a:lnTo>
                  <a:lnTo>
                    <a:pt x="180" y="121"/>
                  </a:lnTo>
                  <a:lnTo>
                    <a:pt x="183" y="120"/>
                  </a:lnTo>
                  <a:lnTo>
                    <a:pt x="246" y="120"/>
                  </a:lnTo>
                  <a:lnTo>
                    <a:pt x="250" y="121"/>
                  </a:lnTo>
                  <a:lnTo>
                    <a:pt x="251" y="122"/>
                  </a:lnTo>
                  <a:lnTo>
                    <a:pt x="251" y="124"/>
                  </a:lnTo>
                  <a:lnTo>
                    <a:pt x="271" y="159"/>
                  </a:lnTo>
                  <a:lnTo>
                    <a:pt x="270" y="160"/>
                  </a:lnTo>
                  <a:lnTo>
                    <a:pt x="270" y="161"/>
                  </a:lnTo>
                  <a:lnTo>
                    <a:pt x="267" y="162"/>
                  </a:lnTo>
                  <a:close/>
                  <a:moveTo>
                    <a:pt x="291" y="157"/>
                  </a:moveTo>
                  <a:lnTo>
                    <a:pt x="291" y="157"/>
                  </a:lnTo>
                  <a:lnTo>
                    <a:pt x="290" y="157"/>
                  </a:lnTo>
                  <a:lnTo>
                    <a:pt x="289" y="158"/>
                  </a:lnTo>
                  <a:lnTo>
                    <a:pt x="281" y="158"/>
                  </a:lnTo>
                  <a:lnTo>
                    <a:pt x="279" y="157"/>
                  </a:lnTo>
                  <a:lnTo>
                    <a:pt x="264" y="125"/>
                  </a:lnTo>
                  <a:lnTo>
                    <a:pt x="264" y="124"/>
                  </a:lnTo>
                  <a:lnTo>
                    <a:pt x="289" y="124"/>
                  </a:lnTo>
                  <a:lnTo>
                    <a:pt x="290" y="125"/>
                  </a:lnTo>
                  <a:lnTo>
                    <a:pt x="291" y="126"/>
                  </a:lnTo>
                  <a:lnTo>
                    <a:pt x="291" y="157"/>
                  </a:lnTo>
                  <a:close/>
                  <a:moveTo>
                    <a:pt x="291" y="104"/>
                  </a:moveTo>
                  <a:lnTo>
                    <a:pt x="291" y="104"/>
                  </a:lnTo>
                  <a:lnTo>
                    <a:pt x="290" y="104"/>
                  </a:lnTo>
                  <a:lnTo>
                    <a:pt x="289" y="105"/>
                  </a:lnTo>
                  <a:lnTo>
                    <a:pt x="281" y="105"/>
                  </a:lnTo>
                  <a:lnTo>
                    <a:pt x="279" y="104"/>
                  </a:lnTo>
                  <a:lnTo>
                    <a:pt x="264" y="72"/>
                  </a:lnTo>
                  <a:lnTo>
                    <a:pt x="264" y="71"/>
                  </a:lnTo>
                  <a:lnTo>
                    <a:pt x="289" y="71"/>
                  </a:lnTo>
                  <a:lnTo>
                    <a:pt x="290" y="72"/>
                  </a:lnTo>
                  <a:lnTo>
                    <a:pt x="291" y="73"/>
                  </a:lnTo>
                  <a:lnTo>
                    <a:pt x="291" y="104"/>
                  </a:lnTo>
                  <a:close/>
                  <a:moveTo>
                    <a:pt x="291" y="52"/>
                  </a:moveTo>
                  <a:lnTo>
                    <a:pt x="291" y="52"/>
                  </a:lnTo>
                  <a:lnTo>
                    <a:pt x="290" y="52"/>
                  </a:lnTo>
                  <a:lnTo>
                    <a:pt x="289" y="53"/>
                  </a:lnTo>
                  <a:lnTo>
                    <a:pt x="281" y="53"/>
                  </a:lnTo>
                  <a:lnTo>
                    <a:pt x="279" y="52"/>
                  </a:lnTo>
                  <a:lnTo>
                    <a:pt x="264" y="21"/>
                  </a:lnTo>
                  <a:lnTo>
                    <a:pt x="264" y="20"/>
                  </a:lnTo>
                  <a:lnTo>
                    <a:pt x="289" y="20"/>
                  </a:lnTo>
                  <a:lnTo>
                    <a:pt x="290" y="20"/>
                  </a:lnTo>
                  <a:lnTo>
                    <a:pt x="291" y="21"/>
                  </a:lnTo>
                  <a:lnTo>
                    <a:pt x="291" y="52"/>
                  </a:lnTo>
                  <a:close/>
                  <a:moveTo>
                    <a:pt x="407" y="162"/>
                  </a:moveTo>
                  <a:lnTo>
                    <a:pt x="323" y="162"/>
                  </a:lnTo>
                  <a:lnTo>
                    <a:pt x="321" y="161"/>
                  </a:lnTo>
                  <a:lnTo>
                    <a:pt x="320" y="160"/>
                  </a:lnTo>
                  <a:lnTo>
                    <a:pt x="319" y="159"/>
                  </a:lnTo>
                  <a:lnTo>
                    <a:pt x="319" y="124"/>
                  </a:lnTo>
                  <a:lnTo>
                    <a:pt x="320" y="122"/>
                  </a:lnTo>
                  <a:lnTo>
                    <a:pt x="321" y="121"/>
                  </a:lnTo>
                  <a:lnTo>
                    <a:pt x="323" y="120"/>
                  </a:lnTo>
                  <a:lnTo>
                    <a:pt x="387" y="120"/>
                  </a:lnTo>
                  <a:lnTo>
                    <a:pt x="390" y="121"/>
                  </a:lnTo>
                  <a:lnTo>
                    <a:pt x="391" y="122"/>
                  </a:lnTo>
                  <a:lnTo>
                    <a:pt x="392" y="124"/>
                  </a:lnTo>
                  <a:lnTo>
                    <a:pt x="411" y="159"/>
                  </a:lnTo>
                  <a:lnTo>
                    <a:pt x="411" y="160"/>
                  </a:lnTo>
                  <a:lnTo>
                    <a:pt x="410" y="161"/>
                  </a:lnTo>
                  <a:lnTo>
                    <a:pt x="407" y="162"/>
                  </a:lnTo>
                  <a:close/>
                  <a:moveTo>
                    <a:pt x="431" y="157"/>
                  </a:moveTo>
                  <a:lnTo>
                    <a:pt x="431" y="157"/>
                  </a:lnTo>
                  <a:lnTo>
                    <a:pt x="430" y="158"/>
                  </a:lnTo>
                  <a:lnTo>
                    <a:pt x="422" y="158"/>
                  </a:lnTo>
                  <a:lnTo>
                    <a:pt x="420" y="157"/>
                  </a:lnTo>
                  <a:lnTo>
                    <a:pt x="404" y="125"/>
                  </a:lnTo>
                  <a:lnTo>
                    <a:pt x="405" y="124"/>
                  </a:lnTo>
                  <a:lnTo>
                    <a:pt x="430" y="124"/>
                  </a:lnTo>
                  <a:lnTo>
                    <a:pt x="431" y="125"/>
                  </a:lnTo>
                  <a:lnTo>
                    <a:pt x="431" y="126"/>
                  </a:lnTo>
                  <a:lnTo>
                    <a:pt x="431" y="157"/>
                  </a:lnTo>
                  <a:close/>
                  <a:moveTo>
                    <a:pt x="431" y="104"/>
                  </a:moveTo>
                  <a:lnTo>
                    <a:pt x="431" y="104"/>
                  </a:lnTo>
                  <a:lnTo>
                    <a:pt x="430" y="105"/>
                  </a:lnTo>
                  <a:lnTo>
                    <a:pt x="422" y="105"/>
                  </a:lnTo>
                  <a:lnTo>
                    <a:pt x="420" y="104"/>
                  </a:lnTo>
                  <a:lnTo>
                    <a:pt x="404" y="72"/>
                  </a:lnTo>
                  <a:lnTo>
                    <a:pt x="405" y="71"/>
                  </a:lnTo>
                  <a:lnTo>
                    <a:pt x="430" y="71"/>
                  </a:lnTo>
                  <a:lnTo>
                    <a:pt x="431" y="72"/>
                  </a:lnTo>
                  <a:lnTo>
                    <a:pt x="431" y="73"/>
                  </a:lnTo>
                  <a:lnTo>
                    <a:pt x="431" y="104"/>
                  </a:lnTo>
                  <a:close/>
                  <a:moveTo>
                    <a:pt x="431" y="52"/>
                  </a:moveTo>
                  <a:lnTo>
                    <a:pt x="431" y="52"/>
                  </a:lnTo>
                  <a:lnTo>
                    <a:pt x="430" y="53"/>
                  </a:lnTo>
                  <a:lnTo>
                    <a:pt x="422" y="53"/>
                  </a:lnTo>
                  <a:lnTo>
                    <a:pt x="420" y="52"/>
                  </a:lnTo>
                  <a:lnTo>
                    <a:pt x="404" y="21"/>
                  </a:lnTo>
                  <a:lnTo>
                    <a:pt x="404" y="20"/>
                  </a:lnTo>
                  <a:lnTo>
                    <a:pt x="405" y="20"/>
                  </a:lnTo>
                  <a:lnTo>
                    <a:pt x="430" y="20"/>
                  </a:lnTo>
                  <a:lnTo>
                    <a:pt x="431" y="20"/>
                  </a:lnTo>
                  <a:lnTo>
                    <a:pt x="431" y="21"/>
                  </a:lnTo>
                  <a:lnTo>
                    <a:pt x="431" y="52"/>
                  </a:lnTo>
                  <a:close/>
                  <a:moveTo>
                    <a:pt x="548" y="162"/>
                  </a:moveTo>
                  <a:lnTo>
                    <a:pt x="464" y="162"/>
                  </a:lnTo>
                  <a:lnTo>
                    <a:pt x="461" y="161"/>
                  </a:lnTo>
                  <a:lnTo>
                    <a:pt x="460" y="160"/>
                  </a:lnTo>
                  <a:lnTo>
                    <a:pt x="460" y="159"/>
                  </a:lnTo>
                  <a:lnTo>
                    <a:pt x="460" y="124"/>
                  </a:lnTo>
                  <a:lnTo>
                    <a:pt x="460" y="122"/>
                  </a:lnTo>
                  <a:lnTo>
                    <a:pt x="461" y="121"/>
                  </a:lnTo>
                  <a:lnTo>
                    <a:pt x="464" y="120"/>
                  </a:lnTo>
                  <a:lnTo>
                    <a:pt x="528" y="120"/>
                  </a:lnTo>
                  <a:lnTo>
                    <a:pt x="531" y="121"/>
                  </a:lnTo>
                  <a:lnTo>
                    <a:pt x="532" y="122"/>
                  </a:lnTo>
                  <a:lnTo>
                    <a:pt x="533" y="124"/>
                  </a:lnTo>
                  <a:lnTo>
                    <a:pt x="552" y="159"/>
                  </a:lnTo>
                  <a:lnTo>
                    <a:pt x="552" y="160"/>
                  </a:lnTo>
                  <a:lnTo>
                    <a:pt x="551" y="161"/>
                  </a:lnTo>
                  <a:lnTo>
                    <a:pt x="548" y="162"/>
                  </a:lnTo>
                  <a:close/>
                  <a:moveTo>
                    <a:pt x="572" y="157"/>
                  </a:moveTo>
                  <a:lnTo>
                    <a:pt x="572" y="157"/>
                  </a:lnTo>
                  <a:lnTo>
                    <a:pt x="571" y="158"/>
                  </a:lnTo>
                  <a:lnTo>
                    <a:pt x="562" y="158"/>
                  </a:lnTo>
                  <a:lnTo>
                    <a:pt x="561" y="157"/>
                  </a:lnTo>
                  <a:lnTo>
                    <a:pt x="545" y="125"/>
                  </a:lnTo>
                  <a:lnTo>
                    <a:pt x="546" y="124"/>
                  </a:lnTo>
                  <a:lnTo>
                    <a:pt x="571" y="124"/>
                  </a:lnTo>
                  <a:lnTo>
                    <a:pt x="572" y="125"/>
                  </a:lnTo>
                  <a:lnTo>
                    <a:pt x="572" y="126"/>
                  </a:lnTo>
                  <a:lnTo>
                    <a:pt x="572" y="157"/>
                  </a:lnTo>
                  <a:close/>
                  <a:moveTo>
                    <a:pt x="572" y="104"/>
                  </a:moveTo>
                  <a:lnTo>
                    <a:pt x="572" y="104"/>
                  </a:lnTo>
                  <a:lnTo>
                    <a:pt x="571" y="105"/>
                  </a:lnTo>
                  <a:lnTo>
                    <a:pt x="562" y="105"/>
                  </a:lnTo>
                  <a:lnTo>
                    <a:pt x="561" y="104"/>
                  </a:lnTo>
                  <a:lnTo>
                    <a:pt x="545" y="72"/>
                  </a:lnTo>
                  <a:lnTo>
                    <a:pt x="546" y="71"/>
                  </a:lnTo>
                  <a:lnTo>
                    <a:pt x="571" y="71"/>
                  </a:lnTo>
                  <a:lnTo>
                    <a:pt x="572" y="72"/>
                  </a:lnTo>
                  <a:lnTo>
                    <a:pt x="572" y="73"/>
                  </a:lnTo>
                  <a:lnTo>
                    <a:pt x="572" y="104"/>
                  </a:lnTo>
                  <a:close/>
                  <a:moveTo>
                    <a:pt x="572" y="52"/>
                  </a:moveTo>
                  <a:lnTo>
                    <a:pt x="572" y="52"/>
                  </a:lnTo>
                  <a:lnTo>
                    <a:pt x="571" y="53"/>
                  </a:lnTo>
                  <a:lnTo>
                    <a:pt x="562" y="53"/>
                  </a:lnTo>
                  <a:lnTo>
                    <a:pt x="561" y="52"/>
                  </a:lnTo>
                  <a:lnTo>
                    <a:pt x="545" y="21"/>
                  </a:lnTo>
                  <a:lnTo>
                    <a:pt x="545" y="20"/>
                  </a:lnTo>
                  <a:lnTo>
                    <a:pt x="546" y="20"/>
                  </a:lnTo>
                  <a:lnTo>
                    <a:pt x="571" y="20"/>
                  </a:lnTo>
                  <a:lnTo>
                    <a:pt x="572" y="20"/>
                  </a:lnTo>
                  <a:lnTo>
                    <a:pt x="572" y="21"/>
                  </a:lnTo>
                  <a:lnTo>
                    <a:pt x="572" y="52"/>
                  </a:lnTo>
                  <a:close/>
                </a:path>
              </a:pathLst>
            </a:custGeom>
            <a:solidFill>
              <a:srgbClr val="9F9FA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83" name="Text Box 18"/>
            <p:cNvSpPr txBox="1">
              <a:spLocks noChangeArrowheads="1"/>
            </p:cNvSpPr>
            <p:nvPr/>
          </p:nvSpPr>
          <p:spPr bwMode="auto">
            <a:xfrm>
              <a:off x="6869220" y="3238436"/>
              <a:ext cx="699356" cy="197701"/>
            </a:xfrm>
            <a:prstGeom prst="rect">
              <a:avLst/>
            </a:prstGeom>
            <a:noFill/>
            <a:ln w="9525">
              <a:noFill/>
              <a:miter lim="800000"/>
              <a:headEnd/>
              <a:tailEnd/>
            </a:ln>
          </p:spPr>
          <p:txBody>
            <a:bodyPr>
              <a:spAutoFit/>
            </a:bodyPr>
            <a:lstStyle/>
            <a:p>
              <a:pPr eaLnBrk="0" fontAlgn="base" hangingPunct="0">
                <a:lnSpc>
                  <a:spcPct val="130000"/>
                </a:lnSpc>
                <a:spcBef>
                  <a:spcPct val="50000"/>
                </a:spcBef>
                <a:spcAft>
                  <a:spcPct val="0"/>
                </a:spcAft>
                <a:buClr>
                  <a:srgbClr val="FF0000"/>
                </a:buClr>
                <a:buFont typeface="Wingdings" panose="05000000000000000000" pitchFamily="2" charset="2"/>
                <a:buNone/>
              </a:pPr>
              <a:r>
                <a:rPr lang="en-US" altLang="zh-CN"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84" name="TextBox 132"/>
            <p:cNvSpPr txBox="1">
              <a:spLocks noChangeArrowheads="1"/>
            </p:cNvSpPr>
            <p:nvPr/>
          </p:nvSpPr>
          <p:spPr bwMode="auto">
            <a:xfrm>
              <a:off x="6189061" y="3485303"/>
              <a:ext cx="811483"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管理节点</a:t>
              </a:r>
            </a:p>
          </p:txBody>
        </p:sp>
        <p:sp>
          <p:nvSpPr>
            <p:cNvPr id="85" name="TextBox 133"/>
            <p:cNvSpPr txBox="1">
              <a:spLocks noChangeArrowheads="1"/>
            </p:cNvSpPr>
            <p:nvPr/>
          </p:nvSpPr>
          <p:spPr bwMode="auto">
            <a:xfrm>
              <a:off x="7098013" y="3485303"/>
              <a:ext cx="811483"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计算节点</a:t>
              </a:r>
            </a:p>
          </p:txBody>
        </p:sp>
        <p:sp>
          <p:nvSpPr>
            <p:cNvPr id="86" name="TextBox 134"/>
            <p:cNvSpPr txBox="1">
              <a:spLocks noChangeArrowheads="1"/>
            </p:cNvSpPr>
            <p:nvPr/>
          </p:nvSpPr>
          <p:spPr bwMode="auto">
            <a:xfrm>
              <a:off x="8131209" y="3485303"/>
              <a:ext cx="811483" cy="197701"/>
            </a:xfrm>
            <a:prstGeom prst="rect">
              <a:avLst/>
            </a:prstGeom>
            <a:noFill/>
            <a:ln w="9525">
              <a:noFill/>
              <a:miter lim="800000"/>
              <a:headEnd/>
              <a:tailEnd/>
            </a:ln>
          </p:spPr>
          <p:txBody>
            <a:bodyPr wrap="none">
              <a:spAutoFit/>
            </a:bodyPr>
            <a:lstStyle/>
            <a:p>
              <a:pPr algn="ctr" eaLnBrk="0" fontAlgn="base" hangingPunct="0">
                <a:lnSpc>
                  <a:spcPct val="130000"/>
                </a:lnSpc>
                <a:spcBef>
                  <a:spcPct val="20000"/>
                </a:spcBef>
                <a:spcAft>
                  <a:spcPct val="0"/>
                </a:spcAft>
                <a:buClr>
                  <a:srgbClr val="FF0000"/>
                </a:buClr>
                <a:buFont typeface="Wingdings" panose="05000000000000000000" pitchFamily="2" charset="2"/>
                <a:buNone/>
              </a:pPr>
              <a:r>
                <a:rPr lang="zh-CN" altLang="en-US" sz="12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计算节点</a:t>
              </a:r>
            </a:p>
          </p:txBody>
        </p:sp>
        <p:sp>
          <p:nvSpPr>
            <p:cNvPr id="87" name="Freeform 52"/>
            <p:cNvSpPr>
              <a:spLocks noEditPoints="1"/>
            </p:cNvSpPr>
            <p:nvPr/>
          </p:nvSpPr>
          <p:spPr bwMode="auto">
            <a:xfrm>
              <a:off x="9877503" y="3339869"/>
              <a:ext cx="347836" cy="191414"/>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88" name="Freeform 52"/>
            <p:cNvSpPr>
              <a:spLocks noEditPoints="1"/>
            </p:cNvSpPr>
            <p:nvPr/>
          </p:nvSpPr>
          <p:spPr bwMode="auto">
            <a:xfrm>
              <a:off x="11035007" y="3341999"/>
              <a:ext cx="347836" cy="191414"/>
            </a:xfrm>
            <a:custGeom>
              <a:avLst/>
              <a:gdLst>
                <a:gd name="T0" fmla="*/ 2147483647 w 311"/>
                <a:gd name="T1" fmla="*/ 2147483647 h 387"/>
                <a:gd name="T2" fmla="*/ 2147483647 w 311"/>
                <a:gd name="T3" fmla="*/ 2147483647 h 387"/>
                <a:gd name="T4" fmla="*/ 2147483647 w 311"/>
                <a:gd name="T5" fmla="*/ 2147483647 h 387"/>
                <a:gd name="T6" fmla="*/ 0 w 311"/>
                <a:gd name="T7" fmla="*/ 2147483647 h 387"/>
                <a:gd name="T8" fmla="*/ 2147483647 w 311"/>
                <a:gd name="T9" fmla="*/ 2147483647 h 387"/>
                <a:gd name="T10" fmla="*/ 2147483647 w 311"/>
                <a:gd name="T11" fmla="*/ 2147483647 h 387"/>
                <a:gd name="T12" fmla="*/ 2147483647 w 311"/>
                <a:gd name="T13" fmla="*/ 2147483647 h 387"/>
                <a:gd name="T14" fmla="*/ 2147483647 w 311"/>
                <a:gd name="T15" fmla="*/ 2147483647 h 387"/>
                <a:gd name="T16" fmla="*/ 2147483647 w 311"/>
                <a:gd name="T17" fmla="*/ 2147483647 h 387"/>
                <a:gd name="T18" fmla="*/ 2147483647 w 311"/>
                <a:gd name="T19" fmla="*/ 2147483647 h 387"/>
                <a:gd name="T20" fmla="*/ 2147483647 w 311"/>
                <a:gd name="T21" fmla="*/ 2147483647 h 387"/>
                <a:gd name="T22" fmla="*/ 2147483647 w 311"/>
                <a:gd name="T23" fmla="*/ 2147483647 h 387"/>
                <a:gd name="T24" fmla="*/ 2147483647 w 311"/>
                <a:gd name="T25" fmla="*/ 2147483647 h 387"/>
                <a:gd name="T26" fmla="*/ 2147483647 w 311"/>
                <a:gd name="T27" fmla="*/ 2147483647 h 387"/>
                <a:gd name="T28" fmla="*/ 2147483647 w 311"/>
                <a:gd name="T29" fmla="*/ 2147483647 h 387"/>
                <a:gd name="T30" fmla="*/ 2147483647 w 311"/>
                <a:gd name="T31" fmla="*/ 2147483647 h 387"/>
                <a:gd name="T32" fmla="*/ 2147483647 w 311"/>
                <a:gd name="T33" fmla="*/ 2147483647 h 387"/>
                <a:gd name="T34" fmla="*/ 2147483647 w 311"/>
                <a:gd name="T35" fmla="*/ 2147483647 h 387"/>
                <a:gd name="T36" fmla="*/ 2147483647 w 311"/>
                <a:gd name="T37" fmla="*/ 2147483647 h 387"/>
                <a:gd name="T38" fmla="*/ 2147483647 w 311"/>
                <a:gd name="T39" fmla="*/ 2147483647 h 387"/>
                <a:gd name="T40" fmla="*/ 2147483647 w 311"/>
                <a:gd name="T41" fmla="*/ 2147483647 h 387"/>
                <a:gd name="T42" fmla="*/ 2147483647 w 311"/>
                <a:gd name="T43" fmla="*/ 2147483647 h 387"/>
                <a:gd name="T44" fmla="*/ 2147483647 w 311"/>
                <a:gd name="T45" fmla="*/ 2147483647 h 387"/>
                <a:gd name="T46" fmla="*/ 2147483647 w 311"/>
                <a:gd name="T47" fmla="*/ 2147483647 h 387"/>
                <a:gd name="T48" fmla="*/ 2147483647 w 311"/>
                <a:gd name="T49" fmla="*/ 2147483647 h 387"/>
                <a:gd name="T50" fmla="*/ 2147483647 w 311"/>
                <a:gd name="T51" fmla="*/ 2147483647 h 387"/>
                <a:gd name="T52" fmla="*/ 2147483647 w 311"/>
                <a:gd name="T53" fmla="*/ 2147483647 h 387"/>
                <a:gd name="T54" fmla="*/ 2147483647 w 311"/>
                <a:gd name="T55" fmla="*/ 2147483647 h 387"/>
                <a:gd name="T56" fmla="*/ 2147483647 w 311"/>
                <a:gd name="T57" fmla="*/ 2147483647 h 387"/>
                <a:gd name="T58" fmla="*/ 0 w 311"/>
                <a:gd name="T59" fmla="*/ 2147483647 h 387"/>
                <a:gd name="T60" fmla="*/ 2147483647 w 311"/>
                <a:gd name="T61" fmla="*/ 2147483647 h 387"/>
                <a:gd name="T62" fmla="*/ 2147483647 w 311"/>
                <a:gd name="T63" fmla="*/ 2147483647 h 387"/>
                <a:gd name="T64" fmla="*/ 2147483647 w 311"/>
                <a:gd name="T65" fmla="*/ 2147483647 h 387"/>
                <a:gd name="T66" fmla="*/ 2147483647 w 311"/>
                <a:gd name="T67" fmla="*/ 2147483647 h 387"/>
                <a:gd name="T68" fmla="*/ 2147483647 w 311"/>
                <a:gd name="T69" fmla="*/ 2147483647 h 387"/>
                <a:gd name="T70" fmla="*/ 2147483647 w 311"/>
                <a:gd name="T71" fmla="*/ 2147483647 h 387"/>
                <a:gd name="T72" fmla="*/ 2147483647 w 311"/>
                <a:gd name="T73" fmla="*/ 2147483647 h 387"/>
                <a:gd name="T74" fmla="*/ 2147483647 w 311"/>
                <a:gd name="T75" fmla="*/ 2147483647 h 387"/>
                <a:gd name="T76" fmla="*/ 2147483647 w 311"/>
                <a:gd name="T77" fmla="*/ 2147483647 h 387"/>
                <a:gd name="T78" fmla="*/ 2147483647 w 311"/>
                <a:gd name="T79" fmla="*/ 2147483647 h 387"/>
                <a:gd name="T80" fmla="*/ 2147483647 w 311"/>
                <a:gd name="T81" fmla="*/ 2147483647 h 387"/>
                <a:gd name="T82" fmla="*/ 2147483647 w 311"/>
                <a:gd name="T83" fmla="*/ 2147483647 h 387"/>
                <a:gd name="T84" fmla="*/ 2147483647 w 311"/>
                <a:gd name="T85" fmla="*/ 2147483647 h 387"/>
                <a:gd name="T86" fmla="*/ 2147483647 w 311"/>
                <a:gd name="T87" fmla="*/ 2147483647 h 387"/>
                <a:gd name="T88" fmla="*/ 2147483647 w 311"/>
                <a:gd name="T89" fmla="*/ 2147483647 h 387"/>
                <a:gd name="T90" fmla="*/ 2147483647 w 311"/>
                <a:gd name="T91" fmla="*/ 2147483647 h 387"/>
                <a:gd name="T92" fmla="*/ 2147483647 w 311"/>
                <a:gd name="T93" fmla="*/ 2147483647 h 387"/>
                <a:gd name="T94" fmla="*/ 2147483647 w 311"/>
                <a:gd name="T95" fmla="*/ 2147483647 h 387"/>
                <a:gd name="T96" fmla="*/ 2147483647 w 311"/>
                <a:gd name="T97" fmla="*/ 2147483647 h 387"/>
                <a:gd name="T98" fmla="*/ 2147483647 w 311"/>
                <a:gd name="T99" fmla="*/ 2147483647 h 387"/>
                <a:gd name="T100" fmla="*/ 2147483647 w 311"/>
                <a:gd name="T101" fmla="*/ 2147483647 h 387"/>
                <a:gd name="T102" fmla="*/ 2147483647 w 311"/>
                <a:gd name="T103" fmla="*/ 2147483647 h 387"/>
                <a:gd name="T104" fmla="*/ 2147483647 w 311"/>
                <a:gd name="T105" fmla="*/ 2147483647 h 387"/>
                <a:gd name="T106" fmla="*/ 2147483647 w 311"/>
                <a:gd name="T107" fmla="*/ 2147483647 h 387"/>
                <a:gd name="T108" fmla="*/ 2147483647 w 311"/>
                <a:gd name="T109" fmla="*/ 2147483647 h 387"/>
                <a:gd name="T110" fmla="*/ 2147483647 w 311"/>
                <a:gd name="T111" fmla="*/ 2147483647 h 387"/>
                <a:gd name="T112" fmla="*/ 2147483647 w 311"/>
                <a:gd name="T113" fmla="*/ 2147483647 h 387"/>
                <a:gd name="T114" fmla="*/ 2147483647 w 311"/>
                <a:gd name="T115" fmla="*/ 2147483647 h 387"/>
                <a:gd name="T116" fmla="*/ 2147483647 w 311"/>
                <a:gd name="T117" fmla="*/ 2147483647 h 387"/>
                <a:gd name="T118" fmla="*/ 2147483647 w 311"/>
                <a:gd name="T119" fmla="*/ 2147483647 h 387"/>
                <a:gd name="T120" fmla="*/ 2147483647 w 311"/>
                <a:gd name="T121" fmla="*/ 2147483647 h 387"/>
                <a:gd name="T122" fmla="*/ 2147483647 w 311"/>
                <a:gd name="T123" fmla="*/ 2147483647 h 387"/>
                <a:gd name="T124" fmla="*/ 2147483647 w 311"/>
                <a:gd name="T125" fmla="*/ 2147483647 h 3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1"/>
                <a:gd name="T190" fmla="*/ 0 h 387"/>
                <a:gd name="T191" fmla="*/ 311 w 311"/>
                <a:gd name="T192" fmla="*/ 387 h 3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close/>
                  <a:moveTo>
                    <a:pt x="66" y="154"/>
                  </a:moveTo>
                  <a:lnTo>
                    <a:pt x="66" y="154"/>
                  </a:lnTo>
                  <a:lnTo>
                    <a:pt x="61" y="153"/>
                  </a:lnTo>
                  <a:lnTo>
                    <a:pt x="56" y="149"/>
                  </a:lnTo>
                  <a:lnTo>
                    <a:pt x="54" y="146"/>
                  </a:lnTo>
                  <a:lnTo>
                    <a:pt x="53" y="140"/>
                  </a:lnTo>
                  <a:lnTo>
                    <a:pt x="54" y="135"/>
                  </a:lnTo>
                  <a:lnTo>
                    <a:pt x="56" y="132"/>
                  </a:lnTo>
                  <a:lnTo>
                    <a:pt x="61" y="128"/>
                  </a:lnTo>
                  <a:lnTo>
                    <a:pt x="66" y="127"/>
                  </a:lnTo>
                  <a:lnTo>
                    <a:pt x="70" y="128"/>
                  </a:lnTo>
                  <a:lnTo>
                    <a:pt x="75" y="132"/>
                  </a:lnTo>
                  <a:lnTo>
                    <a:pt x="77" y="135"/>
                  </a:lnTo>
                  <a:lnTo>
                    <a:pt x="79" y="140"/>
                  </a:lnTo>
                  <a:lnTo>
                    <a:pt x="77" y="146"/>
                  </a:lnTo>
                  <a:lnTo>
                    <a:pt x="75" y="149"/>
                  </a:lnTo>
                  <a:lnTo>
                    <a:pt x="70" y="153"/>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15" y="74"/>
                  </a:lnTo>
                  <a:lnTo>
                    <a:pt x="29" y="85"/>
                  </a:lnTo>
                  <a:lnTo>
                    <a:pt x="46" y="93"/>
                  </a:lnTo>
                  <a:lnTo>
                    <a:pt x="65" y="100"/>
                  </a:lnTo>
                  <a:lnTo>
                    <a:pt x="85" y="106"/>
                  </a:lnTo>
                  <a:lnTo>
                    <a:pt x="107" y="110"/>
                  </a:lnTo>
                  <a:lnTo>
                    <a:pt x="130" y="113"/>
                  </a:lnTo>
                  <a:lnTo>
                    <a:pt x="155" y="114"/>
                  </a:lnTo>
                  <a:lnTo>
                    <a:pt x="181" y="113"/>
                  </a:lnTo>
                  <a:lnTo>
                    <a:pt x="204" y="110"/>
                  </a:lnTo>
                  <a:lnTo>
                    <a:pt x="227" y="106"/>
                  </a:lnTo>
                  <a:lnTo>
                    <a:pt x="246" y="100"/>
                  </a:lnTo>
                  <a:lnTo>
                    <a:pt x="265" y="93"/>
                  </a:lnTo>
                  <a:lnTo>
                    <a:pt x="282" y="85"/>
                  </a:lnTo>
                  <a:lnTo>
                    <a:pt x="296" y="74"/>
                  </a:lnTo>
                  <a:lnTo>
                    <a:pt x="309" y="64"/>
                  </a:lnTo>
                  <a:lnTo>
                    <a:pt x="304" y="69"/>
                  </a:lnTo>
                  <a:lnTo>
                    <a:pt x="298" y="76"/>
                  </a:lnTo>
                  <a:lnTo>
                    <a:pt x="285" y="87"/>
                  </a:lnTo>
                  <a:lnTo>
                    <a:pt x="269" y="96"/>
                  </a:lnTo>
                  <a:lnTo>
                    <a:pt x="250" y="106"/>
                  </a:lnTo>
                  <a:lnTo>
                    <a:pt x="230" y="112"/>
                  </a:lnTo>
                  <a:lnTo>
                    <a:pt x="207" y="118"/>
                  </a:lnTo>
                  <a:lnTo>
                    <a:pt x="182"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0" y="263"/>
                  </a:lnTo>
                  <a:lnTo>
                    <a:pt x="0" y="26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3"/>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close/>
                  <a:moveTo>
                    <a:pt x="66" y="357"/>
                  </a:moveTo>
                  <a:lnTo>
                    <a:pt x="66" y="357"/>
                  </a:lnTo>
                  <a:lnTo>
                    <a:pt x="61" y="356"/>
                  </a:lnTo>
                  <a:lnTo>
                    <a:pt x="56" y="352"/>
                  </a:lnTo>
                  <a:lnTo>
                    <a:pt x="54" y="349"/>
                  </a:lnTo>
                  <a:lnTo>
                    <a:pt x="53" y="344"/>
                  </a:lnTo>
                  <a:lnTo>
                    <a:pt x="54" y="338"/>
                  </a:lnTo>
                  <a:lnTo>
                    <a:pt x="56" y="335"/>
                  </a:lnTo>
                  <a:lnTo>
                    <a:pt x="61" y="331"/>
                  </a:lnTo>
                  <a:lnTo>
                    <a:pt x="66" y="330"/>
                  </a:lnTo>
                  <a:lnTo>
                    <a:pt x="70" y="331"/>
                  </a:lnTo>
                  <a:lnTo>
                    <a:pt x="75" y="335"/>
                  </a:lnTo>
                  <a:lnTo>
                    <a:pt x="77" y="338"/>
                  </a:lnTo>
                  <a:lnTo>
                    <a:pt x="79" y="344"/>
                  </a:lnTo>
                  <a:lnTo>
                    <a:pt x="77" y="349"/>
                  </a:lnTo>
                  <a:lnTo>
                    <a:pt x="75" y="352"/>
                  </a:lnTo>
                  <a:lnTo>
                    <a:pt x="70" y="356"/>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0" y="163"/>
                  </a:lnTo>
                  <a:lnTo>
                    <a:pt x="0" y="168"/>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0" y="163"/>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close/>
                  <a:moveTo>
                    <a:pt x="66" y="255"/>
                  </a:moveTo>
                  <a:lnTo>
                    <a:pt x="66" y="255"/>
                  </a:lnTo>
                  <a:lnTo>
                    <a:pt x="61" y="254"/>
                  </a:lnTo>
                  <a:lnTo>
                    <a:pt x="56" y="250"/>
                  </a:lnTo>
                  <a:lnTo>
                    <a:pt x="54" y="247"/>
                  </a:lnTo>
                  <a:lnTo>
                    <a:pt x="53" y="241"/>
                  </a:lnTo>
                  <a:lnTo>
                    <a:pt x="54" y="236"/>
                  </a:lnTo>
                  <a:lnTo>
                    <a:pt x="56" y="233"/>
                  </a:lnTo>
                  <a:lnTo>
                    <a:pt x="61" y="229"/>
                  </a:lnTo>
                  <a:lnTo>
                    <a:pt x="66" y="228"/>
                  </a:lnTo>
                  <a:lnTo>
                    <a:pt x="70" y="229"/>
                  </a:lnTo>
                  <a:lnTo>
                    <a:pt x="75" y="233"/>
                  </a:lnTo>
                  <a:lnTo>
                    <a:pt x="77" y="236"/>
                  </a:lnTo>
                  <a:lnTo>
                    <a:pt x="79" y="241"/>
                  </a:lnTo>
                  <a:lnTo>
                    <a:pt x="77" y="247"/>
                  </a:lnTo>
                  <a:lnTo>
                    <a:pt x="75" y="250"/>
                  </a:lnTo>
                  <a:lnTo>
                    <a:pt x="70" y="254"/>
                  </a:lnTo>
                  <a:lnTo>
                    <a:pt x="66" y="255"/>
                  </a:lnTo>
                  <a:close/>
                </a:path>
              </a:pathLst>
            </a:custGeom>
            <a:solidFill>
              <a:srgbClr val="2298F0"/>
            </a:solidFill>
            <a:ln w="9525">
              <a:noFill/>
              <a:round/>
              <a:headEnd/>
              <a:tailEnd/>
            </a:ln>
          </p:spPr>
          <p:txBody>
            <a:bodyPr/>
            <a:lstStyle/>
            <a:p>
              <a:pPr eaLnBrk="0" fontAlgn="base" hangingPunct="0">
                <a:lnSpc>
                  <a:spcPct val="130000"/>
                </a:lnSpc>
                <a:spcBef>
                  <a:spcPct val="20000"/>
                </a:spcBef>
                <a:spcAft>
                  <a:spcPct val="0"/>
                </a:spcAft>
                <a:buClr>
                  <a:srgbClr val="FF0000"/>
                </a:buClr>
                <a:buFont typeface="Wingdings" panose="05000000000000000000" pitchFamily="2" charset="2"/>
                <a:buNone/>
              </a:pPr>
              <a:endParaRPr lang="zh-CN" altLang="en-US" sz="120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cxnSp>
          <p:nvCxnSpPr>
            <p:cNvPr id="89" name="直接连接符 17"/>
            <p:cNvCxnSpPr>
              <a:cxnSpLocks noChangeShapeType="1"/>
            </p:cNvCxnSpPr>
            <p:nvPr/>
          </p:nvCxnSpPr>
          <p:spPr bwMode="auto">
            <a:xfrm flipV="1">
              <a:off x="6750144" y="2712903"/>
              <a:ext cx="2802177" cy="623420"/>
            </a:xfrm>
            <a:prstGeom prst="line">
              <a:avLst/>
            </a:prstGeom>
            <a:noFill/>
            <a:ln w="9525" algn="ctr">
              <a:solidFill>
                <a:srgbClr val="FFC000"/>
              </a:solidFill>
              <a:round/>
              <a:headEnd/>
              <a:tailEnd/>
            </a:ln>
          </p:spPr>
        </p:cxnSp>
        <p:cxnSp>
          <p:nvCxnSpPr>
            <p:cNvPr id="90" name="直接连接符 17"/>
            <p:cNvCxnSpPr>
              <a:cxnSpLocks noChangeShapeType="1"/>
              <a:endCxn id="64" idx="2"/>
            </p:cNvCxnSpPr>
            <p:nvPr/>
          </p:nvCxnSpPr>
          <p:spPr bwMode="auto">
            <a:xfrm flipV="1">
              <a:off x="7642321" y="2712904"/>
              <a:ext cx="1910000" cy="585602"/>
            </a:xfrm>
            <a:prstGeom prst="line">
              <a:avLst/>
            </a:prstGeom>
            <a:noFill/>
            <a:ln w="9525" algn="ctr">
              <a:solidFill>
                <a:srgbClr val="FFC000"/>
              </a:solidFill>
              <a:round/>
              <a:headEnd/>
              <a:tailEnd/>
            </a:ln>
          </p:spPr>
        </p:cxnSp>
        <p:cxnSp>
          <p:nvCxnSpPr>
            <p:cNvPr id="91" name="直接连接符 17"/>
            <p:cNvCxnSpPr>
              <a:cxnSpLocks noChangeShapeType="1"/>
              <a:endCxn id="64" idx="2"/>
            </p:cNvCxnSpPr>
            <p:nvPr/>
          </p:nvCxnSpPr>
          <p:spPr bwMode="auto">
            <a:xfrm flipV="1">
              <a:off x="8616652" y="2712904"/>
              <a:ext cx="935668" cy="590313"/>
            </a:xfrm>
            <a:prstGeom prst="line">
              <a:avLst/>
            </a:prstGeom>
            <a:noFill/>
            <a:ln w="9525" algn="ctr">
              <a:solidFill>
                <a:srgbClr val="FFC000"/>
              </a:solidFill>
              <a:round/>
              <a:headEnd/>
              <a:tailEnd/>
            </a:ln>
          </p:spPr>
        </p:cxnSp>
        <p:cxnSp>
          <p:nvCxnSpPr>
            <p:cNvPr id="92" name="直接连接符 17"/>
            <p:cNvCxnSpPr>
              <a:cxnSpLocks noChangeShapeType="1"/>
              <a:endCxn id="64" idx="2"/>
            </p:cNvCxnSpPr>
            <p:nvPr/>
          </p:nvCxnSpPr>
          <p:spPr bwMode="auto">
            <a:xfrm flipH="1" flipV="1">
              <a:off x="9552321" y="2712904"/>
              <a:ext cx="210712" cy="644797"/>
            </a:xfrm>
            <a:prstGeom prst="line">
              <a:avLst/>
            </a:prstGeom>
            <a:noFill/>
            <a:ln w="9525" algn="ctr">
              <a:solidFill>
                <a:srgbClr val="FFC000"/>
              </a:solidFill>
              <a:round/>
              <a:headEnd/>
              <a:tailEnd/>
            </a:ln>
          </p:spPr>
        </p:cxnSp>
        <p:cxnSp>
          <p:nvCxnSpPr>
            <p:cNvPr id="93" name="直接连接符 17"/>
            <p:cNvCxnSpPr>
              <a:cxnSpLocks noChangeShapeType="1"/>
              <a:stCxn id="81" idx="3"/>
              <a:endCxn id="64" idx="2"/>
            </p:cNvCxnSpPr>
            <p:nvPr/>
          </p:nvCxnSpPr>
          <p:spPr bwMode="auto">
            <a:xfrm flipH="1" flipV="1">
              <a:off x="9552321" y="2712903"/>
              <a:ext cx="1406357" cy="566787"/>
            </a:xfrm>
            <a:prstGeom prst="line">
              <a:avLst/>
            </a:prstGeom>
            <a:noFill/>
            <a:ln w="9525" algn="ctr">
              <a:solidFill>
                <a:srgbClr val="FFC000"/>
              </a:solidFill>
              <a:round/>
              <a:headEnd/>
              <a:tailEnd/>
            </a:ln>
          </p:spPr>
        </p:cxnSp>
        <p:sp>
          <p:nvSpPr>
            <p:cNvPr id="94" name="圆角矩形 93"/>
            <p:cNvSpPr/>
            <p:nvPr/>
          </p:nvSpPr>
          <p:spPr bwMode="auto">
            <a:xfrm>
              <a:off x="5991086" y="1777047"/>
              <a:ext cx="5636793" cy="2508508"/>
            </a:xfrm>
            <a:prstGeom prst="roundRect">
              <a:avLst>
                <a:gd name="adj" fmla="val 0"/>
              </a:avLst>
            </a:prstGeom>
            <a:noFill/>
            <a:ln w="9525" cap="flat" cmpd="sng" algn="ctr">
              <a:solidFill>
                <a:srgbClr val="2298F0"/>
              </a:solidFill>
              <a:prstDash val="solid"/>
              <a:round/>
              <a:headEnd type="none" w="med" len="med"/>
              <a:tailEnd type="none" w="med" len="med"/>
            </a:ln>
            <a:effectLst/>
          </p:spPr>
          <p:txBody>
            <a:bodyPr vert="horz" wrap="square" lIns="153600" tIns="76800" rIns="153600" bIns="76800" numCol="1" rtlCol="0" anchor="t" anchorCtr="0" compatLnSpc="1">
              <a:prstTxWarp prst="textNoShape">
                <a:avLst/>
              </a:prstTxWarp>
            </a:bodyPr>
            <a:lstStyle/>
            <a:p>
              <a:pPr algn="ctr" defTabSz="1535917"/>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5" name="直接连接符 94"/>
            <p:cNvCxnSpPr/>
            <p:nvPr/>
          </p:nvCxnSpPr>
          <p:spPr bwMode="auto">
            <a:xfrm>
              <a:off x="9789537" y="3445270"/>
              <a:ext cx="375828" cy="352575"/>
            </a:xfrm>
            <a:prstGeom prst="line">
              <a:avLst/>
            </a:prstGeom>
            <a:noFill/>
            <a:ln w="9525" cap="flat" cmpd="sng" algn="ctr">
              <a:noFill/>
              <a:prstDash val="solid"/>
              <a:round/>
              <a:headEnd type="none" w="med" len="med"/>
              <a:tailEnd type="none" w="med" len="med"/>
            </a:ln>
            <a:effectLst/>
          </p:spPr>
        </p:cxnSp>
        <p:sp>
          <p:nvSpPr>
            <p:cNvPr id="96" name="矩形 95"/>
            <p:cNvSpPr/>
            <p:nvPr/>
          </p:nvSpPr>
          <p:spPr>
            <a:xfrm>
              <a:off x="9341763" y="3803293"/>
              <a:ext cx="2051466" cy="218726"/>
            </a:xfrm>
            <a:prstGeom prst="rect">
              <a:avLst/>
            </a:prstGeom>
            <a:solidFill>
              <a:srgbClr val="2298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ts val="1600"/>
                </a:lnSpc>
                <a:spcBef>
                  <a:spcPct val="50000"/>
                </a:spcBef>
                <a:spcAft>
                  <a:spcPct val="0"/>
                </a:spcAft>
                <a:buClr>
                  <a:srgbClr val="FF0000"/>
                </a:buClr>
              </a:pPr>
              <a:r>
                <a:rPr lang="zh-CN" altLang="en-US" sz="1400" b="1">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分布式存储</a:t>
              </a:r>
              <a:endParaRPr lang="zh-CN" altLang="en-US" sz="1400" b="1" dirty="0">
                <a:solidFill>
                  <a:schemeClr val="bg1"/>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sp>
        <p:nvSpPr>
          <p:cNvPr id="107" name="Freeform 6"/>
          <p:cNvSpPr>
            <a:spLocks/>
          </p:cNvSpPr>
          <p:nvPr/>
        </p:nvSpPr>
        <p:spPr bwMode="auto">
          <a:xfrm rot="16200000" flipV="1">
            <a:off x="4759648" y="3570845"/>
            <a:ext cx="1931339" cy="374717"/>
          </a:xfrm>
          <a:custGeom>
            <a:avLst/>
            <a:gdLst>
              <a:gd name="T0" fmla="*/ 9878 w 13223"/>
              <a:gd name="T1" fmla="*/ 2983 h 4600"/>
              <a:gd name="T2" fmla="*/ 8233 w 13223"/>
              <a:gd name="T3" fmla="*/ 1399 h 4600"/>
              <a:gd name="T4" fmla="*/ 9156 w 13223"/>
              <a:gd name="T5" fmla="*/ 1399 h 4600"/>
              <a:gd name="T6" fmla="*/ 6611 w 13223"/>
              <a:gd name="T7" fmla="*/ 0 h 4600"/>
              <a:gd name="T8" fmla="*/ 4066 w 13223"/>
              <a:gd name="T9" fmla="*/ 1399 h 4600"/>
              <a:gd name="T10" fmla="*/ 4989 w 13223"/>
              <a:gd name="T11" fmla="*/ 1399 h 4600"/>
              <a:gd name="T12" fmla="*/ 3345 w 13223"/>
              <a:gd name="T13" fmla="*/ 2983 h 4600"/>
              <a:gd name="T14" fmla="*/ 0 w 13223"/>
              <a:gd name="T15" fmla="*/ 4600 h 4600"/>
              <a:gd name="T16" fmla="*/ 13223 w 13223"/>
              <a:gd name="T17" fmla="*/ 4600 h 4600"/>
              <a:gd name="T18" fmla="*/ 9878 w 13223"/>
              <a:gd name="T19" fmla="*/ 2983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23" h="4600">
                <a:moveTo>
                  <a:pt x="9878" y="2983"/>
                </a:moveTo>
                <a:cubicBezTo>
                  <a:pt x="8838" y="2334"/>
                  <a:pt x="8311" y="1525"/>
                  <a:pt x="8233" y="1399"/>
                </a:cubicBezTo>
                <a:cubicBezTo>
                  <a:pt x="9156" y="1399"/>
                  <a:pt x="9156" y="1399"/>
                  <a:pt x="9156" y="1399"/>
                </a:cubicBezTo>
                <a:cubicBezTo>
                  <a:pt x="6611" y="0"/>
                  <a:pt x="6611" y="0"/>
                  <a:pt x="6611" y="0"/>
                </a:cubicBezTo>
                <a:cubicBezTo>
                  <a:pt x="4066" y="1399"/>
                  <a:pt x="4066" y="1399"/>
                  <a:pt x="4066" y="1399"/>
                </a:cubicBezTo>
                <a:cubicBezTo>
                  <a:pt x="4989" y="1399"/>
                  <a:pt x="4989" y="1399"/>
                  <a:pt x="4989" y="1399"/>
                </a:cubicBezTo>
                <a:cubicBezTo>
                  <a:pt x="4912" y="1525"/>
                  <a:pt x="4385" y="2334"/>
                  <a:pt x="3345" y="2983"/>
                </a:cubicBezTo>
                <a:cubicBezTo>
                  <a:pt x="2214" y="3688"/>
                  <a:pt x="0" y="4600"/>
                  <a:pt x="0" y="4600"/>
                </a:cubicBezTo>
                <a:cubicBezTo>
                  <a:pt x="13223" y="4600"/>
                  <a:pt x="13223" y="4600"/>
                  <a:pt x="13223" y="4600"/>
                </a:cubicBezTo>
                <a:cubicBezTo>
                  <a:pt x="13223" y="4600"/>
                  <a:pt x="11008" y="3688"/>
                  <a:pt x="9878" y="2983"/>
                </a:cubicBezTo>
                <a:close/>
              </a:path>
            </a:pathLst>
          </a:custGeom>
          <a:gradFill>
            <a:gsLst>
              <a:gs pos="0">
                <a:srgbClr val="2298F0">
                  <a:alpha val="74000"/>
                </a:srgbClr>
              </a:gs>
              <a:gs pos="100000">
                <a:srgbClr val="2298F0">
                  <a:alpha val="0"/>
                </a:srgbClr>
              </a:gs>
            </a:gsLst>
            <a:lin ang="5400000" scaled="0"/>
          </a:gradFill>
          <a:ln w="3175">
            <a:noFill/>
          </a:ln>
        </p:spPr>
        <p:txBody>
          <a:bodyPr wrap="square" lIns="0" tIns="0" rIns="0" bIns="0" rtlCol="0"/>
          <a:lstStyle/>
          <a:p>
            <a:pPr defTabSz="1097225"/>
            <a:endPar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107810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基于云主机的存算分离架构</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2036851" y="1287593"/>
            <a:ext cx="7544812" cy="5006149"/>
            <a:chOff x="2208788" y="1051200"/>
            <a:chExt cx="7544812" cy="5006149"/>
          </a:xfrm>
        </p:grpSpPr>
        <p:grpSp>
          <p:nvGrpSpPr>
            <p:cNvPr id="9" name="组合 8"/>
            <p:cNvGrpSpPr/>
            <p:nvPr/>
          </p:nvGrpSpPr>
          <p:grpSpPr>
            <a:xfrm>
              <a:off x="2208788" y="1051200"/>
              <a:ext cx="7544812" cy="5006149"/>
              <a:chOff x="2571423" y="2155895"/>
              <a:chExt cx="5015657" cy="3555729"/>
            </a:xfrm>
          </p:grpSpPr>
          <p:sp>
            <p:nvSpPr>
              <p:cNvPr id="11" name="圆角矩形 10"/>
              <p:cNvSpPr/>
              <p:nvPr/>
            </p:nvSpPr>
            <p:spPr bwMode="auto">
              <a:xfrm>
                <a:off x="2641123" y="2253392"/>
                <a:ext cx="3389300" cy="1823526"/>
              </a:xfrm>
              <a:prstGeom prst="roundRect">
                <a:avLst>
                  <a:gd name="adj" fmla="val 0"/>
                </a:avLst>
              </a:prstGeom>
              <a:solidFill>
                <a:srgbClr val="D4E5F4"/>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0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圆角矩形 11"/>
              <p:cNvSpPr/>
              <p:nvPr/>
            </p:nvSpPr>
            <p:spPr bwMode="auto">
              <a:xfrm>
                <a:off x="2571423" y="2155895"/>
                <a:ext cx="5015657" cy="3555729"/>
              </a:xfrm>
              <a:prstGeom prst="roundRect">
                <a:avLst>
                  <a:gd name="adj" fmla="val 0"/>
                </a:avLst>
              </a:prstGeom>
              <a:noFill/>
              <a:ln w="9525" cap="flat" cmpd="sng" algn="ctr">
                <a:solidFill>
                  <a:srgbClr val="E28189"/>
                </a:solidFill>
                <a:prstDash val="solid"/>
                <a:round/>
                <a:headEnd type="none" w="med" len="med"/>
                <a:tailEnd type="none" w="med" len="med"/>
              </a:ln>
              <a:effectLst/>
            </p:spPr>
            <p:txBody>
              <a:bodyPr vert="horz" wrap="square" lIns="115200" tIns="57600" rIns="115200" bIns="57600" numCol="1" rtlCol="0" anchor="t" anchorCtr="0" compatLnSpc="1">
                <a:prstTxWarp prst="textNoShape">
                  <a:avLst/>
                </a:prstTxWarp>
              </a:bodyPr>
              <a:lstStyle/>
              <a:p>
                <a:pPr algn="ctr" defTabSz="1151938" fontAlgn="base">
                  <a:spcBef>
                    <a:spcPct val="0"/>
                  </a:spcBef>
                  <a:spcAft>
                    <a:spcPct val="0"/>
                  </a:spcAft>
                </a:pPr>
                <a:endParaRPr lang="zh-CN" altLang="en-US" sz="3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圆角矩形 12"/>
              <p:cNvSpPr/>
              <p:nvPr/>
            </p:nvSpPr>
            <p:spPr bwMode="auto">
              <a:xfrm>
                <a:off x="2641123" y="4276366"/>
                <a:ext cx="4831657" cy="1331945"/>
              </a:xfrm>
              <a:prstGeom prst="roundRect">
                <a:avLst>
                  <a:gd name="adj" fmla="val 0"/>
                </a:avLst>
              </a:prstGeom>
              <a:solidFill>
                <a:srgbClr val="93BDE3">
                  <a:alpha val="40000"/>
                </a:srgbClr>
              </a:solidFill>
              <a:ln w="12700">
                <a:solidFill>
                  <a:srgbClr val="1D1D1A"/>
                </a:solidFill>
                <a:prstDash val="solid"/>
              </a:ln>
              <a:effectLst/>
            </p:spPr>
            <p:txBody>
              <a:bodyPr wrap="square" lIns="0" tIns="34004" rIns="0" bIns="0" rtlCol="0" anchor="t" anchorCtr="0">
                <a:noAutofit/>
              </a:bodyPr>
              <a:lstStyle/>
              <a:p>
                <a:pPr algn="ctr" defTabSz="1271009" fontAlgn="base">
                  <a:spcBef>
                    <a:spcPct val="0"/>
                  </a:spcBef>
                  <a:spcAft>
                    <a:spcPct val="0"/>
                  </a:spcAft>
                  <a:defRPr/>
                </a:pPr>
                <a:endParaRPr lang="zh-CN" altLang="en-US" kern="0" dirty="0">
                  <a:solidFill>
                    <a:srgbClr val="DE6F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bwMode="auto">
              <a:xfrm>
                <a:off x="2816761" y="5011031"/>
                <a:ext cx="4584733" cy="545436"/>
              </a:xfrm>
              <a:prstGeom prst="rect">
                <a:avLst/>
              </a:prstGeom>
              <a:solidFill>
                <a:srgbClr val="A0C5E7"/>
              </a:solidFill>
              <a:ln w="25400">
                <a:solidFill>
                  <a:srgbClr val="000000">
                    <a:lumMod val="50000"/>
                    <a:lumOff val="50000"/>
                  </a:srgbClr>
                </a:solidFill>
              </a:ln>
              <a:effectLst/>
              <a:extLst/>
            </p:spPr>
            <p:txBody>
              <a:bodyPr vert="horz" wrap="square" lIns="68580" tIns="34290" rIns="68580" bIns="34290" numCol="1" rtlCol="0" anchor="t" anchorCtr="0" compatLnSpc="1">
                <a:prstTxWarp prst="textNoShape">
                  <a:avLst/>
                </a:prstTxWarp>
              </a:bodyPr>
              <a:lstStyle/>
              <a:p>
                <a:pPr fontAlgn="base">
                  <a:spcBef>
                    <a:spcPct val="0"/>
                  </a:spcBef>
                  <a:spcAft>
                    <a:spcPct val="0"/>
                  </a:spcAft>
                  <a:buClr>
                    <a:srgbClr val="CC9900"/>
                  </a:buClr>
                </a:pPr>
                <a:endParaRPr lang="zh-CN" altLang="en-US" sz="10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bwMode="auto">
              <a:xfrm>
                <a:off x="2812365" y="4531552"/>
                <a:ext cx="4589129" cy="375449"/>
              </a:xfrm>
              <a:prstGeom prst="rect">
                <a:avLst/>
              </a:prstGeom>
              <a:solidFill>
                <a:srgbClr val="ADCDEA"/>
              </a:solidFill>
              <a:ln w="25400">
                <a:solidFill>
                  <a:srgbClr val="000000">
                    <a:lumMod val="50000"/>
                    <a:lumOff val="50000"/>
                  </a:srgbClr>
                </a:solidFill>
              </a:ln>
              <a:effectLst/>
              <a:extLst/>
            </p:spPr>
            <p:txBody>
              <a:bodyPr vert="horz" wrap="square" lIns="68580" tIns="34290" rIns="68580" bIns="3429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defRPr/>
                </a:pPr>
                <a:endParaRPr lang="zh-CN" altLang="en-US" sz="10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圆柱形 15"/>
              <p:cNvSpPr/>
              <p:nvPr/>
            </p:nvSpPr>
            <p:spPr bwMode="auto">
              <a:xfrm>
                <a:off x="3058014" y="5072362"/>
                <a:ext cx="4228981" cy="407211"/>
              </a:xfrm>
              <a:prstGeom prst="can">
                <a:avLst/>
              </a:prstGeom>
              <a:solidFill>
                <a:srgbClr val="79ADDD"/>
              </a:solidFill>
              <a:ln>
                <a:solidFill>
                  <a:srgbClr val="000000"/>
                </a:solidFill>
              </a:ln>
              <a:effectLst/>
              <a:extLst/>
            </p:spPr>
            <p:txBody>
              <a:bodyPr vert="horz" wrap="square" lIns="68580" tIns="34290" rIns="68580" bIns="34290" numCol="1" rtlCol="0" anchor="ctr" anchorCtr="0" compatLnSpc="1">
                <a:prstTxWarp prst="textNoShape">
                  <a:avLst/>
                </a:prstTxWarp>
              </a:bodyPr>
              <a:lstStyle/>
              <a:p>
                <a:pPr algn="ctr" fontAlgn="base">
                  <a:lnSpc>
                    <a:spcPct val="150000"/>
                  </a:lnSpc>
                  <a:spcBef>
                    <a:spcPct val="0"/>
                  </a:spcBef>
                  <a:spcAft>
                    <a:spcPct val="0"/>
                  </a:spcAft>
                  <a:buClr>
                    <a:srgbClr val="CC9900"/>
                  </a:buClr>
                  <a:defRPr/>
                </a:pPr>
                <a:r>
                  <a:rPr lang="zh-CN" altLang="en-US" sz="1400" b="1"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存储池</a:t>
                </a:r>
              </a:p>
            </p:txBody>
          </p:sp>
          <p:sp>
            <p:nvSpPr>
              <p:cNvPr id="17" name="文本框 16"/>
              <p:cNvSpPr txBox="1"/>
              <p:nvPr/>
            </p:nvSpPr>
            <p:spPr>
              <a:xfrm>
                <a:off x="2785395" y="4303676"/>
                <a:ext cx="1542383" cy="200025"/>
              </a:xfrm>
              <a:prstGeom prst="rect">
                <a:avLst/>
              </a:prstGeom>
              <a:noFill/>
            </p:spPr>
            <p:txBody>
              <a:bodyPr wrap="square" lIns="27000" tIns="16200" rIns="27000" bIns="16200" rtlCol="0">
                <a:noAutofit/>
              </a:bodyPr>
              <a:lstStyle/>
              <a:p>
                <a:r>
                  <a:rPr lang="zh-CN" alt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云存储</a:t>
                </a:r>
                <a:r>
                  <a:rPr lang="en-US" altLang="zh-CN"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OBS</a:t>
                </a:r>
                <a:endParaRPr 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17"/>
              <p:cNvSpPr/>
              <p:nvPr/>
            </p:nvSpPr>
            <p:spPr bwMode="auto">
              <a:xfrm>
                <a:off x="2785397" y="3656047"/>
                <a:ext cx="3108717" cy="360191"/>
              </a:xfrm>
              <a:prstGeom prst="roundRect">
                <a:avLst>
                  <a:gd name="adj" fmla="val 0"/>
                </a:avLst>
              </a:prstGeom>
              <a:solidFill>
                <a:srgbClr val="C8102E"/>
              </a:solidFill>
              <a:ln w="12700">
                <a:solidFill>
                  <a:srgbClr val="1D1D1A"/>
                </a:solidFill>
                <a:prstDash val="solid"/>
              </a:ln>
              <a:effectLst/>
            </p:spPr>
            <p:txBody>
              <a:bodyPr wrap="square" lIns="0" tIns="34004" rIns="0" bIns="0" rtlCol="0" anchor="t" anchorCtr="0">
                <a:noAutofit/>
              </a:bodyPr>
              <a:lstStyle/>
              <a:p>
                <a:pPr algn="ctr" defTabSz="1271009" fontAlgn="base">
                  <a:spcBef>
                    <a:spcPct val="0"/>
                  </a:spcBef>
                  <a:spcAft>
                    <a:spcPct val="0"/>
                  </a:spcAft>
                  <a:defRPr/>
                </a:pPr>
                <a:endParaRPr lang="zh-CN" altLang="en-US" kern="0" dirty="0">
                  <a:solidFill>
                    <a:srgbClr val="DE6F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3058014" y="3649250"/>
                <a:ext cx="2686055" cy="290138"/>
              </a:xfrm>
              <a:prstGeom prst="rect">
                <a:avLst/>
              </a:prstGeom>
              <a:noFill/>
            </p:spPr>
            <p:txBody>
              <a:bodyPr wrap="square" lIns="27000" tIns="16200" rIns="27000" bIns="16200" rtlCol="0">
                <a:noAutofit/>
              </a:bodyPr>
              <a:lstStyle/>
              <a:p>
                <a:pPr algn="ctr"/>
                <a:r>
                  <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Plugin</a:t>
                </a: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OBS-A </a:t>
                </a:r>
              </a:p>
              <a:p>
                <a:pPr algn="ctr"/>
                <a:r>
                  <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HDFS</a:t>
                </a:r>
                <a:r>
                  <a:rPr lang="zh-CN" alt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协议转换</a:t>
                </a:r>
                <a:r>
                  <a:rPr lang="en-US" altLang="zh-CN"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3854949" y="2280954"/>
                <a:ext cx="872792" cy="157270"/>
              </a:xfrm>
              <a:prstGeom prst="rect">
                <a:avLst/>
              </a:prstGeom>
              <a:noFill/>
            </p:spPr>
            <p:txBody>
              <a:bodyPr wrap="square" lIns="27000" tIns="16200" rIns="27000" bIns="16200" rtlCol="0">
                <a:noAutofit/>
              </a:bodyPr>
              <a:lstStyle/>
              <a:p>
                <a:r>
                  <a:rPr lang="zh-CN" alt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大数据分析</a:t>
                </a:r>
                <a:endParaRPr lang="en-US" altLang="zh-CN"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2793688" y="2571688"/>
                <a:ext cx="2462292" cy="989422"/>
                <a:chOff x="720811" y="2059613"/>
                <a:chExt cx="4154293" cy="1319229"/>
              </a:xfrm>
            </p:grpSpPr>
            <p:sp>
              <p:nvSpPr>
                <p:cNvPr id="36" name="矩形 35"/>
                <p:cNvSpPr/>
                <p:nvPr/>
              </p:nvSpPr>
              <p:spPr>
                <a:xfrm>
                  <a:off x="720812" y="3057186"/>
                  <a:ext cx="4115228" cy="321656"/>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YARN / K8S</a:t>
                  </a:r>
                </a:p>
              </p:txBody>
            </p:sp>
            <p:sp>
              <p:nvSpPr>
                <p:cNvPr id="37" name="矩形 36"/>
                <p:cNvSpPr/>
                <p:nvPr/>
              </p:nvSpPr>
              <p:spPr>
                <a:xfrm>
                  <a:off x="720811" y="2536866"/>
                  <a:ext cx="2158166" cy="420165"/>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altLang="zh-CN" sz="1200" kern="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MapReduce</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buClr>
                      <a:srgbClr val="CC9900"/>
                    </a:buCl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Hadoop</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3001099" y="2535683"/>
                  <a:ext cx="1844225" cy="425811"/>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lnSpc>
                      <a:spcPct val="150000"/>
                    </a:lnSpc>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Spark</a:t>
                  </a:r>
                </a:p>
              </p:txBody>
            </p:sp>
            <p:sp>
              <p:nvSpPr>
                <p:cNvPr id="39" name="矩形 38"/>
                <p:cNvSpPr/>
                <p:nvPr/>
              </p:nvSpPr>
              <p:spPr>
                <a:xfrm>
                  <a:off x="720811" y="2077472"/>
                  <a:ext cx="1262348" cy="378556"/>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lnSpc>
                      <a:spcPct val="150000"/>
                    </a:lnSpc>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Hive</a:t>
                  </a:r>
                </a:p>
              </p:txBody>
            </p:sp>
            <p:sp>
              <p:nvSpPr>
                <p:cNvPr id="40" name="矩形 39"/>
                <p:cNvSpPr/>
                <p:nvPr/>
              </p:nvSpPr>
              <p:spPr>
                <a:xfrm>
                  <a:off x="3010486" y="2059614"/>
                  <a:ext cx="889970" cy="378556"/>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Spark</a:t>
                  </a:r>
                </a:p>
                <a:p>
                  <a:pPr algn="ctr" fontAlgn="base">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p>
              </p:txBody>
            </p:sp>
            <p:sp>
              <p:nvSpPr>
                <p:cNvPr id="41" name="矩形 40"/>
                <p:cNvSpPr/>
                <p:nvPr/>
              </p:nvSpPr>
              <p:spPr>
                <a:xfrm>
                  <a:off x="3996371" y="2059613"/>
                  <a:ext cx="878733" cy="378556"/>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altLang="zh-CN" sz="20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42" name="矩形 41"/>
                <p:cNvSpPr/>
                <p:nvPr/>
              </p:nvSpPr>
              <p:spPr>
                <a:xfrm>
                  <a:off x="2092689" y="2077472"/>
                  <a:ext cx="837291" cy="378556"/>
                </a:xfrm>
                <a:prstGeom prst="rect">
                  <a:avLst/>
                </a:prstGeom>
                <a:solidFill>
                  <a:srgbClr val="85B5E0"/>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algn="ctr" fontAlgn="base">
                    <a:lnSpc>
                      <a:spcPct val="150000"/>
                    </a:lnSpc>
                    <a:spcBef>
                      <a:spcPct val="0"/>
                    </a:spcBef>
                    <a:spcAft>
                      <a:spcPct val="0"/>
                    </a:spcAft>
                    <a:buClr>
                      <a:srgbClr val="CC9900"/>
                    </a:buClr>
                  </a:pP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Presto</a:t>
                  </a:r>
                </a:p>
              </p:txBody>
            </p:sp>
          </p:grpSp>
          <p:sp>
            <p:nvSpPr>
              <p:cNvPr id="22" name="圆角矩形 21"/>
              <p:cNvSpPr/>
              <p:nvPr/>
            </p:nvSpPr>
            <p:spPr bwMode="auto">
              <a:xfrm>
                <a:off x="6150334" y="2247812"/>
                <a:ext cx="1322445" cy="1829106"/>
              </a:xfrm>
              <a:prstGeom prst="roundRect">
                <a:avLst>
                  <a:gd name="adj" fmla="val 0"/>
                </a:avLst>
              </a:prstGeom>
              <a:solidFill>
                <a:srgbClr val="FFFFFF">
                  <a:lumMod val="95000"/>
                </a:srgbClr>
              </a:solidFill>
              <a:ln w="25400">
                <a:solidFill>
                  <a:srgbClr val="000000">
                    <a:lumMod val="50000"/>
                    <a:lumOff val="50000"/>
                  </a:srgbClr>
                </a:solidFill>
              </a:ln>
              <a:effectLst/>
            </p:spPr>
            <p:txBody>
              <a:bodyPr vert="horz" wrap="square" lIns="68580" tIns="34290" rIns="68580" bIns="3429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0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bwMode="auto">
              <a:xfrm>
                <a:off x="6237023" y="3073495"/>
                <a:ext cx="1149068" cy="477382"/>
              </a:xfrm>
              <a:prstGeom prst="rect">
                <a:avLst/>
              </a:prstGeom>
              <a:solidFill>
                <a:schemeClr val="bg1">
                  <a:lumMod val="75000"/>
                </a:schemeClr>
              </a:solidFill>
              <a:ln w="25400">
                <a:solidFill>
                  <a:srgbClr val="000000">
                    <a:lumMod val="50000"/>
                    <a:lumOff val="50000"/>
                  </a:srgbClr>
                </a:solidFill>
              </a:ln>
              <a:effectLst/>
              <a:extLst/>
            </p:spPr>
            <p:txBody>
              <a:bodyPr vert="horz" wrap="square" lIns="68580" tIns="34290" rIns="68580" bIns="3429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defRPr/>
                </a:pPr>
                <a:endParaRPr lang="zh-CN" altLang="en-US" sz="10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a:xfrm>
                <a:off x="6904966" y="3524956"/>
                <a:ext cx="358851" cy="193856"/>
              </a:xfrm>
              <a:prstGeom prst="rect">
                <a:avLst/>
              </a:prstGeom>
              <a:noFill/>
            </p:spPr>
            <p:txBody>
              <a:bodyPr wrap="square" lIns="27000" tIns="16200" rIns="27000" bIns="16200" rtlCol="0">
                <a:noAutofit/>
              </a:bodyPr>
              <a:lstStyle/>
              <a:p>
                <a:r>
                  <a:rPr lang="en-US" altLang="zh-CN" sz="2400"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sz="2400"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6302845" y="2280391"/>
                <a:ext cx="1098649" cy="186836"/>
              </a:xfrm>
              <a:prstGeom prst="rect">
                <a:avLst/>
              </a:prstGeom>
              <a:noFill/>
            </p:spPr>
            <p:txBody>
              <a:bodyPr wrap="square" lIns="27000" tIns="16200" rIns="27000" bIns="16200" rtlCol="0">
                <a:noAutofit/>
              </a:bodyPr>
              <a:lstStyle/>
              <a:p>
                <a:r>
                  <a:rPr 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AI </a:t>
                </a:r>
                <a:r>
                  <a:rPr lang="zh-CN" alt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机器学习</a:t>
                </a:r>
                <a:endParaRPr 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26"/>
              <p:cNvSpPr txBox="1"/>
              <p:nvPr/>
            </p:nvSpPr>
            <p:spPr>
              <a:xfrm>
                <a:off x="6377697" y="3179945"/>
                <a:ext cx="838153" cy="294037"/>
              </a:xfrm>
              <a:prstGeom prst="rect">
                <a:avLst/>
              </a:prstGeom>
              <a:noFill/>
            </p:spPr>
            <p:txBody>
              <a:bodyPr wrap="square" lIns="27000" tIns="16200" rIns="27000" bIns="16200" rtlCol="0">
                <a:noAutofit/>
              </a:bodyPr>
              <a:lstStyle/>
              <a:p>
                <a:r>
                  <a:rPr lang="en-US" altLang="zh-CN" sz="1400" kern="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Tensorflow</a:t>
                </a:r>
                <a:endParaRPr lang="en-US" sz="14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3472015" y="4629946"/>
                <a:ext cx="1741265" cy="204891"/>
              </a:xfrm>
              <a:prstGeom prst="rect">
                <a:avLst/>
              </a:prstGeom>
              <a:solidFill>
                <a:schemeClr val="bg1">
                  <a:lumMod val="85000"/>
                </a:schemeClr>
              </a:solidFill>
              <a:ln>
                <a:solidFill>
                  <a:srgbClr val="000000"/>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sz="1200" kern="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a:t>
                </a:r>
                <a:r>
                  <a:rPr lang="en-US" altLang="zh-CN" sz="1200" kern="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osix</a:t>
                </a:r>
                <a:endParaRPr 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5716191" y="4623024"/>
                <a:ext cx="1452626" cy="218734"/>
              </a:xfrm>
              <a:prstGeom prst="rect">
                <a:avLst/>
              </a:prstGeom>
              <a:solidFill>
                <a:schemeClr val="bg1">
                  <a:lumMod val="85000"/>
                </a:schemeClr>
              </a:solidFill>
              <a:ln>
                <a:solidFill>
                  <a:srgbClr val="000000"/>
                </a:solidFill>
              </a:ln>
              <a:effec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pPr>
                <a:r>
                  <a:rPr 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S3/OBS</a:t>
                </a:r>
              </a:p>
            </p:txBody>
          </p:sp>
          <p:sp>
            <p:nvSpPr>
              <p:cNvPr id="30" name="矩形 29"/>
              <p:cNvSpPr/>
              <p:nvPr/>
            </p:nvSpPr>
            <p:spPr bwMode="auto">
              <a:xfrm>
                <a:off x="6244215" y="2566937"/>
                <a:ext cx="1149068" cy="323834"/>
              </a:xfrm>
              <a:prstGeom prst="rect">
                <a:avLst/>
              </a:prstGeom>
              <a:solidFill>
                <a:schemeClr val="bg1">
                  <a:lumMod val="75000"/>
                </a:schemeClr>
              </a:solidFill>
              <a:ln w="25400">
                <a:solidFill>
                  <a:srgbClr val="000000">
                    <a:lumMod val="50000"/>
                    <a:lumOff val="50000"/>
                  </a:srgbClr>
                </a:solidFill>
              </a:ln>
              <a:effectLst/>
              <a:extLst/>
            </p:spPr>
            <p:txBody>
              <a:bodyPr vert="horz" wrap="square" lIns="68580" tIns="34290" rIns="68580" bIns="34290" numCol="1" rtlCol="0" anchor="t" anchorCtr="0" compatLnSpc="1">
                <a:prstTxWarp prst="textNoShape">
                  <a:avLst/>
                </a:prstTxWarp>
              </a:bodyPr>
              <a:lstStyle/>
              <a:p>
                <a:pPr algn="ctr" fontAlgn="base">
                  <a:lnSpc>
                    <a:spcPct val="150000"/>
                  </a:lnSpc>
                  <a:spcBef>
                    <a:spcPct val="0"/>
                  </a:spcBef>
                  <a:spcAft>
                    <a:spcPct val="0"/>
                  </a:spcAft>
                  <a:buClr>
                    <a:srgbClr val="CC9900"/>
                  </a:buClr>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 </a:t>
                </a: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&amp; </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算法</a:t>
                </a:r>
              </a:p>
            </p:txBody>
          </p:sp>
          <p:cxnSp>
            <p:nvCxnSpPr>
              <p:cNvPr id="31" name="肘形连接符 30"/>
              <p:cNvCxnSpPr>
                <a:stCxn id="18" idx="2"/>
                <a:endCxn id="28" idx="0"/>
              </p:cNvCxnSpPr>
              <p:nvPr/>
            </p:nvCxnSpPr>
            <p:spPr>
              <a:xfrm rot="16200000" flipH="1">
                <a:off x="4034348" y="4321646"/>
                <a:ext cx="613708" cy="2892"/>
              </a:xfrm>
              <a:prstGeom prst="bentConnector3">
                <a:avLst>
                  <a:gd name="adj1" fmla="val 50000"/>
                </a:avLst>
              </a:prstGeom>
              <a:noFill/>
              <a:ln w="12700" cap="flat" cmpd="sng" algn="ctr">
                <a:solidFill>
                  <a:srgbClr val="1D1D1A"/>
                </a:solidFill>
                <a:prstDash val="solid"/>
                <a:tailEnd type="triangle"/>
              </a:ln>
              <a:effectLst/>
            </p:spPr>
          </p:cxnSp>
          <p:cxnSp>
            <p:nvCxnSpPr>
              <p:cNvPr id="32" name="肘形连接符 31"/>
              <p:cNvCxnSpPr/>
              <p:nvPr/>
            </p:nvCxnSpPr>
            <p:spPr>
              <a:xfrm>
                <a:off x="4575416" y="4403690"/>
                <a:ext cx="1625135" cy="247418"/>
              </a:xfrm>
              <a:prstGeom prst="bentConnector2">
                <a:avLst/>
              </a:prstGeom>
              <a:noFill/>
              <a:ln w="12700" cap="flat" cmpd="sng" algn="ctr">
                <a:solidFill>
                  <a:srgbClr val="1D1D1A"/>
                </a:solidFill>
                <a:prstDash val="solid"/>
                <a:tailEnd type="triangle"/>
              </a:ln>
              <a:effectLst/>
            </p:spPr>
          </p:cxnSp>
          <p:cxnSp>
            <p:nvCxnSpPr>
              <p:cNvPr id="33" name="肘形连接符 32"/>
              <p:cNvCxnSpPr>
                <a:stCxn id="23" idx="2"/>
                <a:endCxn id="29" idx="0"/>
              </p:cNvCxnSpPr>
              <p:nvPr/>
            </p:nvCxnSpPr>
            <p:spPr>
              <a:xfrm rot="5400000">
                <a:off x="6090958" y="3902424"/>
                <a:ext cx="1072147" cy="369054"/>
              </a:xfrm>
              <a:prstGeom prst="bentConnector3">
                <a:avLst>
                  <a:gd name="adj1" fmla="val 50000"/>
                </a:avLst>
              </a:prstGeom>
              <a:noFill/>
              <a:ln w="12700" cap="flat" cmpd="sng" algn="ctr">
                <a:solidFill>
                  <a:srgbClr val="1D1D1A"/>
                </a:solidFill>
                <a:prstDash val="solid"/>
                <a:tailEnd type="triangle"/>
              </a:ln>
              <a:effectLst/>
            </p:spPr>
          </p:cxnSp>
          <p:sp>
            <p:nvSpPr>
              <p:cNvPr id="34" name="矩形 33"/>
              <p:cNvSpPr/>
              <p:nvPr/>
            </p:nvSpPr>
            <p:spPr bwMode="auto">
              <a:xfrm>
                <a:off x="5337460" y="2585083"/>
                <a:ext cx="540990" cy="971040"/>
              </a:xfrm>
              <a:prstGeom prst="rect">
                <a:avLst/>
              </a:prstGeom>
              <a:solidFill>
                <a:srgbClr val="85B5E0"/>
              </a:solidFill>
              <a:ln w="25400">
                <a:solidFill>
                  <a:srgbClr val="000000">
                    <a:lumMod val="50000"/>
                    <a:lumOff val="50000"/>
                  </a:srgbClr>
                </a:solidFill>
              </a:ln>
              <a:effectLst/>
              <a:extLst/>
            </p:spPr>
            <p:txBody>
              <a:bodyPr vert="horz" wrap="square" lIns="68580" tIns="34290" rIns="68580" bIns="34290" numCol="1" rtlCol="0" anchor="t" anchorCtr="0" compatLnSpc="1">
                <a:prstTxWarp prst="textNoShape">
                  <a:avLst/>
                </a:prstTxWarp>
              </a:bodyPr>
              <a:lstStyle/>
              <a:p>
                <a:pPr algn="ctr" fontAlgn="base">
                  <a:spcBef>
                    <a:spcPct val="0"/>
                  </a:spcBef>
                  <a:spcAft>
                    <a:spcPct val="0"/>
                  </a:spcAft>
                  <a:buClr>
                    <a:srgbClr val="CC9900"/>
                  </a:buClr>
                  <a:defRPr/>
                </a:pP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buClr>
                    <a:srgbClr val="CC9900"/>
                  </a:buClr>
                  <a:defRPr/>
                </a:pP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buClr>
                    <a:srgbClr val="CC9900"/>
                  </a:buClr>
                  <a:defRPr/>
                </a:pP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buClr>
                    <a:srgbClr val="CC9900"/>
                  </a:buClr>
                  <a:defRPr/>
                </a:pPr>
                <a:r>
                  <a:rPr lang="en-US" altLang="zh-CN" sz="1200" kern="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HBase</a:t>
                </a: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5" name="直接连接符 34"/>
              <p:cNvCxnSpPr/>
              <p:nvPr/>
            </p:nvCxnSpPr>
            <p:spPr>
              <a:xfrm flipV="1">
                <a:off x="4575416" y="4016239"/>
                <a:ext cx="0" cy="387451"/>
              </a:xfrm>
              <a:prstGeom prst="line">
                <a:avLst/>
              </a:prstGeom>
              <a:noFill/>
              <a:ln w="12700" cap="flat" cmpd="sng" algn="ctr">
                <a:solidFill>
                  <a:srgbClr val="1D1D1A"/>
                </a:solidFill>
                <a:prstDash val="solid"/>
                <a:tailEnd type="none"/>
              </a:ln>
              <a:effectLst/>
            </p:spPr>
          </p:cxnSp>
        </p:grpSp>
        <p:sp>
          <p:nvSpPr>
            <p:cNvPr id="10" name="文本框 9"/>
            <p:cNvSpPr txBox="1"/>
            <p:nvPr/>
          </p:nvSpPr>
          <p:spPr>
            <a:xfrm>
              <a:off x="2425402" y="1287593"/>
              <a:ext cx="1243220" cy="205020"/>
            </a:xfrm>
            <a:prstGeom prst="rect">
              <a:avLst/>
            </a:prstGeom>
            <a:noFill/>
          </p:spPr>
          <p:txBody>
            <a:bodyPr wrap="square" lIns="27000" tIns="16200" rIns="27000" bIns="16200" rtlCol="0">
              <a:noAutofit/>
            </a:bodyPr>
            <a:lstStyle/>
            <a:p>
              <a:r>
                <a:rPr lang="zh-CN" alt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云主机</a:t>
              </a:r>
              <a:r>
                <a:rPr lang="en-US" altLang="zh-CN"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ECS</a:t>
              </a:r>
              <a:endParaRPr lang="en-US"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822266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华为云鲲鹏大数据解决方案</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cxnSp>
        <p:nvCxnSpPr>
          <p:cNvPr id="8" name="直接连接符 7"/>
          <p:cNvCxnSpPr/>
          <p:nvPr/>
        </p:nvCxnSpPr>
        <p:spPr>
          <a:xfrm>
            <a:off x="4285997" y="1386145"/>
            <a:ext cx="0" cy="836622"/>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72419" y="1386145"/>
            <a:ext cx="0" cy="836622"/>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182640" y="1282820"/>
            <a:ext cx="902458" cy="307657"/>
          </a:xfrm>
          <a:prstGeom prst="rect">
            <a:avLst/>
          </a:prstGeom>
        </p:spPr>
        <p:txBody>
          <a:bodyPr wrap="none">
            <a:spAutoFit/>
          </a:bodyPr>
          <a:lstStyle/>
          <a:p>
            <a:pPr algn="ctr"/>
            <a:r>
              <a:rPr lang="zh-CN" altLang="en-US" sz="1399"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硬核性能</a:t>
            </a:r>
          </a:p>
        </p:txBody>
      </p:sp>
      <p:sp>
        <p:nvSpPr>
          <p:cNvPr id="11" name="矩形 10"/>
          <p:cNvSpPr/>
          <p:nvPr/>
        </p:nvSpPr>
        <p:spPr>
          <a:xfrm>
            <a:off x="2159022" y="1282820"/>
            <a:ext cx="902458" cy="307657"/>
          </a:xfrm>
          <a:prstGeom prst="rect">
            <a:avLst/>
          </a:prstGeom>
        </p:spPr>
        <p:txBody>
          <a:bodyPr wrap="none">
            <a:spAutoFit/>
          </a:bodyPr>
          <a:lstStyle/>
          <a:p>
            <a:pPr algn="ctr"/>
            <a:r>
              <a:rPr lang="zh-CN" altLang="en-US" sz="1399"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存算分离</a:t>
            </a:r>
          </a:p>
        </p:txBody>
      </p:sp>
      <p:sp>
        <p:nvSpPr>
          <p:cNvPr id="12" name="矩形 11"/>
          <p:cNvSpPr/>
          <p:nvPr/>
        </p:nvSpPr>
        <p:spPr>
          <a:xfrm>
            <a:off x="5657455" y="1282820"/>
            <a:ext cx="902458" cy="307657"/>
          </a:xfrm>
          <a:prstGeom prst="rect">
            <a:avLst/>
          </a:prstGeom>
        </p:spPr>
        <p:txBody>
          <a:bodyPr wrap="none">
            <a:spAutoFit/>
          </a:bodyPr>
          <a:lstStyle/>
          <a:p>
            <a:pPr algn="ctr"/>
            <a:r>
              <a:rPr lang="zh-CN" altLang="en-US" sz="1399"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快速弹性</a:t>
            </a:r>
          </a:p>
        </p:txBody>
      </p:sp>
      <p:sp>
        <p:nvSpPr>
          <p:cNvPr id="13" name="矩形 12"/>
          <p:cNvSpPr/>
          <p:nvPr/>
        </p:nvSpPr>
        <p:spPr>
          <a:xfrm>
            <a:off x="1609021" y="1592612"/>
            <a:ext cx="2002472" cy="553998"/>
          </a:xfrm>
          <a:prstGeom prst="rect">
            <a:avLst/>
          </a:prstGeom>
        </p:spPr>
        <p:txBody>
          <a:bodyPr wrap="none">
            <a:spAutoFit/>
          </a:bodyPr>
          <a:lstStyle/>
          <a:p>
            <a:pPr algn="ctr">
              <a:lnSpc>
                <a:spcPct val="125000"/>
              </a:lnSpc>
            </a:pP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计算资源利用率提升</a:t>
            </a:r>
            <a:r>
              <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75%</a:t>
            </a:r>
          </a:p>
          <a:p>
            <a:pPr algn="ctr">
              <a:lnSpc>
                <a:spcPct val="125000"/>
              </a:lnSpc>
            </a:pP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存储资源利用率提升</a:t>
            </a:r>
            <a:r>
              <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140%</a:t>
            </a:r>
            <a:endPar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5107798" y="1592612"/>
            <a:ext cx="2053767" cy="553998"/>
          </a:xfrm>
          <a:prstGeom prst="rect">
            <a:avLst/>
          </a:prstGeom>
        </p:spPr>
        <p:txBody>
          <a:bodyPr wrap="none">
            <a:spAutoFit/>
          </a:bodyPr>
          <a:lstStyle/>
          <a:p>
            <a:pPr algn="ctr">
              <a:lnSpc>
                <a:spcPct val="125000"/>
              </a:lnSpc>
            </a:pP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秒级发放</a:t>
            </a:r>
            <a:r>
              <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1000</a:t>
            </a: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个容器</a:t>
            </a:r>
            <a:endPar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25000"/>
              </a:lnSpc>
            </a:pPr>
            <a:r>
              <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Volcano</a:t>
            </a: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实现最优算力调度</a:t>
            </a:r>
          </a:p>
        </p:txBody>
      </p:sp>
      <p:sp>
        <p:nvSpPr>
          <p:cNvPr id="15" name="矩形 14"/>
          <p:cNvSpPr/>
          <p:nvPr/>
        </p:nvSpPr>
        <p:spPr>
          <a:xfrm>
            <a:off x="8371989" y="1592612"/>
            <a:ext cx="2536272" cy="553998"/>
          </a:xfrm>
          <a:prstGeom prst="rect">
            <a:avLst/>
          </a:prstGeom>
        </p:spPr>
        <p:txBody>
          <a:bodyPr wrap="none">
            <a:spAutoFit/>
          </a:bodyPr>
          <a:lstStyle/>
          <a:p>
            <a:pPr algn="ctr">
              <a:lnSpc>
                <a:spcPct val="125000"/>
              </a:lnSpc>
            </a:pP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鲲鹏多核算力高并发性能</a:t>
            </a:r>
            <a:endPar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25000"/>
              </a:lnSpc>
            </a:pPr>
            <a:r>
              <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大数据、分布式场景性能提升</a:t>
            </a:r>
            <a:r>
              <a:rPr lang="en-US" altLang="zh-CN"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rPr>
              <a:t>25%</a:t>
            </a:r>
            <a:endParaRPr lang="zh-CN" altLang="en-US" sz="1200" dirty="0">
              <a:solidFill>
                <a:schemeClr val="tx1">
                  <a:lumMod val="90000"/>
                  <a:lumOff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874240" y="2523501"/>
            <a:ext cx="5162423" cy="875105"/>
          </a:xfrm>
          <a:prstGeom prst="rect">
            <a:avLst/>
          </a:prstGeom>
          <a:solidFill>
            <a:srgbClr val="FFFFFF"/>
          </a:solidFill>
          <a:ln>
            <a:noFill/>
          </a:ln>
          <a:effectLst>
            <a:outerShdw blurRad="368300" dist="38100" dir="5400000" sx="105000" sy="105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5"/>
          <p:cNvSpPr/>
          <p:nvPr/>
        </p:nvSpPr>
        <p:spPr>
          <a:xfrm>
            <a:off x="994548" y="4786164"/>
            <a:ext cx="5164343" cy="635174"/>
          </a:xfrm>
          <a:custGeom>
            <a:avLst/>
            <a:gdLst>
              <a:gd name="connsiteX0" fmla="*/ 0 w 4709160"/>
              <a:gd name="connsiteY0" fmla="*/ 0 h 1836420"/>
              <a:gd name="connsiteX1" fmla="*/ 4709160 w 4709160"/>
              <a:gd name="connsiteY1" fmla="*/ 0 h 1836420"/>
              <a:gd name="connsiteX2" fmla="*/ 4709160 w 4709160"/>
              <a:gd name="connsiteY2" fmla="*/ 1836420 h 1836420"/>
              <a:gd name="connsiteX3" fmla="*/ 0 w 4709160"/>
              <a:gd name="connsiteY3" fmla="*/ 1836420 h 1836420"/>
              <a:gd name="connsiteX4" fmla="*/ 0 w 4709160"/>
              <a:gd name="connsiteY4" fmla="*/ 0 h 1836420"/>
              <a:gd name="connsiteX0" fmla="*/ 746760 w 4709160"/>
              <a:gd name="connsiteY0" fmla="*/ 0 h 1836420"/>
              <a:gd name="connsiteX1" fmla="*/ 4709160 w 4709160"/>
              <a:gd name="connsiteY1" fmla="*/ 0 h 1836420"/>
              <a:gd name="connsiteX2" fmla="*/ 4709160 w 4709160"/>
              <a:gd name="connsiteY2" fmla="*/ 1836420 h 1836420"/>
              <a:gd name="connsiteX3" fmla="*/ 0 w 4709160"/>
              <a:gd name="connsiteY3" fmla="*/ 1836420 h 1836420"/>
              <a:gd name="connsiteX4" fmla="*/ 746760 w 4709160"/>
              <a:gd name="connsiteY4" fmla="*/ 0 h 1836420"/>
              <a:gd name="connsiteX0" fmla="*/ 746760 w 4709160"/>
              <a:gd name="connsiteY0" fmla="*/ 0 h 1836420"/>
              <a:gd name="connsiteX1" fmla="*/ 3886200 w 4709160"/>
              <a:gd name="connsiteY1" fmla="*/ 0 h 1836420"/>
              <a:gd name="connsiteX2" fmla="*/ 4709160 w 4709160"/>
              <a:gd name="connsiteY2" fmla="*/ 1836420 h 1836420"/>
              <a:gd name="connsiteX3" fmla="*/ 0 w 4709160"/>
              <a:gd name="connsiteY3" fmla="*/ 1836420 h 1836420"/>
              <a:gd name="connsiteX4" fmla="*/ 746760 w 4709160"/>
              <a:gd name="connsiteY4" fmla="*/ 0 h 183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9160" h="1836420">
                <a:moveTo>
                  <a:pt x="746760" y="0"/>
                </a:moveTo>
                <a:lnTo>
                  <a:pt x="3886200" y="0"/>
                </a:lnTo>
                <a:lnTo>
                  <a:pt x="4709160" y="1836420"/>
                </a:lnTo>
                <a:lnTo>
                  <a:pt x="0" y="1836420"/>
                </a:lnTo>
                <a:lnTo>
                  <a:pt x="746760" y="0"/>
                </a:lnTo>
                <a:close/>
              </a:path>
            </a:pathLst>
          </a:custGeom>
          <a:solidFill>
            <a:schemeClr val="accent1">
              <a:lumMod val="20000"/>
              <a:lumOff val="80000"/>
            </a:schemeClr>
          </a:solidFill>
          <a:ln w="6350">
            <a:gradFill>
              <a:gsLst>
                <a:gs pos="0">
                  <a:schemeClr val="bg1">
                    <a:lumMod val="60000"/>
                    <a:lumOff val="40000"/>
                    <a:alpha val="15000"/>
                  </a:schemeClr>
                </a:gs>
                <a:gs pos="100000">
                  <a:srgbClr val="221815">
                    <a:alpha val="3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94548" y="5421337"/>
            <a:ext cx="5164343" cy="602080"/>
          </a:xfrm>
          <a:prstGeom prst="rect">
            <a:avLst/>
          </a:prstGeom>
          <a:gradFill>
            <a:gsLst>
              <a:gs pos="0">
                <a:schemeClr val="bg1">
                  <a:lumMod val="20000"/>
                  <a:lumOff val="80000"/>
                  <a:alpha val="92000"/>
                </a:schemeClr>
              </a:gs>
              <a:gs pos="100000">
                <a:schemeClr val="tx2">
                  <a:alpha val="71000"/>
                </a:schemeClr>
              </a:gs>
            </a:gsLst>
            <a:lin ang="15600000" scaled="0"/>
          </a:gradFill>
          <a:ln w="6350">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9" name="直接连接符 18"/>
          <p:cNvCxnSpPr/>
          <p:nvPr/>
        </p:nvCxnSpPr>
        <p:spPr>
          <a:xfrm>
            <a:off x="2068647" y="3804520"/>
            <a:ext cx="0" cy="1112086"/>
          </a:xfrm>
          <a:prstGeom prst="line">
            <a:avLst/>
          </a:prstGeom>
          <a:ln w="6350">
            <a:solidFill>
              <a:schemeClr val="accent2">
                <a:lumMod val="40000"/>
                <a:lumOff val="60000"/>
              </a:schemeClr>
            </a:solidFill>
          </a:ln>
          <a:effectLst>
            <a:outerShdw blurRad="76200" dist="254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64275" y="3804520"/>
            <a:ext cx="0" cy="1112086"/>
          </a:xfrm>
          <a:prstGeom prst="line">
            <a:avLst/>
          </a:prstGeom>
          <a:ln w="6350">
            <a:solidFill>
              <a:schemeClr val="accent2">
                <a:lumMod val="40000"/>
                <a:lumOff val="60000"/>
              </a:schemeClr>
            </a:solidFill>
          </a:ln>
          <a:effectLst>
            <a:outerShdw blurRad="76200" dist="25400" dir="138000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144993" y="4394296"/>
            <a:ext cx="359073" cy="169277"/>
          </a:xfrm>
          <a:prstGeom prst="rect">
            <a:avLst/>
          </a:prstGeom>
          <a:noFill/>
          <a:ln w="12700">
            <a:noFill/>
          </a:ln>
        </p:spPr>
        <p:txBody>
          <a:bodyPr wrap="non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HDFS</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2" name="直接连接符 21"/>
          <p:cNvCxnSpPr/>
          <p:nvPr/>
        </p:nvCxnSpPr>
        <p:spPr>
          <a:xfrm>
            <a:off x="3317222" y="3804520"/>
            <a:ext cx="0" cy="1112086"/>
          </a:xfrm>
          <a:prstGeom prst="line">
            <a:avLst/>
          </a:prstGeom>
          <a:ln w="6350">
            <a:solidFill>
              <a:schemeClr val="accent2">
                <a:lumMod val="40000"/>
                <a:lumOff val="60000"/>
              </a:schemeClr>
            </a:solidFill>
          </a:ln>
          <a:effectLst>
            <a:outerShdw blurRad="76200" dist="254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859111" y="3804520"/>
            <a:ext cx="0" cy="1112086"/>
          </a:xfrm>
          <a:prstGeom prst="line">
            <a:avLst/>
          </a:prstGeom>
          <a:ln w="6350">
            <a:solidFill>
              <a:schemeClr val="accent2">
                <a:lumMod val="40000"/>
                <a:lumOff val="60000"/>
              </a:schemeClr>
            </a:solidFill>
          </a:ln>
          <a:effectLst>
            <a:outerShdw blurRad="76200" dist="25400" dir="138000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399753" y="4394296"/>
            <a:ext cx="387927" cy="169277"/>
          </a:xfrm>
          <a:prstGeom prst="rect">
            <a:avLst/>
          </a:prstGeom>
          <a:noFill/>
          <a:ln w="12700">
            <a:noFill/>
          </a:ln>
        </p:spPr>
        <p:txBody>
          <a:bodyPr wrap="non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POSIX</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连接符 25"/>
          <p:cNvCxnSpPr/>
          <p:nvPr/>
        </p:nvCxnSpPr>
        <p:spPr>
          <a:xfrm>
            <a:off x="4563218" y="3804520"/>
            <a:ext cx="0" cy="1112086"/>
          </a:xfrm>
          <a:prstGeom prst="line">
            <a:avLst/>
          </a:prstGeom>
          <a:ln w="6350">
            <a:solidFill>
              <a:schemeClr val="accent2">
                <a:lumMod val="40000"/>
                <a:lumOff val="60000"/>
              </a:schemeClr>
            </a:solidFill>
          </a:ln>
          <a:effectLst>
            <a:outerShdw blurRad="76200" dist="254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986679" y="3804520"/>
            <a:ext cx="0" cy="1112086"/>
          </a:xfrm>
          <a:prstGeom prst="line">
            <a:avLst/>
          </a:prstGeom>
          <a:ln w="6350">
            <a:solidFill>
              <a:schemeClr val="accent2">
                <a:lumMod val="40000"/>
                <a:lumOff val="60000"/>
              </a:schemeClr>
            </a:solidFill>
          </a:ln>
          <a:effectLst>
            <a:outerShdw blurRad="76200" dist="25400" dir="13800000" sx="96000" sy="96000" algn="tl" rotWithShape="0">
              <a:schemeClr val="tx1">
                <a:lumMod val="50000"/>
                <a:lumOff val="50000"/>
              </a:schemeClr>
            </a:outerShdw>
          </a:effectLst>
        </p:spPr>
        <p:style>
          <a:lnRef idx="1">
            <a:schemeClr val="accent1"/>
          </a:lnRef>
          <a:fillRef idx="0">
            <a:schemeClr val="accent1"/>
          </a:fillRef>
          <a:effectRef idx="0">
            <a:schemeClr val="accent1"/>
          </a:effectRef>
          <a:fontRef idx="minor">
            <a:schemeClr val="tx1"/>
          </a:fontRef>
        </p:style>
      </p:cxnSp>
      <p:sp>
        <p:nvSpPr>
          <p:cNvPr id="28" name="矩形 5"/>
          <p:cNvSpPr/>
          <p:nvPr/>
        </p:nvSpPr>
        <p:spPr>
          <a:xfrm>
            <a:off x="1055129" y="3706905"/>
            <a:ext cx="4981534" cy="341810"/>
          </a:xfrm>
          <a:custGeom>
            <a:avLst/>
            <a:gdLst>
              <a:gd name="connsiteX0" fmla="*/ 0 w 4709160"/>
              <a:gd name="connsiteY0" fmla="*/ 0 h 1836420"/>
              <a:gd name="connsiteX1" fmla="*/ 4709160 w 4709160"/>
              <a:gd name="connsiteY1" fmla="*/ 0 h 1836420"/>
              <a:gd name="connsiteX2" fmla="*/ 4709160 w 4709160"/>
              <a:gd name="connsiteY2" fmla="*/ 1836420 h 1836420"/>
              <a:gd name="connsiteX3" fmla="*/ 0 w 4709160"/>
              <a:gd name="connsiteY3" fmla="*/ 1836420 h 1836420"/>
              <a:gd name="connsiteX4" fmla="*/ 0 w 4709160"/>
              <a:gd name="connsiteY4" fmla="*/ 0 h 1836420"/>
              <a:gd name="connsiteX0" fmla="*/ 746760 w 4709160"/>
              <a:gd name="connsiteY0" fmla="*/ 0 h 1836420"/>
              <a:gd name="connsiteX1" fmla="*/ 4709160 w 4709160"/>
              <a:gd name="connsiteY1" fmla="*/ 0 h 1836420"/>
              <a:gd name="connsiteX2" fmla="*/ 4709160 w 4709160"/>
              <a:gd name="connsiteY2" fmla="*/ 1836420 h 1836420"/>
              <a:gd name="connsiteX3" fmla="*/ 0 w 4709160"/>
              <a:gd name="connsiteY3" fmla="*/ 1836420 h 1836420"/>
              <a:gd name="connsiteX4" fmla="*/ 746760 w 4709160"/>
              <a:gd name="connsiteY4" fmla="*/ 0 h 1836420"/>
              <a:gd name="connsiteX0" fmla="*/ 746760 w 4709160"/>
              <a:gd name="connsiteY0" fmla="*/ 0 h 1836420"/>
              <a:gd name="connsiteX1" fmla="*/ 3886200 w 4709160"/>
              <a:gd name="connsiteY1" fmla="*/ 0 h 1836420"/>
              <a:gd name="connsiteX2" fmla="*/ 4709160 w 4709160"/>
              <a:gd name="connsiteY2" fmla="*/ 1836420 h 1836420"/>
              <a:gd name="connsiteX3" fmla="*/ 0 w 4709160"/>
              <a:gd name="connsiteY3" fmla="*/ 1836420 h 1836420"/>
              <a:gd name="connsiteX4" fmla="*/ 746760 w 4709160"/>
              <a:gd name="connsiteY4" fmla="*/ 0 h 183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9160" h="1836420">
                <a:moveTo>
                  <a:pt x="746760" y="0"/>
                </a:moveTo>
                <a:lnTo>
                  <a:pt x="3886200" y="0"/>
                </a:lnTo>
                <a:lnTo>
                  <a:pt x="4709160" y="1836420"/>
                </a:lnTo>
                <a:lnTo>
                  <a:pt x="0" y="1836420"/>
                </a:lnTo>
                <a:lnTo>
                  <a:pt x="746760" y="0"/>
                </a:lnTo>
                <a:close/>
              </a:path>
            </a:pathLst>
          </a:custGeom>
          <a:solidFill>
            <a:schemeClr val="accent1">
              <a:lumMod val="40000"/>
              <a:lumOff val="60000"/>
            </a:schemeClr>
          </a:solidFill>
          <a:ln w="6350">
            <a:gradFill>
              <a:gsLst>
                <a:gs pos="0">
                  <a:srgbClr val="888888">
                    <a:alpha val="19000"/>
                  </a:srgbClr>
                </a:gs>
                <a:gs pos="100000">
                  <a:srgbClr val="595757">
                    <a:alpha val="32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文本框 28"/>
          <p:cNvSpPr txBox="1"/>
          <p:nvPr/>
        </p:nvSpPr>
        <p:spPr>
          <a:xfrm>
            <a:off x="1507497" y="3340498"/>
            <a:ext cx="1464118" cy="184666"/>
          </a:xfrm>
          <a:prstGeom prst="rect">
            <a:avLst/>
          </a:prstGeom>
          <a:noFill/>
          <a:ln w="12700">
            <a:noFill/>
          </a:ln>
        </p:spPr>
        <p:txBody>
          <a:bodyPr wrap="square" lIns="0" tIns="0" rIns="0" bIns="0" rtlCol="0">
            <a:spAutoFit/>
          </a:bodyPr>
          <a:lstStyle/>
          <a:p>
            <a:pPr algn="ctr"/>
            <a:r>
              <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华为云</a:t>
            </a: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EI</a:t>
            </a:r>
            <a:r>
              <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大数据</a:t>
            </a:r>
            <a:r>
              <a:rPr kumimoji="1"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3948844" y="3343662"/>
            <a:ext cx="1550053" cy="184666"/>
          </a:xfrm>
          <a:prstGeom prst="rect">
            <a:avLst/>
          </a:prstGeom>
          <a:noFill/>
          <a:ln w="12700">
            <a:noFill/>
          </a:ln>
        </p:spPr>
        <p:txBody>
          <a:bodyPr wrap="square" lIns="0" tIns="0" rIns="0" bIns="0" rtlCol="0">
            <a:spAutoFit/>
          </a:bodyPr>
          <a:lstStyle/>
          <a:p>
            <a:pPr algn="ctr"/>
            <a:r>
              <a:rPr kumimoji="1"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开源和商用大数据软件</a:t>
            </a:r>
          </a:p>
        </p:txBody>
      </p:sp>
      <p:grpSp>
        <p:nvGrpSpPr>
          <p:cNvPr id="31" name="组合 30"/>
          <p:cNvGrpSpPr/>
          <p:nvPr/>
        </p:nvGrpSpPr>
        <p:grpSpPr>
          <a:xfrm>
            <a:off x="6483907" y="4390926"/>
            <a:ext cx="4784239" cy="796301"/>
            <a:chOff x="3606864" y="1654644"/>
            <a:chExt cx="4786108" cy="796612"/>
          </a:xfrm>
        </p:grpSpPr>
        <p:sp>
          <p:nvSpPr>
            <p:cNvPr id="32" name="文本框 31"/>
            <p:cNvSpPr txBox="1"/>
            <p:nvPr/>
          </p:nvSpPr>
          <p:spPr>
            <a:xfrm>
              <a:off x="3606864"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日志分析</a:t>
              </a:r>
            </a:p>
          </p:txBody>
        </p:sp>
        <p:sp>
          <p:nvSpPr>
            <p:cNvPr id="33" name="文本框 32"/>
            <p:cNvSpPr txBox="1"/>
            <p:nvPr/>
          </p:nvSpPr>
          <p:spPr>
            <a:xfrm>
              <a:off x="4393098"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统计报表</a:t>
              </a:r>
            </a:p>
          </p:txBody>
        </p:sp>
        <p:sp>
          <p:nvSpPr>
            <p:cNvPr id="34" name="文本框 33"/>
            <p:cNvSpPr txBox="1"/>
            <p:nvPr/>
          </p:nvSpPr>
          <p:spPr>
            <a:xfrm>
              <a:off x="5162501"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推荐系统</a:t>
              </a:r>
            </a:p>
          </p:txBody>
        </p:sp>
        <p:sp>
          <p:nvSpPr>
            <p:cNvPr id="35" name="文本框 34"/>
            <p:cNvSpPr txBox="1"/>
            <p:nvPr/>
          </p:nvSpPr>
          <p:spPr>
            <a:xfrm>
              <a:off x="5936882"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搜索爬虫</a:t>
              </a:r>
            </a:p>
          </p:txBody>
        </p:sp>
        <p:sp>
          <p:nvSpPr>
            <p:cNvPr id="36" name="文本框 35"/>
            <p:cNvSpPr txBox="1"/>
            <p:nvPr/>
          </p:nvSpPr>
          <p:spPr>
            <a:xfrm>
              <a:off x="6707815"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车联网</a:t>
              </a:r>
            </a:p>
          </p:txBody>
        </p:sp>
        <p:pic>
          <p:nvPicPr>
            <p:cNvPr id="37" name="Picture 2" descr="ç¸å³å¾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1727" y="1727571"/>
              <a:ext cx="420176" cy="4201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2329" y="1654644"/>
              <a:ext cx="726104" cy="5631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ç¸å³å¾ç"/>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8413" y="1681709"/>
              <a:ext cx="486372" cy="5258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9" b="93778" l="0" r="100000"/>
                      </a14:imgEffect>
                    </a14:imgLayer>
                  </a14:imgProps>
                </a:ext>
                <a:ext uri="{28A0092B-C50C-407E-A947-70E740481C1C}">
                  <a14:useLocalDpi xmlns:a14="http://schemas.microsoft.com/office/drawing/2010/main" val="0"/>
                </a:ext>
              </a:extLst>
            </a:blip>
            <a:srcRect/>
            <a:stretch>
              <a:fillRect/>
            </a:stretch>
          </p:blipFill>
          <p:spPr bwMode="auto">
            <a:xfrm>
              <a:off x="4600520" y="1714446"/>
              <a:ext cx="451860" cy="45186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âCar networking png iconâçå¾çæç´¢ç»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14415" y="1696730"/>
              <a:ext cx="482735" cy="48273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ç¸å³å¾ç"/>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9003" y="1762981"/>
              <a:ext cx="437550" cy="377720"/>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p:cNvSpPr txBox="1"/>
            <p:nvPr/>
          </p:nvSpPr>
          <p:spPr>
            <a:xfrm>
              <a:off x="7547212" y="2266518"/>
              <a:ext cx="845760" cy="184738"/>
            </a:xfrm>
            <a:prstGeom prst="rect">
              <a:avLst/>
            </a:prstGeom>
            <a:noFill/>
          </p:spPr>
          <p:txBody>
            <a:bodyPr wrap="square" lIns="0" tIns="0" rIns="0" bIns="0" rtlCol="0">
              <a:spAutoFit/>
            </a:bodyPr>
            <a:lstStyle/>
            <a:p>
              <a:pPr algn="ctr"/>
              <a:r>
                <a:rPr kumimoji="1" lang="zh-CN" altLang="en-US" sz="12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卫星影像</a:t>
              </a:r>
            </a:p>
          </p:txBody>
        </p:sp>
      </p:grpSp>
      <p:sp>
        <p:nvSpPr>
          <p:cNvPr id="44" name="文本框 43"/>
          <p:cNvSpPr txBox="1"/>
          <p:nvPr/>
        </p:nvSpPr>
        <p:spPr>
          <a:xfrm>
            <a:off x="2393728" y="4942294"/>
            <a:ext cx="2365986" cy="246125"/>
          </a:xfrm>
          <a:prstGeom prst="rect">
            <a:avLst/>
          </a:prstGeom>
          <a:noFill/>
        </p:spPr>
        <p:txBody>
          <a:bodyPr wrap="square" lIns="0" tIns="0" rIns="0" bIns="0" rtlCol="0">
            <a:spAutoFit/>
          </a:bodyPr>
          <a:lstStyle/>
          <a:p>
            <a:pPr algn="ctr"/>
            <a:r>
              <a:rPr kumimoji="1" lang="en-US" altLang="zh-CN" sz="1599"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OBS</a:t>
            </a:r>
            <a:r>
              <a:rPr kumimoji="1" lang="zh-CN" altLang="en-US" sz="1599" dirty="0">
                <a:solidFill>
                  <a:srgbClr val="221815"/>
                </a:solidFill>
                <a:latin typeface="Huawei Sans" panose="020C0503030203020204" pitchFamily="34" charset="0"/>
                <a:ea typeface="方正兰亭黑简体" panose="02000000000000000000" pitchFamily="2" charset="-122"/>
                <a:sym typeface="Huawei Sans" panose="020C0503030203020204" pitchFamily="34" charset="0"/>
              </a:rPr>
              <a:t>对象存储服务</a:t>
            </a:r>
          </a:p>
        </p:txBody>
      </p:sp>
      <p:sp>
        <p:nvSpPr>
          <p:cNvPr id="45" name="文本框 44"/>
          <p:cNvSpPr txBox="1"/>
          <p:nvPr/>
        </p:nvSpPr>
        <p:spPr>
          <a:xfrm>
            <a:off x="2867485" y="5183477"/>
            <a:ext cx="1378583" cy="184666"/>
          </a:xfrm>
          <a:prstGeom prst="rect">
            <a:avLst/>
          </a:prstGeom>
          <a:noFill/>
          <a:ln w="12700">
            <a:noFill/>
          </a:ln>
        </p:spPr>
        <p:txBody>
          <a:bodyPr wrap="none" lIns="0" tIns="0" rIns="0" bIns="0" rtlCol="0">
            <a:spAutoFit/>
          </a:bodyPr>
          <a:lstStyle/>
          <a:p>
            <a:pPr algn="ctr"/>
            <a:r>
              <a:rPr kumimoji="1"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Data</a:t>
            </a:r>
            <a:r>
              <a:rPr kumimoji="1" lang="en-US" altLang="zh-CN" sz="800" dirty="0">
                <a:latin typeface="Huawei Sans" panose="020C0503030203020204" pitchFamily="34" charset="0"/>
                <a:ea typeface="方正兰亭黑简体" panose="02000000000000000000" pitchFamily="2" charset="-122"/>
                <a:sym typeface="Huawei Sans" panose="020C0503030203020204" pitchFamily="34" charset="0"/>
              </a:rPr>
              <a:t> </a:t>
            </a:r>
            <a:r>
              <a:rPr kumimoji="1"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Multi-Protocol</a:t>
            </a:r>
            <a:endParaRPr kumimoji="1" lang="zh-CN" altLang="en-US" sz="8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6" name="Picture 2" descr="âcheckmark circle pngâçå¾çæç´¢ç»æ"/>
          <p:cNvPicPr>
            <a:picLocks noChangeAspect="1" noChangeArrowheads="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55082" y="3805702"/>
            <a:ext cx="209156" cy="209156"/>
          </a:xfrm>
          <a:prstGeom prst="rect">
            <a:avLst/>
          </a:prstGeom>
          <a:noFill/>
          <a:extLst>
            <a:ext uri="{909E8E84-426E-40DD-AFC4-6F175D3DCCD1}">
              <a14:hiddenFill xmlns:a14="http://schemas.microsoft.com/office/drawing/2010/main">
                <a:solidFill>
                  <a:srgbClr val="FFFFFF"/>
                </a:solidFill>
              </a14:hiddenFill>
            </a:ext>
          </a:extLst>
        </p:spPr>
      </p:pic>
      <p:sp>
        <p:nvSpPr>
          <p:cNvPr id="47" name="矩形 46"/>
          <p:cNvSpPr/>
          <p:nvPr/>
        </p:nvSpPr>
        <p:spPr>
          <a:xfrm>
            <a:off x="6940714" y="3771835"/>
            <a:ext cx="1107563" cy="276891"/>
          </a:xfrm>
          <a:prstGeom prst="rect">
            <a:avLst/>
          </a:prstGeom>
        </p:spPr>
        <p:txBody>
          <a:bodyPr wrap="none">
            <a:spAutoFit/>
          </a:bodyPr>
          <a:lstStyle/>
          <a:p>
            <a:r>
              <a:rPr lang="zh-CN" altLang="en-US" sz="1200" dirty="0">
                <a:solidFill>
                  <a:srgbClr val="595757"/>
                </a:solidFill>
                <a:latin typeface="Huawei Sans" panose="020C0503030203020204" pitchFamily="34" charset="0"/>
                <a:ea typeface="方正兰亭黑简体" panose="02000000000000000000" pitchFamily="2" charset="-122"/>
                <a:sym typeface="Huawei Sans" panose="020C0503030203020204" pitchFamily="34" charset="0"/>
              </a:rPr>
              <a:t>灵活弹性扩容</a:t>
            </a:r>
          </a:p>
        </p:txBody>
      </p:sp>
      <p:pic>
        <p:nvPicPr>
          <p:cNvPr id="48" name="Picture 2" descr="âcheckmark circle pngâçå¾çæç´¢ç»æ"/>
          <p:cNvPicPr>
            <a:picLocks noChangeAspect="1" noChangeArrowheads="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36614" y="3802940"/>
            <a:ext cx="209156" cy="209156"/>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8322245" y="3769072"/>
            <a:ext cx="1107563" cy="276891"/>
          </a:xfrm>
          <a:prstGeom prst="rect">
            <a:avLst/>
          </a:prstGeom>
        </p:spPr>
        <p:txBody>
          <a:bodyPr wrap="none">
            <a:spAutoFit/>
          </a:bodyPr>
          <a:lstStyle/>
          <a:p>
            <a:r>
              <a:rPr lang="zh-CN" altLang="en-US" sz="1200" dirty="0">
                <a:solidFill>
                  <a:srgbClr val="595757"/>
                </a:solidFill>
                <a:latin typeface="Huawei Sans" panose="020C0503030203020204" pitchFamily="34" charset="0"/>
                <a:ea typeface="方正兰亭黑简体" panose="02000000000000000000" pitchFamily="2" charset="-122"/>
                <a:sym typeface="Huawei Sans" panose="020C0503030203020204" pitchFamily="34" charset="0"/>
              </a:rPr>
              <a:t>资源高效利用</a:t>
            </a:r>
          </a:p>
        </p:txBody>
      </p:sp>
      <p:pic>
        <p:nvPicPr>
          <p:cNvPr id="50" name="Picture 2" descr="âcheckmark circle pngâçå¾çæç´¢ç»æ"/>
          <p:cNvPicPr>
            <a:picLocks noChangeAspect="1" noChangeArrowheads="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8145" y="3799995"/>
            <a:ext cx="209156" cy="209156"/>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p:cNvSpPr/>
          <p:nvPr/>
        </p:nvSpPr>
        <p:spPr>
          <a:xfrm>
            <a:off x="9703777" y="3766127"/>
            <a:ext cx="1107563" cy="276891"/>
          </a:xfrm>
          <a:prstGeom prst="rect">
            <a:avLst/>
          </a:prstGeom>
        </p:spPr>
        <p:txBody>
          <a:bodyPr wrap="none">
            <a:spAutoFit/>
          </a:bodyPr>
          <a:lstStyle/>
          <a:p>
            <a:r>
              <a:rPr lang="zh-CN" altLang="en-US" sz="1200" dirty="0">
                <a:solidFill>
                  <a:srgbClr val="595757"/>
                </a:solidFill>
                <a:latin typeface="Huawei Sans" panose="020C0503030203020204" pitchFamily="34" charset="0"/>
                <a:ea typeface="方正兰亭黑简体" panose="02000000000000000000" pitchFamily="2" charset="-122"/>
                <a:sym typeface="Huawei Sans" panose="020C0503030203020204" pitchFamily="34" charset="0"/>
              </a:rPr>
              <a:t>打破数据孤岛</a:t>
            </a:r>
          </a:p>
        </p:txBody>
      </p:sp>
      <p:sp>
        <p:nvSpPr>
          <p:cNvPr id="52" name="矩形 51"/>
          <p:cNvSpPr/>
          <p:nvPr/>
        </p:nvSpPr>
        <p:spPr>
          <a:xfrm>
            <a:off x="7629530" y="3179547"/>
            <a:ext cx="2492991" cy="400110"/>
          </a:xfrm>
          <a:prstGeom prst="rect">
            <a:avLst/>
          </a:prstGeom>
        </p:spPr>
        <p:txBody>
          <a:bodyPr wrap="none">
            <a:spAutoFit/>
          </a:bodyPr>
          <a:lstStyle/>
          <a:p>
            <a:pPr algn="ctr"/>
            <a:r>
              <a:rPr lang="zh-CN" altLang="en-US" sz="20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鲲鹏大数据解决方案</a:t>
            </a:r>
          </a:p>
        </p:txBody>
      </p:sp>
      <p:sp>
        <p:nvSpPr>
          <p:cNvPr id="53" name="Freeform 50"/>
          <p:cNvSpPr>
            <a:spLocks noChangeAspect="1" noEditPoints="1"/>
          </p:cNvSpPr>
          <p:nvPr/>
        </p:nvSpPr>
        <p:spPr bwMode="auto">
          <a:xfrm>
            <a:off x="1278853" y="2637209"/>
            <a:ext cx="316606" cy="359859"/>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888888"/>
          </a:solidFill>
          <a:ln>
            <a:noFill/>
          </a:ln>
        </p:spPr>
        <p:txBody>
          <a:bodyPr vert="horz" wrap="square" lIns="91404" tIns="45702" rIns="91404" bIns="45702" numCol="1" anchor="t" anchorCtr="0" compatLnSpc="1"/>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4" name="组合 22"/>
          <p:cNvGrpSpPr>
            <a:grpSpLocks noChangeAspect="1"/>
          </p:cNvGrpSpPr>
          <p:nvPr/>
        </p:nvGrpSpPr>
        <p:grpSpPr>
          <a:xfrm>
            <a:off x="1754246" y="2637209"/>
            <a:ext cx="329870" cy="359859"/>
            <a:chOff x="12361863" y="998538"/>
            <a:chExt cx="436562" cy="476250"/>
          </a:xfrm>
          <a:solidFill>
            <a:srgbClr val="888888"/>
          </a:solidFill>
        </p:grpSpPr>
        <p:sp>
          <p:nvSpPr>
            <p:cNvPr id="55" name="Freeform 11"/>
            <p:cNvSpPr>
              <a:spLocks noEditPoints="1"/>
            </p:cNvSpPr>
            <p:nvPr/>
          </p:nvSpPr>
          <p:spPr bwMode="auto">
            <a:xfrm>
              <a:off x="12361863" y="998538"/>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12"/>
            <p:cNvSpPr/>
            <p:nvPr/>
          </p:nvSpPr>
          <p:spPr bwMode="auto">
            <a:xfrm>
              <a:off x="12414250" y="1122363"/>
              <a:ext cx="314325" cy="227012"/>
            </a:xfrm>
            <a:custGeom>
              <a:avLst/>
              <a:gdLst>
                <a:gd name="T0" fmla="*/ 103 w 115"/>
                <a:gd name="T1" fmla="*/ 15 h 84"/>
                <a:gd name="T2" fmla="*/ 88 w 115"/>
                <a:gd name="T3" fmla="*/ 12 h 84"/>
                <a:gd name="T4" fmla="*/ 57 w 115"/>
                <a:gd name="T5" fmla="*/ 0 h 84"/>
                <a:gd name="T6" fmla="*/ 16 w 115"/>
                <a:gd name="T7" fmla="*/ 21 h 84"/>
                <a:gd name="T8" fmla="*/ 15 w 115"/>
                <a:gd name="T9" fmla="*/ 22 h 84"/>
                <a:gd name="T10" fmla="*/ 15 w 115"/>
                <a:gd name="T11" fmla="*/ 22 h 84"/>
                <a:gd name="T12" fmla="*/ 17 w 115"/>
                <a:gd name="T13" fmla="*/ 63 h 84"/>
                <a:gd name="T14" fmla="*/ 20 w 115"/>
                <a:gd name="T15" fmla="*/ 76 h 84"/>
                <a:gd name="T16" fmla="*/ 26 w 115"/>
                <a:gd name="T17" fmla="*/ 78 h 84"/>
                <a:gd name="T18" fmla="*/ 46 w 115"/>
                <a:gd name="T19" fmla="*/ 39 h 84"/>
                <a:gd name="T20" fmla="*/ 44 w 115"/>
                <a:gd name="T21" fmla="*/ 37 h 84"/>
                <a:gd name="T22" fmla="*/ 38 w 115"/>
                <a:gd name="T23" fmla="*/ 70 h 84"/>
                <a:gd name="T24" fmla="*/ 25 w 115"/>
                <a:gd name="T25" fmla="*/ 74 h 84"/>
                <a:gd name="T26" fmla="*/ 22 w 115"/>
                <a:gd name="T27" fmla="*/ 68 h 84"/>
                <a:gd name="T28" fmla="*/ 7 w 115"/>
                <a:gd name="T29" fmla="*/ 49 h 84"/>
                <a:gd name="T30" fmla="*/ 19 w 115"/>
                <a:gd name="T31" fmla="*/ 23 h 84"/>
                <a:gd name="T32" fmla="*/ 32 w 115"/>
                <a:gd name="T33" fmla="*/ 16 h 84"/>
                <a:gd name="T34" fmla="*/ 81 w 115"/>
                <a:gd name="T35" fmla="*/ 11 h 84"/>
                <a:gd name="T36" fmla="*/ 84 w 115"/>
                <a:gd name="T37" fmla="*/ 13 h 84"/>
                <a:gd name="T38" fmla="*/ 85 w 115"/>
                <a:gd name="T39" fmla="*/ 16 h 84"/>
                <a:gd name="T40" fmla="*/ 87 w 115"/>
                <a:gd name="T41" fmla="*/ 18 h 84"/>
                <a:gd name="T42" fmla="*/ 91 w 115"/>
                <a:gd name="T43" fmla="*/ 26 h 84"/>
                <a:gd name="T44" fmla="*/ 91 w 115"/>
                <a:gd name="T45" fmla="*/ 43 h 84"/>
                <a:gd name="T46" fmla="*/ 94 w 115"/>
                <a:gd name="T47" fmla="*/ 36 h 84"/>
                <a:gd name="T48" fmla="*/ 91 w 115"/>
                <a:gd name="T49" fmla="*/ 18 h 84"/>
                <a:gd name="T50" fmla="*/ 102 w 115"/>
                <a:gd name="T51" fmla="*/ 20 h 84"/>
                <a:gd name="T52" fmla="*/ 105 w 115"/>
                <a:gd name="T53" fmla="*/ 60 h 84"/>
                <a:gd name="T54" fmla="*/ 82 w 115"/>
                <a:gd name="T55" fmla="*/ 70 h 84"/>
                <a:gd name="T56" fmla="*/ 82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7"/>
                  </a:moveTo>
                  <a:cubicBezTo>
                    <a:pt x="105" y="17"/>
                    <a:pt x="103" y="16"/>
                    <a:pt x="103" y="15"/>
                  </a:cubicBezTo>
                  <a:cubicBezTo>
                    <a:pt x="101" y="14"/>
                    <a:pt x="94" y="12"/>
                    <a:pt x="90" y="14"/>
                  </a:cubicBezTo>
                  <a:cubicBezTo>
                    <a:pt x="89" y="14"/>
                    <a:pt x="89" y="13"/>
                    <a:pt x="88" y="12"/>
                  </a:cubicBezTo>
                  <a:cubicBezTo>
                    <a:pt x="85" y="8"/>
                    <a:pt x="80" y="5"/>
                    <a:pt x="74" y="3"/>
                  </a:cubicBezTo>
                  <a:cubicBezTo>
                    <a:pt x="69" y="1"/>
                    <a:pt x="63" y="0"/>
                    <a:pt x="57" y="0"/>
                  </a:cubicBezTo>
                  <a:cubicBezTo>
                    <a:pt x="47" y="0"/>
                    <a:pt x="36" y="5"/>
                    <a:pt x="29" y="13"/>
                  </a:cubicBezTo>
                  <a:cubicBezTo>
                    <a:pt x="25" y="14"/>
                    <a:pt x="20" y="17"/>
                    <a:pt x="16" y="21"/>
                  </a:cubicBezTo>
                  <a:cubicBezTo>
                    <a:pt x="16" y="21"/>
                    <a:pt x="16" y="21"/>
                    <a:pt x="16" y="21"/>
                  </a:cubicBezTo>
                  <a:cubicBezTo>
                    <a:pt x="16" y="21"/>
                    <a:pt x="15" y="21"/>
                    <a:pt x="15" y="22"/>
                  </a:cubicBezTo>
                  <a:cubicBezTo>
                    <a:pt x="15" y="22"/>
                    <a:pt x="15" y="22"/>
                    <a:pt x="15" y="22"/>
                  </a:cubicBezTo>
                  <a:cubicBezTo>
                    <a:pt x="15" y="22"/>
                    <a:pt x="15" y="22"/>
                    <a:pt x="15" y="22"/>
                  </a:cubicBezTo>
                  <a:cubicBezTo>
                    <a:pt x="10" y="27"/>
                    <a:pt x="0" y="39"/>
                    <a:pt x="3" y="50"/>
                  </a:cubicBezTo>
                  <a:cubicBezTo>
                    <a:pt x="4" y="56"/>
                    <a:pt x="9" y="60"/>
                    <a:pt x="17" y="63"/>
                  </a:cubicBezTo>
                  <a:cubicBezTo>
                    <a:pt x="18" y="63"/>
                    <a:pt x="18" y="65"/>
                    <a:pt x="18" y="68"/>
                  </a:cubicBezTo>
                  <a:cubicBezTo>
                    <a:pt x="18" y="71"/>
                    <a:pt x="18" y="74"/>
                    <a:pt x="20" y="76"/>
                  </a:cubicBezTo>
                  <a:cubicBezTo>
                    <a:pt x="21" y="77"/>
                    <a:pt x="23" y="78"/>
                    <a:pt x="25" y="78"/>
                  </a:cubicBezTo>
                  <a:cubicBezTo>
                    <a:pt x="25" y="78"/>
                    <a:pt x="26" y="78"/>
                    <a:pt x="26" y="78"/>
                  </a:cubicBezTo>
                  <a:cubicBezTo>
                    <a:pt x="26" y="78"/>
                    <a:pt x="35" y="79"/>
                    <a:pt x="41" y="73"/>
                  </a:cubicBezTo>
                  <a:cubicBezTo>
                    <a:pt x="47" y="66"/>
                    <a:pt x="49" y="55"/>
                    <a:pt x="46" y="39"/>
                  </a:cubicBezTo>
                  <a:cubicBezTo>
                    <a:pt x="46" y="38"/>
                    <a:pt x="45" y="37"/>
                    <a:pt x="44" y="37"/>
                  </a:cubicBezTo>
                  <a:cubicBezTo>
                    <a:pt x="44" y="37"/>
                    <a:pt x="44" y="37"/>
                    <a:pt x="44" y="37"/>
                  </a:cubicBezTo>
                  <a:cubicBezTo>
                    <a:pt x="42" y="37"/>
                    <a:pt x="42" y="38"/>
                    <a:pt x="42" y="39"/>
                  </a:cubicBezTo>
                  <a:cubicBezTo>
                    <a:pt x="44" y="54"/>
                    <a:pt x="43" y="64"/>
                    <a:pt x="38" y="70"/>
                  </a:cubicBezTo>
                  <a:cubicBezTo>
                    <a:pt x="33" y="74"/>
                    <a:pt x="28" y="74"/>
                    <a:pt x="26" y="74"/>
                  </a:cubicBezTo>
                  <a:cubicBezTo>
                    <a:pt x="26" y="74"/>
                    <a:pt x="25" y="74"/>
                    <a:pt x="25" y="74"/>
                  </a:cubicBezTo>
                  <a:cubicBezTo>
                    <a:pt x="24" y="74"/>
                    <a:pt x="24" y="74"/>
                    <a:pt x="23" y="73"/>
                  </a:cubicBezTo>
                  <a:cubicBezTo>
                    <a:pt x="22" y="72"/>
                    <a:pt x="22" y="70"/>
                    <a:pt x="22" y="68"/>
                  </a:cubicBezTo>
                  <a:cubicBezTo>
                    <a:pt x="22" y="65"/>
                    <a:pt x="22" y="60"/>
                    <a:pt x="19" y="59"/>
                  </a:cubicBezTo>
                  <a:cubicBezTo>
                    <a:pt x="12" y="57"/>
                    <a:pt x="8" y="53"/>
                    <a:pt x="7" y="49"/>
                  </a:cubicBezTo>
                  <a:cubicBezTo>
                    <a:pt x="4" y="38"/>
                    <a:pt x="19" y="24"/>
                    <a:pt x="19" y="24"/>
                  </a:cubicBezTo>
                  <a:cubicBezTo>
                    <a:pt x="19" y="24"/>
                    <a:pt x="19" y="24"/>
                    <a:pt x="19" y="23"/>
                  </a:cubicBezTo>
                  <a:cubicBezTo>
                    <a:pt x="23" y="20"/>
                    <a:pt x="27" y="18"/>
                    <a:pt x="31" y="16"/>
                  </a:cubicBezTo>
                  <a:cubicBezTo>
                    <a:pt x="32" y="16"/>
                    <a:pt x="32" y="16"/>
                    <a:pt x="32" y="16"/>
                  </a:cubicBezTo>
                  <a:cubicBezTo>
                    <a:pt x="38" y="8"/>
                    <a:pt x="48" y="4"/>
                    <a:pt x="57" y="4"/>
                  </a:cubicBezTo>
                  <a:cubicBezTo>
                    <a:pt x="67" y="4"/>
                    <a:pt x="75" y="7"/>
                    <a:pt x="81" y="11"/>
                  </a:cubicBezTo>
                  <a:cubicBezTo>
                    <a:pt x="82" y="12"/>
                    <a:pt x="83" y="13"/>
                    <a:pt x="83" y="13"/>
                  </a:cubicBezTo>
                  <a:cubicBezTo>
                    <a:pt x="83" y="13"/>
                    <a:pt x="84" y="13"/>
                    <a:pt x="84" y="13"/>
                  </a:cubicBezTo>
                  <a:cubicBezTo>
                    <a:pt x="84" y="14"/>
                    <a:pt x="84" y="14"/>
                    <a:pt x="84" y="14"/>
                  </a:cubicBezTo>
                  <a:cubicBezTo>
                    <a:pt x="85" y="15"/>
                    <a:pt x="85" y="15"/>
                    <a:pt x="85" y="16"/>
                  </a:cubicBezTo>
                  <a:cubicBezTo>
                    <a:pt x="86" y="16"/>
                    <a:pt x="86" y="17"/>
                    <a:pt x="87" y="17"/>
                  </a:cubicBezTo>
                  <a:cubicBezTo>
                    <a:pt x="87" y="17"/>
                    <a:pt x="87" y="17"/>
                    <a:pt x="87" y="18"/>
                  </a:cubicBezTo>
                  <a:cubicBezTo>
                    <a:pt x="87" y="18"/>
                    <a:pt x="87" y="18"/>
                    <a:pt x="87" y="18"/>
                  </a:cubicBezTo>
                  <a:cubicBezTo>
                    <a:pt x="89" y="20"/>
                    <a:pt x="90" y="23"/>
                    <a:pt x="91" y="26"/>
                  </a:cubicBezTo>
                  <a:cubicBezTo>
                    <a:pt x="91" y="27"/>
                    <a:pt x="92" y="31"/>
                    <a:pt x="92" y="35"/>
                  </a:cubicBezTo>
                  <a:cubicBezTo>
                    <a:pt x="92" y="40"/>
                    <a:pt x="91" y="41"/>
                    <a:pt x="91" y="43"/>
                  </a:cubicBezTo>
                  <a:cubicBezTo>
                    <a:pt x="91" y="43"/>
                    <a:pt x="91" y="44"/>
                    <a:pt x="91" y="44"/>
                  </a:cubicBezTo>
                  <a:cubicBezTo>
                    <a:pt x="93" y="43"/>
                    <a:pt x="94" y="41"/>
                    <a:pt x="94" y="36"/>
                  </a:cubicBezTo>
                  <a:cubicBezTo>
                    <a:pt x="95" y="33"/>
                    <a:pt x="95" y="31"/>
                    <a:pt x="94" y="27"/>
                  </a:cubicBezTo>
                  <a:cubicBezTo>
                    <a:pt x="94" y="22"/>
                    <a:pt x="92" y="20"/>
                    <a:pt x="91" y="18"/>
                  </a:cubicBezTo>
                  <a:cubicBezTo>
                    <a:pt x="94" y="17"/>
                    <a:pt x="99" y="18"/>
                    <a:pt x="100" y="19"/>
                  </a:cubicBezTo>
                  <a:cubicBezTo>
                    <a:pt x="101" y="19"/>
                    <a:pt x="102" y="20"/>
                    <a:pt x="102" y="20"/>
                  </a:cubicBezTo>
                  <a:cubicBezTo>
                    <a:pt x="102" y="20"/>
                    <a:pt x="102" y="21"/>
                    <a:pt x="103" y="22"/>
                  </a:cubicBezTo>
                  <a:cubicBezTo>
                    <a:pt x="110" y="39"/>
                    <a:pt x="110" y="52"/>
                    <a:pt x="105" y="60"/>
                  </a:cubicBezTo>
                  <a:cubicBezTo>
                    <a:pt x="99" y="69"/>
                    <a:pt x="88" y="70"/>
                    <a:pt x="82" y="70"/>
                  </a:cubicBezTo>
                  <a:cubicBezTo>
                    <a:pt x="82" y="70"/>
                    <a:pt x="82" y="70"/>
                    <a:pt x="82" y="70"/>
                  </a:cubicBezTo>
                  <a:cubicBezTo>
                    <a:pt x="82" y="70"/>
                    <a:pt x="82" y="70"/>
                    <a:pt x="82" y="70"/>
                  </a:cubicBezTo>
                  <a:cubicBezTo>
                    <a:pt x="82" y="70"/>
                    <a:pt x="82" y="70"/>
                    <a:pt x="82" y="70"/>
                  </a:cubicBezTo>
                  <a:cubicBezTo>
                    <a:pt x="81" y="74"/>
                    <a:pt x="78" y="77"/>
                    <a:pt x="75" y="79"/>
                  </a:cubicBezTo>
                  <a:cubicBezTo>
                    <a:pt x="73" y="79"/>
                    <a:pt x="71" y="80"/>
                    <a:pt x="70" y="80"/>
                  </a:cubicBezTo>
                  <a:cubicBezTo>
                    <a:pt x="65" y="80"/>
                    <a:pt x="61" y="77"/>
                    <a:pt x="59" y="74"/>
                  </a:cubicBezTo>
                  <a:cubicBezTo>
                    <a:pt x="61" y="82"/>
                    <a:pt x="61" y="82"/>
                    <a:pt x="61" y="82"/>
                  </a:cubicBezTo>
                  <a:cubicBezTo>
                    <a:pt x="64" y="83"/>
                    <a:pt x="67" y="84"/>
                    <a:pt x="70" y="84"/>
                  </a:cubicBezTo>
                  <a:cubicBezTo>
                    <a:pt x="72" y="84"/>
                    <a:pt x="74" y="84"/>
                    <a:pt x="76" y="83"/>
                  </a:cubicBezTo>
                  <a:cubicBezTo>
                    <a:pt x="80" y="81"/>
                    <a:pt x="83" y="78"/>
                    <a:pt x="85" y="74"/>
                  </a:cubicBezTo>
                  <a:cubicBezTo>
                    <a:pt x="92" y="74"/>
                    <a:pt x="102" y="72"/>
                    <a:pt x="108" y="63"/>
                  </a:cubicBezTo>
                  <a:cubicBezTo>
                    <a:pt x="115" y="53"/>
                    <a:pt x="114" y="39"/>
                    <a:pt x="107" y="20"/>
                  </a:cubicBezTo>
                  <a:cubicBezTo>
                    <a:pt x="106" y="19"/>
                    <a:pt x="106" y="18"/>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13"/>
            <p:cNvSpPr/>
            <p:nvPr/>
          </p:nvSpPr>
          <p:spPr bwMode="auto">
            <a:xfrm>
              <a:off x="12599988" y="1211263"/>
              <a:ext cx="34925" cy="22225"/>
            </a:xfrm>
            <a:custGeom>
              <a:avLst/>
              <a:gdLst>
                <a:gd name="T0" fmla="*/ 1 w 13"/>
                <a:gd name="T1" fmla="*/ 8 h 8"/>
                <a:gd name="T2" fmla="*/ 3 w 13"/>
                <a:gd name="T3" fmla="*/ 8 h 8"/>
                <a:gd name="T4" fmla="*/ 4 w 13"/>
                <a:gd name="T5" fmla="*/ 7 h 8"/>
                <a:gd name="T6" fmla="*/ 9 w 13"/>
                <a:gd name="T7" fmla="*/ 5 h 8"/>
                <a:gd name="T8" fmla="*/ 10 w 13"/>
                <a:gd name="T9" fmla="*/ 5 h 8"/>
                <a:gd name="T10" fmla="*/ 11 w 13"/>
                <a:gd name="T11" fmla="*/ 5 h 8"/>
                <a:gd name="T12" fmla="*/ 13 w 13"/>
                <a:gd name="T13" fmla="*/ 3 h 8"/>
                <a:gd name="T14" fmla="*/ 13 w 13"/>
                <a:gd name="T15" fmla="*/ 2 h 8"/>
                <a:gd name="T16" fmla="*/ 11 w 13"/>
                <a:gd name="T17" fmla="*/ 1 h 8"/>
                <a:gd name="T18" fmla="*/ 9 w 13"/>
                <a:gd name="T19" fmla="*/ 0 h 8"/>
                <a:gd name="T20" fmla="*/ 1 w 13"/>
                <a:gd name="T21" fmla="*/ 5 h 8"/>
                <a:gd name="T22" fmla="*/ 0 w 13"/>
                <a:gd name="T23" fmla="*/ 6 h 8"/>
                <a:gd name="T24" fmla="*/ 1 w 13"/>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 y="8"/>
                  </a:moveTo>
                  <a:cubicBezTo>
                    <a:pt x="2" y="8"/>
                    <a:pt x="2" y="8"/>
                    <a:pt x="3" y="8"/>
                  </a:cubicBezTo>
                  <a:cubicBezTo>
                    <a:pt x="3" y="8"/>
                    <a:pt x="4" y="8"/>
                    <a:pt x="4" y="7"/>
                  </a:cubicBezTo>
                  <a:cubicBezTo>
                    <a:pt x="5" y="7"/>
                    <a:pt x="6" y="5"/>
                    <a:pt x="9" y="5"/>
                  </a:cubicBezTo>
                  <a:cubicBezTo>
                    <a:pt x="9" y="5"/>
                    <a:pt x="10" y="5"/>
                    <a:pt x="10" y="5"/>
                  </a:cubicBezTo>
                  <a:cubicBezTo>
                    <a:pt x="11" y="5"/>
                    <a:pt x="11" y="5"/>
                    <a:pt x="11" y="5"/>
                  </a:cubicBezTo>
                  <a:cubicBezTo>
                    <a:pt x="12" y="5"/>
                    <a:pt x="13" y="4"/>
                    <a:pt x="13" y="3"/>
                  </a:cubicBezTo>
                  <a:cubicBezTo>
                    <a:pt x="13" y="3"/>
                    <a:pt x="13" y="2"/>
                    <a:pt x="13" y="2"/>
                  </a:cubicBezTo>
                  <a:cubicBezTo>
                    <a:pt x="12" y="1"/>
                    <a:pt x="12" y="1"/>
                    <a:pt x="11" y="1"/>
                  </a:cubicBezTo>
                  <a:cubicBezTo>
                    <a:pt x="11" y="1"/>
                    <a:pt x="10" y="0"/>
                    <a:pt x="9" y="0"/>
                  </a:cubicBezTo>
                  <a:cubicBezTo>
                    <a:pt x="5" y="0"/>
                    <a:pt x="2" y="3"/>
                    <a:pt x="1" y="5"/>
                  </a:cubicBezTo>
                  <a:cubicBezTo>
                    <a:pt x="0" y="5"/>
                    <a:pt x="0" y="6"/>
                    <a:pt x="0" y="6"/>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8" name="Freeform 14"/>
          <p:cNvSpPr>
            <a:spLocks noChangeAspect="1" noEditPoints="1"/>
          </p:cNvSpPr>
          <p:nvPr/>
        </p:nvSpPr>
        <p:spPr bwMode="auto">
          <a:xfrm>
            <a:off x="2258436" y="2637209"/>
            <a:ext cx="362496" cy="359859"/>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888888"/>
          </a:solidFill>
          <a:ln>
            <a:noFill/>
          </a:ln>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9" name="组合 44"/>
          <p:cNvGrpSpPr>
            <a:grpSpLocks noChangeAspect="1"/>
          </p:cNvGrpSpPr>
          <p:nvPr/>
        </p:nvGrpSpPr>
        <p:grpSpPr>
          <a:xfrm>
            <a:off x="2771523" y="2637209"/>
            <a:ext cx="329870" cy="359859"/>
            <a:chOff x="12361863" y="3324221"/>
            <a:chExt cx="436562" cy="476250"/>
          </a:xfrm>
          <a:solidFill>
            <a:srgbClr val="888888"/>
          </a:solidFill>
        </p:grpSpPr>
        <p:sp>
          <p:nvSpPr>
            <p:cNvPr id="60" name="Freeform 15"/>
            <p:cNvSpPr>
              <a:spLocks noEditPoints="1"/>
            </p:cNvSpPr>
            <p:nvPr/>
          </p:nvSpPr>
          <p:spPr bwMode="auto">
            <a:xfrm>
              <a:off x="12361863" y="3324221"/>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16"/>
            <p:cNvSpPr/>
            <p:nvPr/>
          </p:nvSpPr>
          <p:spPr bwMode="auto">
            <a:xfrm>
              <a:off x="12452350" y="3495675"/>
              <a:ext cx="73025" cy="134937"/>
            </a:xfrm>
            <a:custGeom>
              <a:avLst/>
              <a:gdLst>
                <a:gd name="T0" fmla="*/ 27 w 27"/>
                <a:gd name="T1" fmla="*/ 25 h 50"/>
                <a:gd name="T2" fmla="*/ 25 w 27"/>
                <a:gd name="T3" fmla="*/ 21 h 50"/>
                <a:gd name="T4" fmla="*/ 4 w 27"/>
                <a:gd name="T5" fmla="*/ 0 h 50"/>
                <a:gd name="T6" fmla="*/ 1 w 27"/>
                <a:gd name="T7" fmla="*/ 0 h 50"/>
                <a:gd name="T8" fmla="*/ 1 w 27"/>
                <a:gd name="T9" fmla="*/ 3 h 50"/>
                <a:gd name="T10" fmla="*/ 22 w 27"/>
                <a:gd name="T11" fmla="*/ 24 h 50"/>
                <a:gd name="T12" fmla="*/ 23 w 27"/>
                <a:gd name="T13" fmla="*/ 25 h 50"/>
                <a:gd name="T14" fmla="*/ 22 w 27"/>
                <a:gd name="T15" fmla="*/ 27 h 50"/>
                <a:gd name="T16" fmla="*/ 1 w 27"/>
                <a:gd name="T17" fmla="*/ 47 h 50"/>
                <a:gd name="T18" fmla="*/ 1 w 27"/>
                <a:gd name="T19" fmla="*/ 50 h 50"/>
                <a:gd name="T20" fmla="*/ 3 w 27"/>
                <a:gd name="T21" fmla="*/ 50 h 50"/>
                <a:gd name="T22" fmla="*/ 4 w 27"/>
                <a:gd name="T23" fmla="*/ 50 h 50"/>
                <a:gd name="T24" fmla="*/ 25 w 27"/>
                <a:gd name="T25" fmla="*/ 29 h 50"/>
                <a:gd name="T26" fmla="*/ 27 w 27"/>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0">
                  <a:moveTo>
                    <a:pt x="27" y="25"/>
                  </a:moveTo>
                  <a:cubicBezTo>
                    <a:pt x="27" y="23"/>
                    <a:pt x="26" y="22"/>
                    <a:pt x="25" y="21"/>
                  </a:cubicBezTo>
                  <a:cubicBezTo>
                    <a:pt x="4" y="0"/>
                    <a:pt x="4" y="0"/>
                    <a:pt x="4" y="0"/>
                  </a:cubicBezTo>
                  <a:cubicBezTo>
                    <a:pt x="3" y="0"/>
                    <a:pt x="2" y="0"/>
                    <a:pt x="1" y="0"/>
                  </a:cubicBezTo>
                  <a:cubicBezTo>
                    <a:pt x="0" y="1"/>
                    <a:pt x="0" y="2"/>
                    <a:pt x="1" y="3"/>
                  </a:cubicBezTo>
                  <a:cubicBezTo>
                    <a:pt x="22" y="24"/>
                    <a:pt x="22" y="24"/>
                    <a:pt x="22" y="24"/>
                  </a:cubicBezTo>
                  <a:cubicBezTo>
                    <a:pt x="22" y="24"/>
                    <a:pt x="23" y="25"/>
                    <a:pt x="23" y="25"/>
                  </a:cubicBezTo>
                  <a:cubicBezTo>
                    <a:pt x="23" y="26"/>
                    <a:pt x="22" y="26"/>
                    <a:pt x="22" y="27"/>
                  </a:cubicBezTo>
                  <a:cubicBezTo>
                    <a:pt x="1" y="47"/>
                    <a:pt x="1" y="47"/>
                    <a:pt x="1" y="47"/>
                  </a:cubicBezTo>
                  <a:cubicBezTo>
                    <a:pt x="0" y="48"/>
                    <a:pt x="0" y="49"/>
                    <a:pt x="1" y="50"/>
                  </a:cubicBezTo>
                  <a:cubicBezTo>
                    <a:pt x="1" y="50"/>
                    <a:pt x="2" y="50"/>
                    <a:pt x="3" y="50"/>
                  </a:cubicBezTo>
                  <a:cubicBezTo>
                    <a:pt x="3" y="50"/>
                    <a:pt x="4" y="50"/>
                    <a:pt x="4" y="50"/>
                  </a:cubicBezTo>
                  <a:cubicBezTo>
                    <a:pt x="25" y="29"/>
                    <a:pt x="25" y="29"/>
                    <a:pt x="25" y="29"/>
                  </a:cubicBezTo>
                  <a:cubicBezTo>
                    <a:pt x="26" y="28"/>
                    <a:pt x="27" y="27"/>
                    <a:pt x="2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17"/>
            <p:cNvSpPr/>
            <p:nvPr/>
          </p:nvSpPr>
          <p:spPr bwMode="auto">
            <a:xfrm>
              <a:off x="12509500" y="3614738"/>
              <a:ext cx="141287" cy="73025"/>
            </a:xfrm>
            <a:custGeom>
              <a:avLst/>
              <a:gdLst>
                <a:gd name="T0" fmla="*/ 31 w 52"/>
                <a:gd name="T1" fmla="*/ 3 h 27"/>
                <a:gd name="T2" fmla="*/ 22 w 52"/>
                <a:gd name="T3" fmla="*/ 3 h 27"/>
                <a:gd name="T4" fmla="*/ 1 w 52"/>
                <a:gd name="T5" fmla="*/ 23 h 27"/>
                <a:gd name="T6" fmla="*/ 1 w 52"/>
                <a:gd name="T7" fmla="*/ 26 h 27"/>
                <a:gd name="T8" fmla="*/ 4 w 52"/>
                <a:gd name="T9" fmla="*/ 26 h 27"/>
                <a:gd name="T10" fmla="*/ 25 w 52"/>
                <a:gd name="T11" fmla="*/ 6 h 27"/>
                <a:gd name="T12" fmla="*/ 28 w 52"/>
                <a:gd name="T13" fmla="*/ 6 h 27"/>
                <a:gd name="T14" fmla="*/ 49 w 52"/>
                <a:gd name="T15" fmla="*/ 26 h 27"/>
                <a:gd name="T16" fmla="*/ 50 w 52"/>
                <a:gd name="T17" fmla="*/ 27 h 27"/>
                <a:gd name="T18" fmla="*/ 52 w 52"/>
                <a:gd name="T19" fmla="*/ 26 h 27"/>
                <a:gd name="T20" fmla="*/ 52 w 52"/>
                <a:gd name="T21" fmla="*/ 23 h 27"/>
                <a:gd name="T22" fmla="*/ 31 w 52"/>
                <a:gd name="T2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7">
                  <a:moveTo>
                    <a:pt x="31" y="3"/>
                  </a:moveTo>
                  <a:cubicBezTo>
                    <a:pt x="28" y="0"/>
                    <a:pt x="24" y="0"/>
                    <a:pt x="22" y="3"/>
                  </a:cubicBezTo>
                  <a:cubicBezTo>
                    <a:pt x="1" y="23"/>
                    <a:pt x="1" y="23"/>
                    <a:pt x="1" y="23"/>
                  </a:cubicBezTo>
                  <a:cubicBezTo>
                    <a:pt x="0" y="24"/>
                    <a:pt x="0" y="25"/>
                    <a:pt x="1" y="26"/>
                  </a:cubicBezTo>
                  <a:cubicBezTo>
                    <a:pt x="2" y="27"/>
                    <a:pt x="3" y="27"/>
                    <a:pt x="4" y="26"/>
                  </a:cubicBezTo>
                  <a:cubicBezTo>
                    <a:pt x="25" y="6"/>
                    <a:pt x="25" y="6"/>
                    <a:pt x="25" y="6"/>
                  </a:cubicBezTo>
                  <a:cubicBezTo>
                    <a:pt x="26" y="5"/>
                    <a:pt x="27" y="5"/>
                    <a:pt x="28" y="6"/>
                  </a:cubicBezTo>
                  <a:cubicBezTo>
                    <a:pt x="49" y="26"/>
                    <a:pt x="49" y="26"/>
                    <a:pt x="49" y="26"/>
                  </a:cubicBezTo>
                  <a:cubicBezTo>
                    <a:pt x="49" y="27"/>
                    <a:pt x="49" y="27"/>
                    <a:pt x="50" y="27"/>
                  </a:cubicBezTo>
                  <a:cubicBezTo>
                    <a:pt x="51" y="27"/>
                    <a:pt x="51" y="27"/>
                    <a:pt x="52" y="26"/>
                  </a:cubicBezTo>
                  <a:cubicBezTo>
                    <a:pt x="52" y="25"/>
                    <a:pt x="52" y="24"/>
                    <a:pt x="52" y="23"/>
                  </a:cubicBezTo>
                  <a:lnTo>
                    <a:pt x="3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18"/>
            <p:cNvSpPr/>
            <p:nvPr/>
          </p:nvSpPr>
          <p:spPr bwMode="auto">
            <a:xfrm>
              <a:off x="12634913" y="3495675"/>
              <a:ext cx="73025" cy="134937"/>
            </a:xfrm>
            <a:custGeom>
              <a:avLst/>
              <a:gdLst>
                <a:gd name="T0" fmla="*/ 26 w 27"/>
                <a:gd name="T1" fmla="*/ 3 h 50"/>
                <a:gd name="T2" fmla="*/ 26 w 27"/>
                <a:gd name="T3" fmla="*/ 0 h 50"/>
                <a:gd name="T4" fmla="*/ 23 w 27"/>
                <a:gd name="T5" fmla="*/ 0 h 50"/>
                <a:gd name="T6" fmla="*/ 3 w 27"/>
                <a:gd name="T7" fmla="*/ 21 h 50"/>
                <a:gd name="T8" fmla="*/ 3 w 27"/>
                <a:gd name="T9" fmla="*/ 29 h 50"/>
                <a:gd name="T10" fmla="*/ 23 w 27"/>
                <a:gd name="T11" fmla="*/ 50 h 50"/>
                <a:gd name="T12" fmla="*/ 25 w 27"/>
                <a:gd name="T13" fmla="*/ 50 h 50"/>
                <a:gd name="T14" fmla="*/ 26 w 27"/>
                <a:gd name="T15" fmla="*/ 50 h 50"/>
                <a:gd name="T16" fmla="*/ 26 w 27"/>
                <a:gd name="T17" fmla="*/ 47 h 50"/>
                <a:gd name="T18" fmla="*/ 5 w 27"/>
                <a:gd name="T19" fmla="*/ 27 h 50"/>
                <a:gd name="T20" fmla="*/ 5 w 27"/>
                <a:gd name="T21" fmla="*/ 24 h 50"/>
                <a:gd name="T22" fmla="*/ 26 w 27"/>
                <a:gd name="T23"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0">
                  <a:moveTo>
                    <a:pt x="26" y="3"/>
                  </a:moveTo>
                  <a:cubicBezTo>
                    <a:pt x="27" y="3"/>
                    <a:pt x="27" y="1"/>
                    <a:pt x="26" y="0"/>
                  </a:cubicBezTo>
                  <a:cubicBezTo>
                    <a:pt x="26" y="0"/>
                    <a:pt x="24" y="0"/>
                    <a:pt x="23" y="0"/>
                  </a:cubicBezTo>
                  <a:cubicBezTo>
                    <a:pt x="3" y="21"/>
                    <a:pt x="3" y="21"/>
                    <a:pt x="3" y="21"/>
                  </a:cubicBezTo>
                  <a:cubicBezTo>
                    <a:pt x="0" y="23"/>
                    <a:pt x="0" y="27"/>
                    <a:pt x="3" y="29"/>
                  </a:cubicBezTo>
                  <a:cubicBezTo>
                    <a:pt x="23" y="50"/>
                    <a:pt x="23" y="50"/>
                    <a:pt x="23" y="50"/>
                  </a:cubicBezTo>
                  <a:cubicBezTo>
                    <a:pt x="24" y="50"/>
                    <a:pt x="24" y="50"/>
                    <a:pt x="25" y="50"/>
                  </a:cubicBezTo>
                  <a:cubicBezTo>
                    <a:pt x="25" y="50"/>
                    <a:pt x="26" y="50"/>
                    <a:pt x="26" y="50"/>
                  </a:cubicBezTo>
                  <a:cubicBezTo>
                    <a:pt x="27" y="49"/>
                    <a:pt x="27" y="48"/>
                    <a:pt x="26" y="47"/>
                  </a:cubicBezTo>
                  <a:cubicBezTo>
                    <a:pt x="5" y="27"/>
                    <a:pt x="5" y="27"/>
                    <a:pt x="5" y="27"/>
                  </a:cubicBezTo>
                  <a:cubicBezTo>
                    <a:pt x="5" y="26"/>
                    <a:pt x="5" y="24"/>
                    <a:pt x="5" y="24"/>
                  </a:cubicBezTo>
                  <a:lnTo>
                    <a:pt x="2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19"/>
            <p:cNvSpPr/>
            <p:nvPr/>
          </p:nvSpPr>
          <p:spPr bwMode="auto">
            <a:xfrm>
              <a:off x="12509500" y="3440113"/>
              <a:ext cx="141287" cy="69850"/>
            </a:xfrm>
            <a:custGeom>
              <a:avLst/>
              <a:gdLst>
                <a:gd name="T0" fmla="*/ 22 w 52"/>
                <a:gd name="T1" fmla="*/ 24 h 26"/>
                <a:gd name="T2" fmla="*/ 26 w 52"/>
                <a:gd name="T3" fmla="*/ 26 h 26"/>
                <a:gd name="T4" fmla="*/ 31 w 52"/>
                <a:gd name="T5" fmla="*/ 24 h 26"/>
                <a:gd name="T6" fmla="*/ 52 w 52"/>
                <a:gd name="T7" fmla="*/ 4 h 26"/>
                <a:gd name="T8" fmla="*/ 52 w 52"/>
                <a:gd name="T9" fmla="*/ 1 h 26"/>
                <a:gd name="T10" fmla="*/ 49 w 52"/>
                <a:gd name="T11" fmla="*/ 1 h 26"/>
                <a:gd name="T12" fmla="*/ 28 w 52"/>
                <a:gd name="T13" fmla="*/ 21 h 26"/>
                <a:gd name="T14" fmla="*/ 25 w 52"/>
                <a:gd name="T15" fmla="*/ 21 h 26"/>
                <a:gd name="T16" fmla="*/ 4 w 52"/>
                <a:gd name="T17" fmla="*/ 1 h 26"/>
                <a:gd name="T18" fmla="*/ 1 w 52"/>
                <a:gd name="T19" fmla="*/ 1 h 26"/>
                <a:gd name="T20" fmla="*/ 1 w 52"/>
                <a:gd name="T21" fmla="*/ 4 h 26"/>
                <a:gd name="T22" fmla="*/ 22 w 52"/>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22" y="24"/>
                  </a:moveTo>
                  <a:cubicBezTo>
                    <a:pt x="23" y="25"/>
                    <a:pt x="25" y="26"/>
                    <a:pt x="26" y="26"/>
                  </a:cubicBezTo>
                  <a:cubicBezTo>
                    <a:pt x="28" y="26"/>
                    <a:pt x="29" y="25"/>
                    <a:pt x="31" y="24"/>
                  </a:cubicBezTo>
                  <a:cubicBezTo>
                    <a:pt x="52" y="4"/>
                    <a:pt x="52" y="4"/>
                    <a:pt x="52" y="4"/>
                  </a:cubicBezTo>
                  <a:cubicBezTo>
                    <a:pt x="52" y="3"/>
                    <a:pt x="52" y="2"/>
                    <a:pt x="52" y="1"/>
                  </a:cubicBezTo>
                  <a:cubicBezTo>
                    <a:pt x="51" y="0"/>
                    <a:pt x="49" y="0"/>
                    <a:pt x="49" y="1"/>
                  </a:cubicBezTo>
                  <a:cubicBezTo>
                    <a:pt x="28" y="21"/>
                    <a:pt x="28" y="21"/>
                    <a:pt x="28" y="21"/>
                  </a:cubicBezTo>
                  <a:cubicBezTo>
                    <a:pt x="27" y="22"/>
                    <a:pt x="26" y="22"/>
                    <a:pt x="25" y="21"/>
                  </a:cubicBezTo>
                  <a:cubicBezTo>
                    <a:pt x="4" y="1"/>
                    <a:pt x="4" y="1"/>
                    <a:pt x="4" y="1"/>
                  </a:cubicBezTo>
                  <a:cubicBezTo>
                    <a:pt x="3" y="0"/>
                    <a:pt x="2" y="0"/>
                    <a:pt x="1" y="1"/>
                  </a:cubicBezTo>
                  <a:cubicBezTo>
                    <a:pt x="0" y="2"/>
                    <a:pt x="0" y="3"/>
                    <a:pt x="1" y="4"/>
                  </a:cubicBezTo>
                  <a:lnTo>
                    <a:pt x="2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5" name="圆角矩形 64"/>
          <p:cNvSpPr/>
          <p:nvPr/>
        </p:nvSpPr>
        <p:spPr>
          <a:xfrm>
            <a:off x="1052401" y="2642764"/>
            <a:ext cx="2264821" cy="636146"/>
          </a:xfrm>
          <a:prstGeom prst="roundRect">
            <a:avLst>
              <a:gd name="adj" fmla="val 8317"/>
            </a:avLst>
          </a:prstGeom>
          <a:noFill/>
          <a:ln w="12700">
            <a:gradFill>
              <a:gsLst>
                <a:gs pos="88000">
                  <a:srgbClr val="888888">
                    <a:alpha val="0"/>
                  </a:srgbClr>
                </a:gs>
                <a:gs pos="0">
                  <a:srgbClr val="888888"/>
                </a:gs>
                <a:gs pos="53000">
                  <a:srgbClr val="888888"/>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文本框 65"/>
          <p:cNvSpPr txBox="1"/>
          <p:nvPr/>
        </p:nvSpPr>
        <p:spPr>
          <a:xfrm>
            <a:off x="1247176" y="3053285"/>
            <a:ext cx="370588" cy="169211"/>
          </a:xfrm>
          <a:prstGeom prst="rect">
            <a:avLst/>
          </a:prstGeom>
          <a:noFill/>
          <a:ln w="12700">
            <a:noFill/>
          </a:ln>
        </p:spPr>
        <p:txBody>
          <a:bodyPr wrap="squar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DLI</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文本框 66"/>
          <p:cNvSpPr txBox="1"/>
          <p:nvPr/>
        </p:nvSpPr>
        <p:spPr>
          <a:xfrm>
            <a:off x="1727290" y="3053285"/>
            <a:ext cx="370588" cy="169211"/>
          </a:xfrm>
          <a:prstGeom prst="rect">
            <a:avLst/>
          </a:prstGeom>
          <a:noFill/>
          <a:ln w="12700">
            <a:noFill/>
          </a:ln>
        </p:spPr>
        <p:txBody>
          <a:bodyPr wrap="squar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MRS</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文本框 67"/>
          <p:cNvSpPr txBox="1"/>
          <p:nvPr/>
        </p:nvSpPr>
        <p:spPr>
          <a:xfrm>
            <a:off x="2239556" y="3053285"/>
            <a:ext cx="370588" cy="169211"/>
          </a:xfrm>
          <a:prstGeom prst="rect">
            <a:avLst/>
          </a:prstGeom>
          <a:noFill/>
          <a:ln w="12700">
            <a:noFill/>
          </a:ln>
        </p:spPr>
        <p:txBody>
          <a:bodyPr wrap="squar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DWS</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文本框 68"/>
          <p:cNvSpPr txBox="1"/>
          <p:nvPr/>
        </p:nvSpPr>
        <p:spPr>
          <a:xfrm>
            <a:off x="2745621" y="3053285"/>
            <a:ext cx="370588" cy="169211"/>
          </a:xfrm>
          <a:prstGeom prst="rect">
            <a:avLst/>
          </a:prstGeom>
          <a:noFill/>
          <a:ln w="12700">
            <a:noFill/>
          </a:ln>
        </p:spPr>
        <p:txBody>
          <a:bodyPr wrap="square" lIns="0" tIns="0" rIns="0" bIns="0" rtlCol="0">
            <a:spAutoFit/>
          </a:bodyPr>
          <a:lstStyle/>
          <a:p>
            <a:pPr algn="ctr"/>
            <a:r>
              <a:rPr kumimoji="1" lang="en-US" altLang="zh-CN" sz="1100" dirty="0">
                <a:latin typeface="Huawei Sans" panose="020C0503030203020204" pitchFamily="34" charset="0"/>
                <a:ea typeface="方正兰亭黑简体" panose="02000000000000000000" pitchFamily="2" charset="-122"/>
                <a:sym typeface="Huawei Sans" panose="020C0503030203020204" pitchFamily="34" charset="0"/>
              </a:rPr>
              <a:t>DIS</a:t>
            </a:r>
            <a:endParaRPr kumimoji="1" lang="zh-CN" altLang="en-US"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0" name="Picture 2" descr="âhortonworksâçå¾çæç´¢ç»æ"/>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9374" y="2854780"/>
            <a:ext cx="963450" cy="340419"/>
          </a:xfrm>
          <a:prstGeom prst="rect">
            <a:avLst/>
          </a:prstGeom>
          <a:noFill/>
          <a:extLst>
            <a:ext uri="{909E8E84-426E-40DD-AFC4-6F175D3DCCD1}">
              <a14:hiddenFill xmlns:a14="http://schemas.microsoft.com/office/drawing/2010/main">
                <a:solidFill>
                  <a:srgbClr val="FFFFFF"/>
                </a:solidFill>
              </a14:hiddenFill>
            </a:ext>
          </a:extLst>
        </p:spPr>
      </p:pic>
      <p:sp>
        <p:nvSpPr>
          <p:cNvPr id="71" name="圆角矩形 70"/>
          <p:cNvSpPr/>
          <p:nvPr/>
        </p:nvSpPr>
        <p:spPr>
          <a:xfrm>
            <a:off x="3634530" y="2642764"/>
            <a:ext cx="2264821" cy="636146"/>
          </a:xfrm>
          <a:prstGeom prst="roundRect">
            <a:avLst>
              <a:gd name="adj" fmla="val 8317"/>
            </a:avLst>
          </a:prstGeom>
          <a:noFill/>
          <a:ln w="12700">
            <a:gradFill>
              <a:gsLst>
                <a:gs pos="88000">
                  <a:srgbClr val="888888">
                    <a:alpha val="0"/>
                  </a:srgbClr>
                </a:gs>
                <a:gs pos="0">
                  <a:srgbClr val="888888"/>
                </a:gs>
                <a:gs pos="53000">
                  <a:srgbClr val="888888"/>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2" name="图片 71"/>
          <p:cNvPicPr>
            <a:picLocks noChangeAspect="1"/>
          </p:cNvPicPr>
          <p:nvPr/>
        </p:nvPicPr>
        <p:blipFill rotWithShape="1">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t="56101"/>
          <a:stretch/>
        </p:blipFill>
        <p:spPr>
          <a:xfrm>
            <a:off x="2032358" y="3498619"/>
            <a:ext cx="3318898" cy="235926"/>
          </a:xfrm>
          <a:prstGeom prst="rect">
            <a:avLst/>
          </a:prstGeom>
        </p:spPr>
      </p:pic>
      <p:pic>
        <p:nvPicPr>
          <p:cNvPr id="73" name="图片 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43802" y="2843744"/>
            <a:ext cx="1063402" cy="261492"/>
          </a:xfrm>
          <a:prstGeom prst="rect">
            <a:avLst/>
          </a:prstGeom>
        </p:spPr>
      </p:pic>
      <p:pic>
        <p:nvPicPr>
          <p:cNvPr id="74" name="Picture 10" descr="https://timgsa.baidu.com/timg?image&amp;quality=80&amp;size=b9999_10000&amp;sec=1564828846339&amp;di=01f33aaf6cdcff7db27741273780213d&amp;imgtype=0&amp;src=http%3A%2F%2Ffiles.techcrunch.cn%2F2014%2F07%2Fmapr-logo-new-2014.jpg%3Fw%3D64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85745" y="2535018"/>
            <a:ext cx="770708" cy="25770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âhadoop icon pngâçå¾çæç´¢ç»æ"/>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20059" y="2519994"/>
            <a:ext cx="1181313" cy="306002"/>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p:cNvSpPr txBox="1"/>
          <p:nvPr/>
        </p:nvSpPr>
        <p:spPr>
          <a:xfrm>
            <a:off x="2110448" y="3772869"/>
            <a:ext cx="828093" cy="169211"/>
          </a:xfrm>
          <a:prstGeom prst="rect">
            <a:avLst/>
          </a:prstGeom>
          <a:noFill/>
          <a:ln w="12700">
            <a:noFill/>
          </a:ln>
        </p:spPr>
        <p:txBody>
          <a:bodyPr wrap="square" lIns="0" tIns="0" rIns="0" bIns="0" rtlCol="0">
            <a:spAutoFit/>
          </a:bodyPr>
          <a:lstStyle/>
          <a:p>
            <a:pPr algn="ctr"/>
            <a:r>
              <a:rPr kumimoji="1" lang="zh-CN" altLang="en-US" sz="1100" b="1" dirty="0">
                <a:latin typeface="Huawei Sans" panose="020C0503030203020204" pitchFamily="34" charset="0"/>
                <a:ea typeface="方正兰亭黑简体" panose="02000000000000000000" pitchFamily="2" charset="-122"/>
                <a:sym typeface="Huawei Sans" panose="020C0503030203020204" pitchFamily="34" charset="0"/>
              </a:rPr>
              <a:t>云容器</a:t>
            </a:r>
          </a:p>
        </p:txBody>
      </p:sp>
      <p:sp>
        <p:nvSpPr>
          <p:cNvPr id="77" name="文本框 76"/>
          <p:cNvSpPr txBox="1"/>
          <p:nvPr/>
        </p:nvSpPr>
        <p:spPr>
          <a:xfrm>
            <a:off x="3020842" y="3772869"/>
            <a:ext cx="1059548" cy="169211"/>
          </a:xfrm>
          <a:prstGeom prst="rect">
            <a:avLst/>
          </a:prstGeom>
          <a:noFill/>
          <a:ln w="12700">
            <a:noFill/>
          </a:ln>
        </p:spPr>
        <p:txBody>
          <a:bodyPr wrap="square" lIns="0" tIns="0" rIns="0" bIns="0" rtlCol="0">
            <a:spAutoFit/>
          </a:bodyPr>
          <a:lstStyle/>
          <a:p>
            <a:pPr algn="ctr"/>
            <a:r>
              <a:rPr kumimoji="1" lang="zh-CN" altLang="en-US" sz="1100" b="1" dirty="0">
                <a:latin typeface="Huawei Sans" panose="020C0503030203020204" pitchFamily="34" charset="0"/>
                <a:ea typeface="方正兰亭黑简体" panose="02000000000000000000" pitchFamily="2" charset="-122"/>
                <a:sym typeface="Huawei Sans" panose="020C0503030203020204" pitchFamily="34" charset="0"/>
              </a:rPr>
              <a:t>弹性云服务器</a:t>
            </a:r>
          </a:p>
        </p:txBody>
      </p:sp>
      <p:sp>
        <p:nvSpPr>
          <p:cNvPr id="78" name="文本框 77"/>
          <p:cNvSpPr txBox="1"/>
          <p:nvPr/>
        </p:nvSpPr>
        <p:spPr>
          <a:xfrm>
            <a:off x="4168534" y="3772869"/>
            <a:ext cx="1059548" cy="169211"/>
          </a:xfrm>
          <a:prstGeom prst="rect">
            <a:avLst/>
          </a:prstGeom>
          <a:noFill/>
          <a:ln w="12700">
            <a:noFill/>
          </a:ln>
        </p:spPr>
        <p:txBody>
          <a:bodyPr wrap="square" lIns="0" tIns="0" rIns="0" bIns="0" rtlCol="0">
            <a:spAutoFit/>
          </a:bodyPr>
          <a:lstStyle/>
          <a:p>
            <a:pPr algn="ctr"/>
            <a:r>
              <a:rPr kumimoji="1" lang="zh-CN" altLang="en-US" sz="1100" b="1" dirty="0">
                <a:latin typeface="Huawei Sans" panose="020C0503030203020204" pitchFamily="34" charset="0"/>
                <a:ea typeface="方正兰亭黑简体" panose="02000000000000000000" pitchFamily="2" charset="-122"/>
                <a:sym typeface="Huawei Sans" panose="020C0503030203020204" pitchFamily="34" charset="0"/>
              </a:rPr>
              <a:t>裸金属服务器</a:t>
            </a:r>
          </a:p>
        </p:txBody>
      </p:sp>
      <p:sp>
        <p:nvSpPr>
          <p:cNvPr id="79" name="文本框 78"/>
          <p:cNvSpPr txBox="1"/>
          <p:nvPr/>
        </p:nvSpPr>
        <p:spPr>
          <a:xfrm>
            <a:off x="4383758" y="4377166"/>
            <a:ext cx="795089" cy="161583"/>
          </a:xfrm>
          <a:prstGeom prst="rect">
            <a:avLst/>
          </a:prstGeom>
          <a:noFill/>
          <a:ln w="12700">
            <a:noFill/>
          </a:ln>
        </p:spPr>
        <p:txBody>
          <a:bodyPr wrap="none" lIns="0" tIns="0" rIns="0" bIns="0" rtlCol="0">
            <a:spAutoFit/>
          </a:bodyPr>
          <a:lstStyle/>
          <a:p>
            <a:pPr algn="ctr"/>
            <a:r>
              <a:rPr kumimoji="1" lang="zh-CN" altLang="en-US" sz="1050">
                <a:latin typeface="Huawei Sans" panose="020C0503030203020204" pitchFamily="34" charset="0"/>
                <a:ea typeface="方正兰亭黑简体" panose="02000000000000000000" pitchFamily="2" charset="-122"/>
                <a:sym typeface="Huawei Sans" panose="020C0503030203020204" pitchFamily="34" charset="0"/>
              </a:rPr>
              <a:t>对象存储</a:t>
            </a:r>
            <a:r>
              <a:rPr kumimoji="1" lang="en-US" altLang="zh-CN" sz="1050">
                <a:latin typeface="Huawei Sans" panose="020C0503030203020204" pitchFamily="34" charset="0"/>
                <a:ea typeface="方正兰亭黑简体" panose="02000000000000000000" pitchFamily="2" charset="-122"/>
                <a:sym typeface="Huawei Sans" panose="020C0503030203020204" pitchFamily="34" charset="0"/>
              </a:rPr>
              <a:t>-API</a:t>
            </a:r>
            <a:endParaRPr kumimoji="1" lang="zh-CN" altLang="en-US"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0" name="图片 79">
            <a:extLst>
              <a:ext uri="{FF2B5EF4-FFF2-40B4-BE49-F238E27FC236}">
                <a16:creationId xmlns:a16="http://schemas.microsoft.com/office/drawing/2014/main" id="{12D3D430-0794-2944-B041-FDBB8B23AE6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22104" y="5508729"/>
            <a:ext cx="533004" cy="427295"/>
          </a:xfrm>
          <a:prstGeom prst="rect">
            <a:avLst/>
          </a:prstGeom>
        </p:spPr>
      </p:pic>
      <p:sp>
        <p:nvSpPr>
          <p:cNvPr id="81" name="文本框 80"/>
          <p:cNvSpPr txBox="1"/>
          <p:nvPr/>
        </p:nvSpPr>
        <p:spPr>
          <a:xfrm>
            <a:off x="3178646" y="5636837"/>
            <a:ext cx="1353958" cy="169211"/>
          </a:xfrm>
          <a:prstGeom prst="rect">
            <a:avLst/>
          </a:prstGeom>
          <a:noFill/>
          <a:ln w="12700">
            <a:noFill/>
          </a:ln>
        </p:spPr>
        <p:txBody>
          <a:bodyPr wrap="square" lIns="0" tIns="0" rIns="0" bIns="0" rtlCol="0">
            <a:spAutoFit/>
          </a:bodyPr>
          <a:lstStyle/>
          <a:p>
            <a:pPr algn="ctr"/>
            <a:r>
              <a:rPr kumimoji="1" lang="zh-CN" altLang="en-US" sz="1100" b="1" dirty="0">
                <a:latin typeface="Huawei Sans" panose="020C0503030203020204" pitchFamily="34" charset="0"/>
                <a:ea typeface="方正兰亭黑简体" panose="02000000000000000000" pitchFamily="2" charset="-122"/>
                <a:sym typeface="Huawei Sans" panose="020C0503030203020204" pitchFamily="34" charset="0"/>
              </a:rPr>
              <a:t>鲲鹏，高效算力底座</a:t>
            </a:r>
          </a:p>
        </p:txBody>
      </p:sp>
    </p:spTree>
    <p:extLst>
      <p:ext uri="{BB962C8B-B14F-4D97-AF65-F5344CB8AC3E}">
        <p14:creationId xmlns:p14="http://schemas.microsoft.com/office/powerpoint/2010/main" val="23861488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鲲鹏硬件助力大数据提速</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774768" y="1138284"/>
            <a:ext cx="10786838" cy="5174896"/>
            <a:chOff x="423026" y="1288801"/>
            <a:chExt cx="10880787" cy="5174896"/>
          </a:xfrm>
        </p:grpSpPr>
        <p:sp>
          <p:nvSpPr>
            <p:cNvPr id="9" name="流程图: 可选过程 8"/>
            <p:cNvSpPr/>
            <p:nvPr/>
          </p:nvSpPr>
          <p:spPr>
            <a:xfrm>
              <a:off x="423026" y="3799519"/>
              <a:ext cx="5229847" cy="411188"/>
            </a:xfrm>
            <a:prstGeom prst="flowChartAlternateProcess">
              <a:avLst/>
            </a:prstGeom>
            <a:solidFill>
              <a:schemeClr val="tx2">
                <a:lumMod val="60000"/>
                <a:lumOff val="40000"/>
                <a:alpha val="90000"/>
              </a:schemeClr>
            </a:solidFill>
            <a:ln w="12700" cap="flat" cmpd="sng" algn="ctr">
              <a:noFill/>
              <a:prstDash val="solid"/>
              <a:miter lim="800000"/>
            </a:ln>
            <a:effectLst/>
          </p:spPr>
          <p:txBody>
            <a:bodyPr rtlCol="0" anchor="ctr"/>
            <a:lstStyle/>
            <a:p>
              <a:pPr algn="ctr" defTabSz="914089">
                <a:defRPr/>
              </a:pP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指令优化：</a:t>
              </a:r>
              <a:r>
                <a:rPr lang="en-US" altLang="zh-CN"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JDK/</a:t>
              </a: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数学运算等加速，优化代码执行效率</a:t>
              </a:r>
            </a:p>
          </p:txBody>
        </p:sp>
        <p:sp>
          <p:nvSpPr>
            <p:cNvPr id="10" name="文本框 9"/>
            <p:cNvSpPr txBox="1"/>
            <p:nvPr/>
          </p:nvSpPr>
          <p:spPr>
            <a:xfrm>
              <a:off x="423782" y="4243036"/>
              <a:ext cx="5229847" cy="1015663"/>
            </a:xfrm>
            <a:prstGeom prst="rect">
              <a:avLst/>
            </a:prstGeom>
            <a:noFill/>
          </p:spPr>
          <p:txBody>
            <a:bodyPr wrap="square" rtlCol="0">
              <a:spAutoFit/>
            </a:bodyPr>
            <a:lstStyle/>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价值：</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JDK</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指令加速，优化流水线，提升执行效率</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受益模块：</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JDK</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Spark</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流程图: 可选过程 10"/>
            <p:cNvSpPr/>
            <p:nvPr/>
          </p:nvSpPr>
          <p:spPr>
            <a:xfrm>
              <a:off x="466330" y="1288801"/>
              <a:ext cx="5229847" cy="411188"/>
            </a:xfrm>
            <a:prstGeom prst="flowChartAlternateProcess">
              <a:avLst/>
            </a:prstGeom>
            <a:solidFill>
              <a:schemeClr val="tx2">
                <a:lumMod val="60000"/>
                <a:lumOff val="40000"/>
                <a:alpha val="90000"/>
              </a:schemeClr>
            </a:solidFill>
            <a:ln w="12700" cap="flat" cmpd="sng" algn="ctr">
              <a:noFill/>
              <a:prstDash val="solid"/>
              <a:miter lim="800000"/>
            </a:ln>
            <a:effectLst/>
          </p:spPr>
          <p:txBody>
            <a:bodyPr rtlCol="0" anchor="ctr"/>
            <a:lstStyle/>
            <a:p>
              <a:pPr algn="ctr" defTabSz="914089">
                <a:defRPr/>
              </a:pPr>
              <a:r>
                <a:rPr lang="en-US" altLang="zh-CN"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多核架构：匹配大数据分布式并发计算框架</a:t>
              </a:r>
            </a:p>
          </p:txBody>
        </p:sp>
        <p:sp>
          <p:nvSpPr>
            <p:cNvPr id="12" name="文本框 11"/>
            <p:cNvSpPr txBox="1"/>
            <p:nvPr/>
          </p:nvSpPr>
          <p:spPr>
            <a:xfrm>
              <a:off x="423026" y="1697904"/>
              <a:ext cx="4845515" cy="1200329"/>
            </a:xfrm>
            <a:prstGeom prst="rect">
              <a:avLst/>
            </a:prstGeom>
            <a:noFill/>
          </p:spPr>
          <p:txBody>
            <a:bodyPr wrap="square" rtlCol="0">
              <a:spAutoFit/>
            </a:bodyPr>
            <a:lstStyle/>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价值：</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大数据是分布式并发计算框架，将大数据量切分成多个独立的数据集同步进行处理；</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TaiShan</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多核架构提升数据处理的并发能力，可以有效提升大数据处理效率。</a:t>
              </a:r>
              <a:endParaRPr lang="en-US" altLang="zh-CN"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受益模块：</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Yarn</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MapReduce</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Hive</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Spark</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Flink</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流程图: 可选过程 12"/>
            <p:cNvSpPr/>
            <p:nvPr/>
          </p:nvSpPr>
          <p:spPr>
            <a:xfrm>
              <a:off x="5907470" y="1293007"/>
              <a:ext cx="5229847" cy="411188"/>
            </a:xfrm>
            <a:prstGeom prst="flowChartAlternateProcess">
              <a:avLst/>
            </a:prstGeom>
            <a:solidFill>
              <a:schemeClr val="tx2">
                <a:lumMod val="60000"/>
                <a:lumOff val="40000"/>
                <a:alpha val="90000"/>
              </a:schemeClr>
            </a:solidFill>
            <a:ln w="12700" cap="flat" cmpd="sng" algn="ctr">
              <a:noFill/>
              <a:prstDash val="solid"/>
              <a:miter lim="800000"/>
            </a:ln>
            <a:effectLst/>
          </p:spPr>
          <p:txBody>
            <a:bodyPr rtlCol="0" anchor="ctr"/>
            <a:lstStyle/>
            <a:p>
              <a:pPr algn="ctr" defTabSz="914089">
                <a:defRPr/>
              </a:pP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内存优化：内存带宽提升</a:t>
              </a:r>
              <a:r>
                <a:rPr lang="en-US" altLang="zh-CN"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46%</a:t>
              </a: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，内存访问性能更优</a:t>
              </a:r>
            </a:p>
          </p:txBody>
        </p:sp>
        <p:sp>
          <p:nvSpPr>
            <p:cNvPr id="14" name="流程图: 可选过程 13"/>
            <p:cNvSpPr/>
            <p:nvPr/>
          </p:nvSpPr>
          <p:spPr>
            <a:xfrm>
              <a:off x="5907470" y="3799519"/>
              <a:ext cx="5229847" cy="411188"/>
            </a:xfrm>
            <a:prstGeom prst="flowChartAlternateProcess">
              <a:avLst/>
            </a:prstGeom>
            <a:solidFill>
              <a:schemeClr val="tx2">
                <a:lumMod val="60000"/>
                <a:lumOff val="40000"/>
                <a:alpha val="90000"/>
              </a:schemeClr>
            </a:solidFill>
            <a:ln w="12700" cap="flat" cmpd="sng" algn="ctr">
              <a:noFill/>
              <a:prstDash val="solid"/>
              <a:miter lim="800000"/>
            </a:ln>
            <a:effectLst/>
          </p:spPr>
          <p:txBody>
            <a:bodyPr rtlCol="0" anchor="ctr"/>
            <a:lstStyle/>
            <a:p>
              <a:pPr algn="ctr" defTabSz="914089">
                <a:defRPr/>
              </a:pP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芯片内置加速器：压缩</a:t>
              </a:r>
              <a:r>
                <a:rPr lang="en-US" altLang="zh-CN"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599"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序列化等算法加速</a:t>
              </a:r>
            </a:p>
          </p:txBody>
        </p:sp>
        <p:sp>
          <p:nvSpPr>
            <p:cNvPr id="15" name="文本框 14"/>
            <p:cNvSpPr txBox="1"/>
            <p:nvPr/>
          </p:nvSpPr>
          <p:spPr>
            <a:xfrm>
              <a:off x="8428489" y="4651439"/>
              <a:ext cx="2772997" cy="1384995"/>
            </a:xfrm>
            <a:prstGeom prst="rect">
              <a:avLst/>
            </a:prstGeom>
            <a:noFill/>
          </p:spPr>
          <p:txBody>
            <a:bodyPr wrap="square" rtlCol="0">
              <a:spAutoFit/>
            </a:bodyPr>
            <a:lstStyle/>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价值：</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内置压缩加速器，优化大数据的压缩性能</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内置序列化</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/CRC</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等加速，优化大数据处理过程</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受益模块：</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HDFS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Hbase</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MR</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Hive</a:t>
              </a:r>
            </a:p>
          </p:txBody>
        </p:sp>
        <p:pic>
          <p:nvPicPr>
            <p:cNvPr id="16" name="图片 15"/>
            <p:cNvPicPr>
              <a:picLocks noChangeAspect="1"/>
            </p:cNvPicPr>
            <p:nvPr/>
          </p:nvPicPr>
          <p:blipFill>
            <a:blip r:embed="rId5"/>
            <a:stretch>
              <a:fillRect/>
            </a:stretch>
          </p:blipFill>
          <p:spPr>
            <a:xfrm>
              <a:off x="5832010" y="4275865"/>
              <a:ext cx="2690383" cy="1951476"/>
            </a:xfrm>
            <a:prstGeom prst="rect">
              <a:avLst/>
            </a:prstGeom>
          </p:spPr>
        </p:pic>
        <p:sp>
          <p:nvSpPr>
            <p:cNvPr id="17" name="文本框 16"/>
            <p:cNvSpPr txBox="1"/>
            <p:nvPr/>
          </p:nvSpPr>
          <p:spPr>
            <a:xfrm>
              <a:off x="6482780" y="6209910"/>
              <a:ext cx="1943457" cy="253787"/>
            </a:xfrm>
            <a:prstGeom prst="rect">
              <a:avLst/>
            </a:prstGeom>
            <a:noFill/>
          </p:spPr>
          <p:txBody>
            <a:bodyPr wrap="square" rtlCol="0">
              <a:spAutoFit/>
            </a:bodyPr>
            <a:lstStyle/>
            <a:p>
              <a:pPr defTabSz="914089"/>
              <a:r>
                <a:rPr lang="zh-CN" altLang="en-US" sz="1049"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1049"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920 ZIP</a:t>
              </a:r>
              <a:r>
                <a:rPr lang="zh-CN" altLang="en-US" sz="1049"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引擎</a:t>
              </a:r>
            </a:p>
          </p:txBody>
        </p:sp>
        <p:grpSp>
          <p:nvGrpSpPr>
            <p:cNvPr id="18" name="组合 17"/>
            <p:cNvGrpSpPr/>
            <p:nvPr/>
          </p:nvGrpSpPr>
          <p:grpSpPr>
            <a:xfrm>
              <a:off x="484390" y="2813177"/>
              <a:ext cx="4251364" cy="930723"/>
              <a:chOff x="4911189" y="2978028"/>
              <a:chExt cx="3720921" cy="1533917"/>
            </a:xfrm>
            <a:solidFill>
              <a:srgbClr val="FFFFFF"/>
            </a:solidFill>
          </p:grpSpPr>
          <p:sp>
            <p:nvSpPr>
              <p:cNvPr id="29" name="矩形 28"/>
              <p:cNvSpPr/>
              <p:nvPr/>
            </p:nvSpPr>
            <p:spPr>
              <a:xfrm>
                <a:off x="5526254" y="3174359"/>
                <a:ext cx="366304" cy="228798"/>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split0</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5526254" y="3686220"/>
                <a:ext cx="366304" cy="228798"/>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split1</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矩形 30"/>
              <p:cNvSpPr/>
              <p:nvPr/>
            </p:nvSpPr>
            <p:spPr>
              <a:xfrm>
                <a:off x="5532539" y="4189282"/>
                <a:ext cx="366304" cy="228798"/>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split2</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p:cNvSpPr/>
              <p:nvPr/>
            </p:nvSpPr>
            <p:spPr>
              <a:xfrm>
                <a:off x="6081995" y="3087305"/>
                <a:ext cx="366304" cy="405318"/>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map</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6081995" y="3599687"/>
                <a:ext cx="366304" cy="401443"/>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map</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6088280" y="4093949"/>
                <a:ext cx="366304" cy="417996"/>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map</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5" name="直接箭头连接符 34"/>
              <p:cNvCxnSpPr>
                <a:stCxn id="29" idx="3"/>
                <a:endCxn id="32" idx="1"/>
              </p:cNvCxnSpPr>
              <p:nvPr/>
            </p:nvCxnSpPr>
            <p:spPr>
              <a:xfrm>
                <a:off x="5892558" y="3288758"/>
                <a:ext cx="189437" cy="1206"/>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0" idx="3"/>
                <a:endCxn id="33" idx="1"/>
              </p:cNvCxnSpPr>
              <p:nvPr/>
            </p:nvCxnSpPr>
            <p:spPr>
              <a:xfrm flipV="1">
                <a:off x="5892558" y="3800409"/>
                <a:ext cx="189437" cy="210"/>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1" idx="3"/>
                <a:endCxn id="34" idx="1"/>
              </p:cNvCxnSpPr>
              <p:nvPr/>
            </p:nvCxnSpPr>
            <p:spPr>
              <a:xfrm flipV="1">
                <a:off x="5898843" y="4302947"/>
                <a:ext cx="189437" cy="733"/>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665524" y="3135009"/>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38"/>
              <p:cNvSpPr/>
              <p:nvPr/>
            </p:nvSpPr>
            <p:spPr>
              <a:xfrm>
                <a:off x="6661035" y="3294874"/>
                <a:ext cx="180230" cy="165732"/>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6666421" y="3655670"/>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6666421" y="3815534"/>
                <a:ext cx="175741" cy="157850"/>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6666421" y="4166065"/>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p:cNvSpPr/>
              <p:nvPr/>
            </p:nvSpPr>
            <p:spPr>
              <a:xfrm>
                <a:off x="6666421" y="4325928"/>
                <a:ext cx="175741" cy="156075"/>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4" name="直接箭头连接符 43"/>
              <p:cNvCxnSpPr>
                <a:stCxn id="32" idx="3"/>
                <a:endCxn id="38" idx="1"/>
              </p:cNvCxnSpPr>
              <p:nvPr/>
            </p:nvCxnSpPr>
            <p:spPr>
              <a:xfrm flipV="1">
                <a:off x="6448299" y="3216283"/>
                <a:ext cx="217224" cy="73681"/>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2" idx="3"/>
                <a:endCxn id="39" idx="1"/>
              </p:cNvCxnSpPr>
              <p:nvPr/>
            </p:nvCxnSpPr>
            <p:spPr>
              <a:xfrm>
                <a:off x="6448299" y="3289964"/>
                <a:ext cx="212735" cy="87775"/>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3" idx="3"/>
                <a:endCxn id="40" idx="1"/>
              </p:cNvCxnSpPr>
              <p:nvPr/>
            </p:nvCxnSpPr>
            <p:spPr>
              <a:xfrm flipV="1">
                <a:off x="6448299" y="3736944"/>
                <a:ext cx="218122" cy="63464"/>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3" idx="3"/>
                <a:endCxn id="41" idx="1"/>
              </p:cNvCxnSpPr>
              <p:nvPr/>
            </p:nvCxnSpPr>
            <p:spPr>
              <a:xfrm>
                <a:off x="6448299" y="3800409"/>
                <a:ext cx="218122" cy="94050"/>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4" idx="3"/>
                <a:endCxn id="42" idx="1"/>
              </p:cNvCxnSpPr>
              <p:nvPr/>
            </p:nvCxnSpPr>
            <p:spPr>
              <a:xfrm flipV="1">
                <a:off x="6454584" y="4247339"/>
                <a:ext cx="211838" cy="55608"/>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4" idx="3"/>
                <a:endCxn id="43" idx="1"/>
              </p:cNvCxnSpPr>
              <p:nvPr/>
            </p:nvCxnSpPr>
            <p:spPr>
              <a:xfrm>
                <a:off x="6454584" y="4302947"/>
                <a:ext cx="211838" cy="101019"/>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081207" y="3206875"/>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a:xfrm>
                <a:off x="7081207" y="3366740"/>
                <a:ext cx="175741" cy="159617"/>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a:xfrm>
                <a:off x="7082105" y="3525138"/>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矩形 52"/>
              <p:cNvSpPr/>
              <p:nvPr/>
            </p:nvSpPr>
            <p:spPr>
              <a:xfrm>
                <a:off x="7082105" y="3913799"/>
                <a:ext cx="175741" cy="157850"/>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a:xfrm>
                <a:off x="7082105" y="4070732"/>
                <a:ext cx="175741" cy="162549"/>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矩形 54"/>
              <p:cNvSpPr/>
              <p:nvPr/>
            </p:nvSpPr>
            <p:spPr>
              <a:xfrm>
                <a:off x="7082105" y="4230596"/>
                <a:ext cx="175741" cy="159618"/>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6" name="直接箭头连接符 55"/>
              <p:cNvCxnSpPr>
                <a:stCxn id="38" idx="3"/>
                <a:endCxn id="50" idx="1"/>
              </p:cNvCxnSpPr>
              <p:nvPr/>
            </p:nvCxnSpPr>
            <p:spPr>
              <a:xfrm>
                <a:off x="6841264" y="3216283"/>
                <a:ext cx="239943" cy="71866"/>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39" idx="3"/>
                <a:endCxn id="53" idx="1"/>
              </p:cNvCxnSpPr>
              <p:nvPr/>
            </p:nvCxnSpPr>
            <p:spPr>
              <a:xfrm>
                <a:off x="6841264" y="3377739"/>
                <a:ext cx="240840" cy="614985"/>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0" idx="3"/>
                <a:endCxn id="51" idx="1"/>
              </p:cNvCxnSpPr>
              <p:nvPr/>
            </p:nvCxnSpPr>
            <p:spPr>
              <a:xfrm flipV="1">
                <a:off x="6842162" y="3446549"/>
                <a:ext cx="239045" cy="290396"/>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1" idx="3"/>
                <a:endCxn id="54" idx="1"/>
              </p:cNvCxnSpPr>
              <p:nvPr/>
            </p:nvCxnSpPr>
            <p:spPr>
              <a:xfrm>
                <a:off x="6842162" y="3894459"/>
                <a:ext cx="239943" cy="257548"/>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42" idx="3"/>
                <a:endCxn id="52" idx="1"/>
              </p:cNvCxnSpPr>
              <p:nvPr/>
            </p:nvCxnSpPr>
            <p:spPr>
              <a:xfrm flipV="1">
                <a:off x="6842162" y="3606412"/>
                <a:ext cx="239943" cy="640927"/>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3" idx="3"/>
                <a:endCxn id="55" idx="1"/>
              </p:cNvCxnSpPr>
              <p:nvPr/>
            </p:nvCxnSpPr>
            <p:spPr>
              <a:xfrm flipV="1">
                <a:off x="6842162" y="4310405"/>
                <a:ext cx="239943" cy="93561"/>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380915" y="3913799"/>
                <a:ext cx="175741" cy="476415"/>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7386232" y="3206875"/>
                <a:ext cx="175741" cy="479346"/>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4" name="直接箭头连接符 63"/>
              <p:cNvCxnSpPr>
                <a:stCxn id="51" idx="3"/>
                <a:endCxn id="63" idx="1"/>
              </p:cNvCxnSpPr>
              <p:nvPr/>
            </p:nvCxnSpPr>
            <p:spPr>
              <a:xfrm flipV="1">
                <a:off x="7256948" y="3446547"/>
                <a:ext cx="129284" cy="1"/>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4" idx="3"/>
                <a:endCxn id="62" idx="1"/>
              </p:cNvCxnSpPr>
              <p:nvPr/>
            </p:nvCxnSpPr>
            <p:spPr>
              <a:xfrm>
                <a:off x="7257846" y="4152007"/>
                <a:ext cx="123070" cy="0"/>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88862" y="3915266"/>
                <a:ext cx="456483" cy="476415"/>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reduce</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7694178" y="3208341"/>
                <a:ext cx="451167" cy="479346"/>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reduce</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8" name="直接箭头连接符 67"/>
              <p:cNvCxnSpPr>
                <a:stCxn id="63" idx="3"/>
                <a:endCxn id="67" idx="1"/>
              </p:cNvCxnSpPr>
              <p:nvPr/>
            </p:nvCxnSpPr>
            <p:spPr>
              <a:xfrm>
                <a:off x="7561972" y="3446547"/>
                <a:ext cx="132205" cy="1467"/>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a:endCxn id="66" idx="1"/>
              </p:cNvCxnSpPr>
              <p:nvPr/>
            </p:nvCxnSpPr>
            <p:spPr>
              <a:xfrm>
                <a:off x="7556656" y="4152007"/>
                <a:ext cx="132206" cy="1467"/>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8281342" y="3306357"/>
                <a:ext cx="350768" cy="284530"/>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part0</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71" name="直接箭头连接符 70"/>
              <p:cNvCxnSpPr>
                <a:stCxn id="67" idx="3"/>
                <a:endCxn id="70" idx="1"/>
              </p:cNvCxnSpPr>
              <p:nvPr/>
            </p:nvCxnSpPr>
            <p:spPr>
              <a:xfrm>
                <a:off x="8145344" y="3448014"/>
                <a:ext cx="135997" cy="609"/>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6" idx="3"/>
                <a:endCxn id="73" idx="1"/>
              </p:cNvCxnSpPr>
              <p:nvPr/>
            </p:nvCxnSpPr>
            <p:spPr>
              <a:xfrm>
                <a:off x="8145344" y="4153473"/>
                <a:ext cx="131508" cy="609"/>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8276853" y="4011817"/>
                <a:ext cx="350768" cy="284530"/>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part1</a:t>
                </a:r>
                <a:endParaRPr lang="zh-CN" altLang="en-US"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p:cNvSpPr/>
              <p:nvPr/>
            </p:nvSpPr>
            <p:spPr>
              <a:xfrm>
                <a:off x="6411942" y="3001372"/>
                <a:ext cx="278075" cy="304347"/>
              </a:xfrm>
              <a:prstGeom prst="rect">
                <a:avLst/>
              </a:prstGeom>
              <a:noFill/>
              <a:ln>
                <a:noFill/>
              </a:ln>
            </p:spPr>
            <p:txBody>
              <a:bodyPr wrap="none">
                <a:spAutoFit/>
              </a:bodyPr>
              <a:lstStyle/>
              <a:p>
                <a:pPr defTabSz="914089"/>
                <a:r>
                  <a:rPr lang="en-US" altLang="zh-CN" sz="600" kern="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rPr>
                  <a:t>sort</a:t>
                </a:r>
                <a:endParaRPr lang="zh-CN" altLang="en-US"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矩形 74"/>
              <p:cNvSpPr/>
              <p:nvPr/>
            </p:nvSpPr>
            <p:spPr>
              <a:xfrm>
                <a:off x="6811098" y="2985248"/>
                <a:ext cx="304731" cy="304347"/>
              </a:xfrm>
              <a:prstGeom prst="rect">
                <a:avLst/>
              </a:prstGeom>
              <a:noFill/>
              <a:ln>
                <a:noFill/>
              </a:ln>
            </p:spPr>
            <p:txBody>
              <a:bodyPr wrap="none">
                <a:spAutoFit/>
              </a:bodyPr>
              <a:lstStyle/>
              <a:p>
                <a:pPr defTabSz="914089"/>
                <a:r>
                  <a:rPr lang="en-US" altLang="zh-CN" sz="600" kern="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rPr>
                  <a:t>copy</a:t>
                </a:r>
                <a:endParaRPr lang="zh-CN" altLang="en-US"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7156343" y="2978028"/>
                <a:ext cx="356642" cy="304347"/>
              </a:xfrm>
              <a:prstGeom prst="rect">
                <a:avLst/>
              </a:prstGeom>
              <a:noFill/>
              <a:ln>
                <a:noFill/>
              </a:ln>
            </p:spPr>
            <p:txBody>
              <a:bodyPr wrap="none">
                <a:spAutoFit/>
              </a:bodyPr>
              <a:lstStyle/>
              <a:p>
                <a:pPr defTabSz="914089"/>
                <a:r>
                  <a:rPr lang="en-US" altLang="zh-CN"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rPr>
                  <a:t>merge</a:t>
                </a:r>
                <a:endParaRPr lang="zh-CN" altLang="en-US"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76"/>
              <p:cNvSpPr/>
              <p:nvPr/>
            </p:nvSpPr>
            <p:spPr>
              <a:xfrm>
                <a:off x="7144246" y="3688870"/>
                <a:ext cx="356642" cy="304347"/>
              </a:xfrm>
              <a:prstGeom prst="rect">
                <a:avLst/>
              </a:prstGeom>
              <a:noFill/>
              <a:ln>
                <a:noFill/>
              </a:ln>
            </p:spPr>
            <p:txBody>
              <a:bodyPr wrap="none">
                <a:spAutoFit/>
              </a:bodyPr>
              <a:lstStyle/>
              <a:p>
                <a:pPr defTabSz="914089"/>
                <a:r>
                  <a:rPr lang="en-US" altLang="zh-CN"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rPr>
                  <a:t>merge</a:t>
                </a:r>
                <a:endParaRPr lang="zh-CN" altLang="en-US" sz="600" dirty="0">
                  <a:solidFill>
                    <a:srgbClr val="1D1D1A">
                      <a:lumMod val="95000"/>
                      <a:lumOff val="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矩形 77"/>
              <p:cNvSpPr/>
              <p:nvPr/>
            </p:nvSpPr>
            <p:spPr>
              <a:xfrm>
                <a:off x="4911189" y="3280940"/>
                <a:ext cx="431914" cy="1039607"/>
              </a:xfrm>
              <a:prstGeom prst="rect">
                <a:avLst/>
              </a:prstGeom>
              <a:grp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Source</a:t>
                </a:r>
              </a:p>
              <a:p>
                <a:pPr algn="ctr" defTabSz="914089"/>
                <a:r>
                  <a:rPr lang="en-US" altLang="zh-CN" sz="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Data</a:t>
                </a:r>
              </a:p>
            </p:txBody>
          </p:sp>
          <p:cxnSp>
            <p:nvCxnSpPr>
              <p:cNvPr id="79" name="直接箭头连接符 78"/>
              <p:cNvCxnSpPr>
                <a:stCxn id="78" idx="3"/>
                <a:endCxn id="29" idx="1"/>
              </p:cNvCxnSpPr>
              <p:nvPr/>
            </p:nvCxnSpPr>
            <p:spPr>
              <a:xfrm flipV="1">
                <a:off x="5343103" y="3288758"/>
                <a:ext cx="183152" cy="511986"/>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8" idx="3"/>
                <a:endCxn id="30" idx="1"/>
              </p:cNvCxnSpPr>
              <p:nvPr/>
            </p:nvCxnSpPr>
            <p:spPr>
              <a:xfrm flipV="1">
                <a:off x="5343103" y="3800619"/>
                <a:ext cx="183152" cy="125"/>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8" idx="3"/>
                <a:endCxn id="31" idx="1"/>
              </p:cNvCxnSpPr>
              <p:nvPr/>
            </p:nvCxnSpPr>
            <p:spPr>
              <a:xfrm>
                <a:off x="5343103" y="3800744"/>
                <a:ext cx="189437" cy="502937"/>
              </a:xfrm>
              <a:prstGeom prst="straightConnector1">
                <a:avLst/>
              </a:prstGeom>
              <a:grpFill/>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8600160" y="2073526"/>
              <a:ext cx="2703653" cy="1384995"/>
            </a:xfrm>
            <a:prstGeom prst="rect">
              <a:avLst/>
            </a:prstGeom>
            <a:noFill/>
          </p:spPr>
          <p:txBody>
            <a:bodyPr wrap="square" rtlCol="0">
              <a:spAutoFit/>
            </a:bodyPr>
            <a:lstStyle/>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价值：</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内存通道数</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个，支持更高内存速率，带宽提升</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46%</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a:p>
              <a:pPr defTabSz="914089"/>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访问时间优化、内存预取算法优化</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受益模块：</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089"/>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全部组件</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20" name="图表 19"/>
            <p:cNvGraphicFramePr>
              <a:graphicFrameLocks/>
            </p:cNvGraphicFramePr>
            <p:nvPr>
              <p:extLst>
                <p:ext uri="{D42A27DB-BD31-4B8C-83A1-F6EECF244321}">
                  <p14:modId xmlns:p14="http://schemas.microsoft.com/office/powerpoint/2010/main" val="4012121931"/>
                </p:ext>
              </p:extLst>
            </p:nvPr>
          </p:nvGraphicFramePr>
          <p:xfrm>
            <a:off x="5897805" y="1770466"/>
            <a:ext cx="2735300" cy="2088289"/>
          </p:xfrm>
          <a:graphic>
            <a:graphicData uri="http://schemas.openxmlformats.org/drawingml/2006/chart">
              <c:chart xmlns:c="http://schemas.openxmlformats.org/drawingml/2006/chart" xmlns:r="http://schemas.openxmlformats.org/officeDocument/2006/relationships" r:id="rId6"/>
            </a:graphicData>
          </a:graphic>
        </p:graphicFrame>
        <p:sp>
          <p:nvSpPr>
            <p:cNvPr id="21" name="文本框 20"/>
            <p:cNvSpPr txBox="1"/>
            <p:nvPr/>
          </p:nvSpPr>
          <p:spPr>
            <a:xfrm>
              <a:off x="6357257" y="1932244"/>
              <a:ext cx="268836" cy="447815"/>
            </a:xfrm>
            <a:prstGeom prst="rect">
              <a:avLst/>
            </a:prstGeom>
            <a:noFill/>
          </p:spPr>
          <p:txBody>
            <a:bodyPr wrap="square" rtlCol="0">
              <a:spAutoFit/>
            </a:bodyPr>
            <a:lstStyle/>
            <a:p>
              <a:pPr defTabSz="914089">
                <a:lnSpc>
                  <a:spcPts val="3439"/>
                </a:lnSpc>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6</a:t>
              </a:r>
              <a:endParaRPr lang="zh-CN" altLang="en-US"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文本框 21"/>
            <p:cNvSpPr txBox="1"/>
            <p:nvPr/>
          </p:nvSpPr>
          <p:spPr>
            <a:xfrm>
              <a:off x="6586830" y="1685818"/>
              <a:ext cx="268836" cy="528350"/>
            </a:xfrm>
            <a:prstGeom prst="rect">
              <a:avLst/>
            </a:prstGeom>
            <a:noFill/>
          </p:spPr>
          <p:txBody>
            <a:bodyPr wrap="square" rtlCol="0">
              <a:spAutoFit/>
            </a:bodyPr>
            <a:lstStyle/>
            <a:p>
              <a:pPr defTabSz="914089">
                <a:lnSpc>
                  <a:spcPts val="3439"/>
                </a:lnSpc>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en-US"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22"/>
            <p:cNvSpPr txBox="1"/>
            <p:nvPr/>
          </p:nvSpPr>
          <p:spPr>
            <a:xfrm>
              <a:off x="6808706" y="1964422"/>
              <a:ext cx="874948" cy="528350"/>
            </a:xfrm>
            <a:prstGeom prst="rect">
              <a:avLst/>
            </a:prstGeom>
            <a:noFill/>
          </p:spPr>
          <p:txBody>
            <a:bodyPr wrap="square" rtlCol="0">
              <a:spAutoFit/>
            </a:bodyPr>
            <a:lstStyle/>
            <a:p>
              <a:pPr defTabSz="914089">
                <a:lnSpc>
                  <a:spcPts val="3439"/>
                </a:lnSpc>
              </a:pPr>
              <a:r>
                <a:rPr lang="en-US" altLang="zh-CN"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2666 MHz</a:t>
              </a: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a:xfrm>
              <a:off x="7125279" y="1820570"/>
              <a:ext cx="874948" cy="444674"/>
            </a:xfrm>
            <a:prstGeom prst="rect">
              <a:avLst/>
            </a:prstGeom>
            <a:noFill/>
          </p:spPr>
          <p:txBody>
            <a:bodyPr wrap="square" rtlCol="0">
              <a:spAutoFit/>
            </a:bodyPr>
            <a:lstStyle/>
            <a:p>
              <a:pPr defTabSz="914089">
                <a:lnSpc>
                  <a:spcPts val="3439"/>
                </a:lnSpc>
              </a:pPr>
              <a:r>
                <a:rPr lang="en-US" altLang="zh-CN"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2933 MHz</a:t>
              </a: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7680327" y="1953007"/>
              <a:ext cx="661676" cy="528350"/>
            </a:xfrm>
            <a:prstGeom prst="rect">
              <a:avLst/>
            </a:prstGeom>
            <a:noFill/>
          </p:spPr>
          <p:txBody>
            <a:bodyPr wrap="square" rtlCol="0">
              <a:spAutoFit/>
            </a:bodyPr>
            <a:lstStyle/>
            <a:p>
              <a:pPr defTabSz="914089">
                <a:lnSpc>
                  <a:spcPts val="3439"/>
                </a:lnSpc>
              </a:pPr>
              <a:r>
                <a:rPr lang="en-US" altLang="zh-CN"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1.02 Tb/s</a:t>
              </a: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26"/>
            <p:cNvSpPr txBox="1"/>
            <p:nvPr/>
          </p:nvSpPr>
          <p:spPr>
            <a:xfrm>
              <a:off x="7956141" y="1597254"/>
              <a:ext cx="661676" cy="444674"/>
            </a:xfrm>
            <a:prstGeom prst="rect">
              <a:avLst/>
            </a:prstGeom>
            <a:noFill/>
          </p:spPr>
          <p:txBody>
            <a:bodyPr wrap="square" rtlCol="0">
              <a:spAutoFit/>
            </a:bodyPr>
            <a:lstStyle/>
            <a:p>
              <a:pPr defTabSz="914089">
                <a:lnSpc>
                  <a:spcPts val="3439"/>
                </a:lnSpc>
              </a:pPr>
              <a:r>
                <a:rPr lang="en-US" altLang="zh-CN"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1.5 Tb/s</a:t>
              </a: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8" name="Picture 2" descr="http://www.lujun.org.cn/wordpress/wp-content/uploads/2018/08/081118_0521_ARMarm1.png"/>
            <p:cNvPicPr>
              <a:picLocks noChangeAspect="1" noChangeArrowheads="1"/>
            </p:cNvPicPr>
            <p:nvPr/>
          </p:nvPicPr>
          <p:blipFill rotWithShape="1">
            <a:blip r:embed="rId7">
              <a:extLst>
                <a:ext uri="{28A0092B-C50C-407E-A947-70E740481C1C}">
                  <a14:useLocalDpi xmlns:a14="http://schemas.microsoft.com/office/drawing/2010/main" val="0"/>
                </a:ext>
              </a:extLst>
            </a:blip>
            <a:srcRect l="2414" t="3804" r="4758" b="13345"/>
            <a:stretch/>
          </p:blipFill>
          <p:spPr bwMode="auto">
            <a:xfrm>
              <a:off x="484390" y="5211926"/>
              <a:ext cx="4672868" cy="1233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83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云上大数据服务与开源的映射关系</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
        <p:nvSpPr>
          <p:cNvPr id="8" name="矩形 7"/>
          <p:cNvSpPr/>
          <p:nvPr/>
        </p:nvSpPr>
        <p:spPr>
          <a:xfrm>
            <a:off x="643835" y="1284287"/>
            <a:ext cx="5844838" cy="4925143"/>
          </a:xfrm>
          <a:prstGeom prst="rect">
            <a:avLst/>
          </a:prstGeom>
          <a:solidFill>
            <a:sysClr val="window" lastClr="FFFFFF"/>
          </a:solidFill>
          <a:ln w="3175" cap="flat" cmpd="sng" algn="ctr">
            <a:solidFill>
              <a:sysClr val="window" lastClr="FFFFFF">
                <a:lumMod val="85000"/>
              </a:sysClr>
            </a:solidFill>
            <a:prstDash val="solid"/>
          </a:ln>
          <a:effectLst>
            <a:outerShdw blurRad="50800" dist="12700" dir="2700000" algn="tl" rotWithShape="0">
              <a:prstClr val="black">
                <a:alpha val="40000"/>
              </a:prstClr>
            </a:outerShdw>
          </a:effectLst>
        </p:spPr>
        <p:txBody>
          <a:bodyPr rtlCol="0" anchor="ctr"/>
          <a:lstStyle/>
          <a:p>
            <a:pPr algn="ctr" defTabSz="914126">
              <a:defRPr/>
            </a:pPr>
            <a:endParaRPr lang="zh-CN" altLang="en-US" sz="1200" kern="0">
              <a:solidFill>
                <a:srgbClr val="080808"/>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1405431" y="4802387"/>
            <a:ext cx="2129893" cy="314018"/>
          </a:xfrm>
          <a:prstGeom prst="rect">
            <a:avLst/>
          </a:prstGeom>
          <a:solidFill>
            <a:srgbClr val="00B0F0"/>
          </a:solidFill>
          <a:ln w="9525">
            <a:noFill/>
          </a:ln>
          <a:effectLst/>
        </p:spPr>
        <p:txBody>
          <a:bodyPr vert="horz" wrap="square" lIns="0" tIns="60884" rIns="0" bIns="60884" numCol="1" rtlCol="0" anchor="ctr" anchorCtr="0" compatLnSpc="1">
            <a:prstTxWarp prst="textNoShape">
              <a:avLst/>
            </a:prstTxWarp>
          </a:bodyPr>
          <a:lstStyle/>
          <a:p>
            <a:pPr algn="ctr" defTabSz="79975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MRS-HDFS</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117"/>
          <p:cNvSpPr>
            <a:spLocks noChangeArrowheads="1"/>
          </p:cNvSpPr>
          <p:nvPr/>
        </p:nvSpPr>
        <p:spPr bwMode="auto">
          <a:xfrm>
            <a:off x="1408243" y="2717373"/>
            <a:ext cx="3587461"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DAYU</a:t>
            </a: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（数据开发 </a:t>
            </a: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数据治理 </a:t>
            </a: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数据服务）</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Rectangle 117"/>
          <p:cNvSpPr>
            <a:spLocks noChangeArrowheads="1"/>
          </p:cNvSpPr>
          <p:nvPr/>
        </p:nvSpPr>
        <p:spPr bwMode="auto">
          <a:xfrm>
            <a:off x="5114010" y="2717373"/>
            <a:ext cx="1310482"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DLV</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2462106" y="5299380"/>
            <a:ext cx="1099496" cy="304590"/>
          </a:xfrm>
          <a:prstGeom prst="rect">
            <a:avLst/>
          </a:prstGeom>
          <a:solidFill>
            <a:srgbClr val="00B0F0"/>
          </a:solidFill>
          <a:ln w="15875">
            <a:noFill/>
          </a:ln>
          <a:effectLst/>
        </p:spPr>
        <p:txBody>
          <a:bodyPr vert="horz" wrap="square" lIns="121726" tIns="60870" rIns="121726"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MRS-Loader</a:t>
            </a:r>
          </a:p>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kern="0" dirty="0" err="1">
                <a:latin typeface="Huawei Sans" panose="020C0503030203020204" pitchFamily="34" charset="0"/>
                <a:ea typeface="方正兰亭黑简体" panose="02000000000000000000" pitchFamily="2" charset="-122"/>
                <a:sym typeface="Huawei Sans" panose="020C0503030203020204" pitchFamily="34" charset="0"/>
              </a:rPr>
              <a:t>Sqoop</a:t>
            </a: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3" name="矩形 12"/>
          <p:cNvSpPr/>
          <p:nvPr/>
        </p:nvSpPr>
        <p:spPr>
          <a:xfrm>
            <a:off x="3634800" y="5300083"/>
            <a:ext cx="1381703"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CDM</a:t>
            </a:r>
          </a:p>
        </p:txBody>
      </p:sp>
      <p:sp>
        <p:nvSpPr>
          <p:cNvPr id="14" name="矩形 13"/>
          <p:cNvSpPr/>
          <p:nvPr/>
        </p:nvSpPr>
        <p:spPr>
          <a:xfrm>
            <a:off x="5088161" y="5289952"/>
            <a:ext cx="1299864"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DIS</a:t>
            </a:r>
          </a:p>
        </p:txBody>
      </p:sp>
      <p:sp>
        <p:nvSpPr>
          <p:cNvPr id="15" name="矩形 14"/>
          <p:cNvSpPr/>
          <p:nvPr/>
        </p:nvSpPr>
        <p:spPr>
          <a:xfrm>
            <a:off x="1405432" y="5290717"/>
            <a:ext cx="1022992" cy="314018"/>
          </a:xfrm>
          <a:prstGeom prst="rect">
            <a:avLst/>
          </a:prstGeom>
          <a:solidFill>
            <a:srgbClr val="00B0F0"/>
          </a:solidFill>
          <a:ln w="15875">
            <a:noFill/>
          </a:ln>
          <a:effectLst/>
        </p:spPr>
        <p:txBody>
          <a:bodyPr vert="horz" wrap="square" lIns="121726" tIns="60870" rIns="121726" bIns="60870" numCol="1" rtlCol="0" anchor="ctr" anchorCtr="0" compatLnSpc="1">
            <a:prstTxWarp prst="textNoShape">
              <a:avLst/>
            </a:prstTxWarp>
          </a:bodyPr>
          <a:lstStyle/>
          <a:p>
            <a:pPr algn="ctr" defTabSz="799595">
              <a:buClr>
                <a:srgbClr val="CC9900"/>
              </a:buCl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MRS-Kafka</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611272" y="5314935"/>
            <a:ext cx="800219" cy="276999"/>
          </a:xfrm>
          <a:prstGeom prst="rect">
            <a:avLst/>
          </a:prstGeom>
        </p:spPr>
        <p:txBody>
          <a:bodyPr wrap="non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数据集成</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608804" y="4821367"/>
            <a:ext cx="800219" cy="276999"/>
          </a:xfrm>
          <a:prstGeom prst="rect">
            <a:avLst/>
          </a:prstGeom>
        </p:spPr>
        <p:txBody>
          <a:bodyPr wrap="non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数据存储</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3603384" y="4799615"/>
            <a:ext cx="2784641"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OBS</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608803" y="3752950"/>
            <a:ext cx="800219" cy="276999"/>
          </a:xfrm>
          <a:prstGeom prst="rect">
            <a:avLst/>
          </a:prstGeom>
        </p:spPr>
        <p:txBody>
          <a:bodyPr wrap="non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数据分析</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608803" y="2644414"/>
            <a:ext cx="800219" cy="461665"/>
          </a:xfrm>
          <a:prstGeom prst="rect">
            <a:avLst/>
          </a:prstGeom>
        </p:spPr>
        <p:txBody>
          <a:bodyPr wrap="non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数据运营</a:t>
            </a:r>
            <a:endParaRPr lang="en-US" altLang="zh-CN" sz="1200" b="1" kern="0">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126">
              <a:defRPr/>
            </a:pPr>
            <a:r>
              <a:rPr lang="en-US" altLang="zh-CN" sz="1200" b="1" ker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可视化</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1" name="直接连接符 20"/>
          <p:cNvCxnSpPr/>
          <p:nvPr/>
        </p:nvCxnSpPr>
        <p:spPr>
          <a:xfrm>
            <a:off x="1405364" y="5207892"/>
            <a:ext cx="5008421"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405364" y="3149628"/>
            <a:ext cx="5019128"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405364" y="4698506"/>
            <a:ext cx="5008421"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24" name="Rectangle 117"/>
          <p:cNvSpPr>
            <a:spLocks noChangeArrowheads="1"/>
          </p:cNvSpPr>
          <p:nvPr/>
        </p:nvSpPr>
        <p:spPr bwMode="auto">
          <a:xfrm>
            <a:off x="3463508" y="3675567"/>
            <a:ext cx="345287"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MRS-Presto</a:t>
            </a:r>
          </a:p>
        </p:txBody>
      </p:sp>
      <p:sp>
        <p:nvSpPr>
          <p:cNvPr id="26" name="圆角矩形 25"/>
          <p:cNvSpPr/>
          <p:nvPr/>
        </p:nvSpPr>
        <p:spPr>
          <a:xfrm>
            <a:off x="2423428" y="3348739"/>
            <a:ext cx="938786" cy="1142942"/>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离线分析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圆角矩形 26"/>
          <p:cNvSpPr/>
          <p:nvPr/>
        </p:nvSpPr>
        <p:spPr>
          <a:xfrm>
            <a:off x="1372862" y="3348739"/>
            <a:ext cx="917338"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实时分析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27"/>
          <p:cNvSpPr/>
          <p:nvPr/>
        </p:nvSpPr>
        <p:spPr>
          <a:xfrm>
            <a:off x="3431454" y="3348739"/>
            <a:ext cx="1160818"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交互式分析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Rectangle 117"/>
          <p:cNvSpPr>
            <a:spLocks noChangeArrowheads="1"/>
          </p:cNvSpPr>
          <p:nvPr/>
        </p:nvSpPr>
        <p:spPr bwMode="auto">
          <a:xfrm>
            <a:off x="4800029" y="3673637"/>
            <a:ext cx="499675" cy="702699"/>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CSS</a:t>
            </a:r>
          </a:p>
        </p:txBody>
      </p:sp>
      <p:sp>
        <p:nvSpPr>
          <p:cNvPr id="30" name="圆角矩形 29"/>
          <p:cNvSpPr/>
          <p:nvPr/>
        </p:nvSpPr>
        <p:spPr>
          <a:xfrm>
            <a:off x="4705744" y="3349373"/>
            <a:ext cx="688245"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实时检索</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1" name="直接连接符 30"/>
          <p:cNvCxnSpPr/>
          <p:nvPr/>
        </p:nvCxnSpPr>
        <p:spPr>
          <a:xfrm>
            <a:off x="1404670" y="2586755"/>
            <a:ext cx="5019823"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32" name="Freeform 14"/>
          <p:cNvSpPr>
            <a:spLocks noEditPoints="1"/>
          </p:cNvSpPr>
          <p:nvPr/>
        </p:nvSpPr>
        <p:spPr bwMode="auto">
          <a:xfrm>
            <a:off x="1632834" y="1760005"/>
            <a:ext cx="258078" cy="320347"/>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484848"/>
          </a:solidFill>
          <a:ln>
            <a:noFill/>
          </a:ln>
        </p:spPr>
        <p:txBody>
          <a:bodyPr vert="horz" wrap="square" lIns="0" tIns="45701" rIns="0" bIns="45701" numCol="1" anchor="t" anchorCtr="0" compatLnSpc="1">
            <a:prstTxWarp prst="textNoShape">
              <a:avLst/>
            </a:prstTxWarp>
          </a:bodyPr>
          <a:lstStyle/>
          <a:p>
            <a:pPr defTabSz="914021"/>
            <a:endParaRPr 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1392222" y="2160107"/>
            <a:ext cx="741647" cy="461665"/>
          </a:xfrm>
          <a:prstGeom prst="rect">
            <a:avLst/>
          </a:prstGeom>
        </p:spPr>
        <p:txBody>
          <a:bodyPr wrap="squar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数据清洗、</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专题加工</a:t>
            </a:r>
          </a:p>
        </p:txBody>
      </p:sp>
      <p:grpSp>
        <p:nvGrpSpPr>
          <p:cNvPr id="34" name="组合 507"/>
          <p:cNvGrpSpPr/>
          <p:nvPr/>
        </p:nvGrpSpPr>
        <p:grpSpPr>
          <a:xfrm>
            <a:off x="2353341" y="1760005"/>
            <a:ext cx="258078" cy="320347"/>
            <a:chOff x="-2949575" y="3236913"/>
            <a:chExt cx="1717675" cy="1365250"/>
          </a:xfrm>
          <a:solidFill>
            <a:schemeClr val="tx1">
              <a:lumMod val="65000"/>
              <a:lumOff val="35000"/>
            </a:schemeClr>
          </a:solidFill>
        </p:grpSpPr>
        <p:sp>
          <p:nvSpPr>
            <p:cNvPr id="35" name="Freeform 188"/>
            <p:cNvSpPr>
              <a:spLocks/>
            </p:cNvSpPr>
            <p:nvPr/>
          </p:nvSpPr>
          <p:spPr bwMode="auto">
            <a:xfrm>
              <a:off x="-1708150" y="3475038"/>
              <a:ext cx="73025" cy="247650"/>
            </a:xfrm>
            <a:custGeom>
              <a:avLst/>
              <a:gdLst/>
              <a:ahLst/>
              <a:cxnLst>
                <a:cxn ang="0">
                  <a:pos x="360" y="0"/>
                </a:cxn>
                <a:cxn ang="0">
                  <a:pos x="690" y="1290"/>
                </a:cxn>
                <a:cxn ang="0">
                  <a:pos x="360" y="2340"/>
                </a:cxn>
                <a:cxn ang="0">
                  <a:pos x="0" y="1260"/>
                </a:cxn>
                <a:cxn ang="0">
                  <a:pos x="360" y="0"/>
                </a:cxn>
              </a:cxnLst>
              <a:rect l="0" t="0" r="r" b="b"/>
              <a:pathLst>
                <a:path w="690" h="2340">
                  <a:moveTo>
                    <a:pt x="360" y="0"/>
                  </a:moveTo>
                  <a:lnTo>
                    <a:pt x="690" y="1290"/>
                  </a:lnTo>
                  <a:lnTo>
                    <a:pt x="360" y="2340"/>
                  </a:lnTo>
                  <a:lnTo>
                    <a:pt x="0" y="1260"/>
                  </a:lnTo>
                  <a:lnTo>
                    <a:pt x="360"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189"/>
            <p:cNvSpPr>
              <a:spLocks/>
            </p:cNvSpPr>
            <p:nvPr/>
          </p:nvSpPr>
          <p:spPr bwMode="auto">
            <a:xfrm>
              <a:off x="-1692275" y="3729038"/>
              <a:ext cx="41275" cy="47625"/>
            </a:xfrm>
            <a:custGeom>
              <a:avLst/>
              <a:gdLst/>
              <a:ahLst/>
              <a:cxnLst>
                <a:cxn ang="0">
                  <a:pos x="0" y="240"/>
                </a:cxn>
                <a:cxn ang="0">
                  <a:pos x="0" y="330"/>
                </a:cxn>
                <a:cxn ang="0">
                  <a:pos x="60" y="391"/>
                </a:cxn>
                <a:cxn ang="0">
                  <a:pos x="120" y="450"/>
                </a:cxn>
                <a:cxn ang="0">
                  <a:pos x="180" y="450"/>
                </a:cxn>
                <a:cxn ang="0">
                  <a:pos x="270" y="450"/>
                </a:cxn>
                <a:cxn ang="0">
                  <a:pos x="330" y="391"/>
                </a:cxn>
                <a:cxn ang="0">
                  <a:pos x="360" y="330"/>
                </a:cxn>
                <a:cxn ang="0">
                  <a:pos x="390" y="240"/>
                </a:cxn>
                <a:cxn ang="0">
                  <a:pos x="360" y="150"/>
                </a:cxn>
                <a:cxn ang="0">
                  <a:pos x="330" y="60"/>
                </a:cxn>
                <a:cxn ang="0">
                  <a:pos x="270" y="30"/>
                </a:cxn>
                <a:cxn ang="0">
                  <a:pos x="180" y="0"/>
                </a:cxn>
                <a:cxn ang="0">
                  <a:pos x="120" y="30"/>
                </a:cxn>
                <a:cxn ang="0">
                  <a:pos x="60" y="60"/>
                </a:cxn>
                <a:cxn ang="0">
                  <a:pos x="0" y="150"/>
                </a:cxn>
                <a:cxn ang="0">
                  <a:pos x="0" y="240"/>
                </a:cxn>
              </a:cxnLst>
              <a:rect l="0" t="0" r="r" b="b"/>
              <a:pathLst>
                <a:path w="390" h="450">
                  <a:moveTo>
                    <a:pt x="0" y="240"/>
                  </a:moveTo>
                  <a:lnTo>
                    <a:pt x="0" y="330"/>
                  </a:lnTo>
                  <a:lnTo>
                    <a:pt x="60" y="391"/>
                  </a:lnTo>
                  <a:lnTo>
                    <a:pt x="120" y="450"/>
                  </a:lnTo>
                  <a:lnTo>
                    <a:pt x="180" y="450"/>
                  </a:lnTo>
                  <a:lnTo>
                    <a:pt x="270" y="450"/>
                  </a:lnTo>
                  <a:lnTo>
                    <a:pt x="330" y="391"/>
                  </a:lnTo>
                  <a:lnTo>
                    <a:pt x="360" y="330"/>
                  </a:lnTo>
                  <a:lnTo>
                    <a:pt x="390" y="240"/>
                  </a:lnTo>
                  <a:lnTo>
                    <a:pt x="360" y="150"/>
                  </a:lnTo>
                  <a:lnTo>
                    <a:pt x="330" y="60"/>
                  </a:lnTo>
                  <a:lnTo>
                    <a:pt x="270" y="30"/>
                  </a:lnTo>
                  <a:lnTo>
                    <a:pt x="180" y="0"/>
                  </a:lnTo>
                  <a:lnTo>
                    <a:pt x="120" y="30"/>
                  </a:lnTo>
                  <a:lnTo>
                    <a:pt x="60" y="60"/>
                  </a:lnTo>
                  <a:lnTo>
                    <a:pt x="0" y="150"/>
                  </a:lnTo>
                  <a:lnTo>
                    <a:pt x="0" y="2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Rectangle 190"/>
            <p:cNvSpPr>
              <a:spLocks noChangeArrowheads="1"/>
            </p:cNvSpPr>
            <p:nvPr/>
          </p:nvSpPr>
          <p:spPr bwMode="auto">
            <a:xfrm>
              <a:off x="-1831975" y="3687763"/>
              <a:ext cx="76200" cy="63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191"/>
            <p:cNvSpPr>
              <a:spLocks/>
            </p:cNvSpPr>
            <p:nvPr/>
          </p:nvSpPr>
          <p:spPr bwMode="auto">
            <a:xfrm>
              <a:off x="-1790700" y="3236913"/>
              <a:ext cx="225425" cy="219075"/>
            </a:xfrm>
            <a:custGeom>
              <a:avLst/>
              <a:gdLst/>
              <a:ahLst/>
              <a:cxnLst>
                <a:cxn ang="0">
                  <a:pos x="0" y="1050"/>
                </a:cxn>
                <a:cxn ang="0">
                  <a:pos x="0" y="1260"/>
                </a:cxn>
                <a:cxn ang="0">
                  <a:pos x="60" y="1440"/>
                </a:cxn>
                <a:cxn ang="0">
                  <a:pos x="180" y="1620"/>
                </a:cxn>
                <a:cxn ang="0">
                  <a:pos x="300" y="1770"/>
                </a:cxn>
                <a:cxn ang="0">
                  <a:pos x="450" y="1890"/>
                </a:cxn>
                <a:cxn ang="0">
                  <a:pos x="630" y="2010"/>
                </a:cxn>
                <a:cxn ang="0">
                  <a:pos x="840" y="2070"/>
                </a:cxn>
                <a:cxn ang="0">
                  <a:pos x="1050" y="2070"/>
                </a:cxn>
                <a:cxn ang="0">
                  <a:pos x="1290" y="2070"/>
                </a:cxn>
                <a:cxn ang="0">
                  <a:pos x="1470" y="2010"/>
                </a:cxn>
                <a:cxn ang="0">
                  <a:pos x="1650" y="1890"/>
                </a:cxn>
                <a:cxn ang="0">
                  <a:pos x="1830" y="1770"/>
                </a:cxn>
                <a:cxn ang="0">
                  <a:pos x="1950" y="1620"/>
                </a:cxn>
                <a:cxn ang="0">
                  <a:pos x="2040" y="1440"/>
                </a:cxn>
                <a:cxn ang="0">
                  <a:pos x="2100" y="1260"/>
                </a:cxn>
                <a:cxn ang="0">
                  <a:pos x="2130" y="1050"/>
                </a:cxn>
                <a:cxn ang="0">
                  <a:pos x="2100" y="840"/>
                </a:cxn>
                <a:cxn ang="0">
                  <a:pos x="2040" y="630"/>
                </a:cxn>
                <a:cxn ang="0">
                  <a:pos x="1950" y="450"/>
                </a:cxn>
                <a:cxn ang="0">
                  <a:pos x="1830" y="300"/>
                </a:cxn>
                <a:cxn ang="0">
                  <a:pos x="1650" y="180"/>
                </a:cxn>
                <a:cxn ang="0">
                  <a:pos x="1470" y="90"/>
                </a:cxn>
                <a:cxn ang="0">
                  <a:pos x="1290" y="30"/>
                </a:cxn>
                <a:cxn ang="0">
                  <a:pos x="1050" y="0"/>
                </a:cxn>
                <a:cxn ang="0">
                  <a:pos x="840" y="30"/>
                </a:cxn>
                <a:cxn ang="0">
                  <a:pos x="630" y="90"/>
                </a:cxn>
                <a:cxn ang="0">
                  <a:pos x="450" y="180"/>
                </a:cxn>
                <a:cxn ang="0">
                  <a:pos x="300" y="300"/>
                </a:cxn>
                <a:cxn ang="0">
                  <a:pos x="180" y="450"/>
                </a:cxn>
                <a:cxn ang="0">
                  <a:pos x="60" y="630"/>
                </a:cxn>
                <a:cxn ang="0">
                  <a:pos x="0" y="840"/>
                </a:cxn>
                <a:cxn ang="0">
                  <a:pos x="0" y="1050"/>
                </a:cxn>
              </a:cxnLst>
              <a:rect l="0" t="0" r="r" b="b"/>
              <a:pathLst>
                <a:path w="2130" h="2070">
                  <a:moveTo>
                    <a:pt x="0" y="1050"/>
                  </a:moveTo>
                  <a:lnTo>
                    <a:pt x="0" y="1260"/>
                  </a:lnTo>
                  <a:lnTo>
                    <a:pt x="60" y="1440"/>
                  </a:lnTo>
                  <a:lnTo>
                    <a:pt x="180" y="1620"/>
                  </a:lnTo>
                  <a:lnTo>
                    <a:pt x="300" y="1770"/>
                  </a:lnTo>
                  <a:lnTo>
                    <a:pt x="450" y="1890"/>
                  </a:lnTo>
                  <a:lnTo>
                    <a:pt x="630" y="2010"/>
                  </a:lnTo>
                  <a:lnTo>
                    <a:pt x="840" y="2070"/>
                  </a:lnTo>
                  <a:lnTo>
                    <a:pt x="1050" y="2070"/>
                  </a:lnTo>
                  <a:lnTo>
                    <a:pt x="1290" y="2070"/>
                  </a:lnTo>
                  <a:lnTo>
                    <a:pt x="1470" y="2010"/>
                  </a:lnTo>
                  <a:lnTo>
                    <a:pt x="1650" y="1890"/>
                  </a:lnTo>
                  <a:lnTo>
                    <a:pt x="1830" y="1770"/>
                  </a:lnTo>
                  <a:lnTo>
                    <a:pt x="1950" y="1620"/>
                  </a:lnTo>
                  <a:lnTo>
                    <a:pt x="2040" y="1440"/>
                  </a:lnTo>
                  <a:lnTo>
                    <a:pt x="2100" y="1260"/>
                  </a:lnTo>
                  <a:lnTo>
                    <a:pt x="2130" y="1050"/>
                  </a:lnTo>
                  <a:lnTo>
                    <a:pt x="2100" y="840"/>
                  </a:lnTo>
                  <a:lnTo>
                    <a:pt x="2040" y="630"/>
                  </a:lnTo>
                  <a:lnTo>
                    <a:pt x="1950" y="450"/>
                  </a:lnTo>
                  <a:lnTo>
                    <a:pt x="1830" y="300"/>
                  </a:lnTo>
                  <a:lnTo>
                    <a:pt x="1650" y="180"/>
                  </a:lnTo>
                  <a:lnTo>
                    <a:pt x="1470" y="90"/>
                  </a:lnTo>
                  <a:lnTo>
                    <a:pt x="1290" y="30"/>
                  </a:lnTo>
                  <a:lnTo>
                    <a:pt x="1050" y="0"/>
                  </a:lnTo>
                  <a:lnTo>
                    <a:pt x="840" y="30"/>
                  </a:lnTo>
                  <a:lnTo>
                    <a:pt x="630" y="90"/>
                  </a:lnTo>
                  <a:lnTo>
                    <a:pt x="450" y="180"/>
                  </a:lnTo>
                  <a:lnTo>
                    <a:pt x="300" y="300"/>
                  </a:lnTo>
                  <a:lnTo>
                    <a:pt x="180" y="450"/>
                  </a:lnTo>
                  <a:lnTo>
                    <a:pt x="60" y="630"/>
                  </a:lnTo>
                  <a:lnTo>
                    <a:pt x="0" y="840"/>
                  </a:lnTo>
                  <a:lnTo>
                    <a:pt x="0" y="10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192"/>
            <p:cNvSpPr>
              <a:spLocks/>
            </p:cNvSpPr>
            <p:nvPr/>
          </p:nvSpPr>
          <p:spPr bwMode="auto">
            <a:xfrm>
              <a:off x="-1654175" y="3970338"/>
              <a:ext cx="177800" cy="606425"/>
            </a:xfrm>
            <a:custGeom>
              <a:avLst/>
              <a:gdLst/>
              <a:ahLst/>
              <a:cxnLst>
                <a:cxn ang="0">
                  <a:pos x="0" y="5190"/>
                </a:cxn>
                <a:cxn ang="0">
                  <a:pos x="30" y="5310"/>
                </a:cxn>
                <a:cxn ang="0">
                  <a:pos x="60" y="5400"/>
                </a:cxn>
                <a:cxn ang="0">
                  <a:pos x="90" y="5490"/>
                </a:cxn>
                <a:cxn ang="0">
                  <a:pos x="150" y="5580"/>
                </a:cxn>
                <a:cxn ang="0">
                  <a:pos x="240" y="5640"/>
                </a:cxn>
                <a:cxn ang="0">
                  <a:pos x="300" y="5700"/>
                </a:cxn>
                <a:cxn ang="0">
                  <a:pos x="390" y="5730"/>
                </a:cxn>
                <a:cxn ang="0">
                  <a:pos x="510" y="5730"/>
                </a:cxn>
                <a:cxn ang="0">
                  <a:pos x="1200" y="5730"/>
                </a:cxn>
                <a:cxn ang="0">
                  <a:pos x="1290" y="5730"/>
                </a:cxn>
                <a:cxn ang="0">
                  <a:pos x="1380" y="5700"/>
                </a:cxn>
                <a:cxn ang="0">
                  <a:pos x="1470" y="5640"/>
                </a:cxn>
                <a:cxn ang="0">
                  <a:pos x="1530" y="5580"/>
                </a:cxn>
                <a:cxn ang="0">
                  <a:pos x="1590" y="5490"/>
                </a:cxn>
                <a:cxn ang="0">
                  <a:pos x="1620" y="5400"/>
                </a:cxn>
                <a:cxn ang="0">
                  <a:pos x="1650" y="5310"/>
                </a:cxn>
                <a:cxn ang="0">
                  <a:pos x="1680" y="5190"/>
                </a:cxn>
                <a:cxn ang="0">
                  <a:pos x="1680" y="540"/>
                </a:cxn>
                <a:cxn ang="0">
                  <a:pos x="1650" y="420"/>
                </a:cxn>
                <a:cxn ang="0">
                  <a:pos x="1620" y="330"/>
                </a:cxn>
                <a:cxn ang="0">
                  <a:pos x="1590" y="240"/>
                </a:cxn>
                <a:cxn ang="0">
                  <a:pos x="1530" y="150"/>
                </a:cxn>
                <a:cxn ang="0">
                  <a:pos x="1470" y="90"/>
                </a:cxn>
                <a:cxn ang="0">
                  <a:pos x="1380" y="30"/>
                </a:cxn>
                <a:cxn ang="0">
                  <a:pos x="1290" y="0"/>
                </a:cxn>
                <a:cxn ang="0">
                  <a:pos x="1200" y="0"/>
                </a:cxn>
                <a:cxn ang="0">
                  <a:pos x="510" y="0"/>
                </a:cxn>
                <a:cxn ang="0">
                  <a:pos x="390" y="0"/>
                </a:cxn>
                <a:cxn ang="0">
                  <a:pos x="300" y="30"/>
                </a:cxn>
                <a:cxn ang="0">
                  <a:pos x="240" y="90"/>
                </a:cxn>
                <a:cxn ang="0">
                  <a:pos x="150" y="150"/>
                </a:cxn>
                <a:cxn ang="0">
                  <a:pos x="90" y="240"/>
                </a:cxn>
                <a:cxn ang="0">
                  <a:pos x="60" y="330"/>
                </a:cxn>
                <a:cxn ang="0">
                  <a:pos x="30" y="420"/>
                </a:cxn>
                <a:cxn ang="0">
                  <a:pos x="0" y="540"/>
                </a:cxn>
                <a:cxn ang="0">
                  <a:pos x="0" y="5190"/>
                </a:cxn>
              </a:cxnLst>
              <a:rect l="0" t="0" r="r" b="b"/>
              <a:pathLst>
                <a:path w="1680" h="5730">
                  <a:moveTo>
                    <a:pt x="0" y="5190"/>
                  </a:moveTo>
                  <a:lnTo>
                    <a:pt x="30" y="5310"/>
                  </a:lnTo>
                  <a:lnTo>
                    <a:pt x="60" y="5400"/>
                  </a:lnTo>
                  <a:lnTo>
                    <a:pt x="90" y="5490"/>
                  </a:lnTo>
                  <a:lnTo>
                    <a:pt x="150" y="5580"/>
                  </a:lnTo>
                  <a:lnTo>
                    <a:pt x="240" y="5640"/>
                  </a:lnTo>
                  <a:lnTo>
                    <a:pt x="300" y="5700"/>
                  </a:lnTo>
                  <a:lnTo>
                    <a:pt x="390" y="5730"/>
                  </a:lnTo>
                  <a:lnTo>
                    <a:pt x="510" y="5730"/>
                  </a:lnTo>
                  <a:lnTo>
                    <a:pt x="1200" y="5730"/>
                  </a:lnTo>
                  <a:lnTo>
                    <a:pt x="1290" y="5730"/>
                  </a:lnTo>
                  <a:lnTo>
                    <a:pt x="1380" y="5700"/>
                  </a:lnTo>
                  <a:lnTo>
                    <a:pt x="1470" y="5640"/>
                  </a:lnTo>
                  <a:lnTo>
                    <a:pt x="1530" y="5580"/>
                  </a:lnTo>
                  <a:lnTo>
                    <a:pt x="1590" y="5490"/>
                  </a:lnTo>
                  <a:lnTo>
                    <a:pt x="1620" y="5400"/>
                  </a:lnTo>
                  <a:lnTo>
                    <a:pt x="1650" y="5310"/>
                  </a:lnTo>
                  <a:lnTo>
                    <a:pt x="1680" y="5190"/>
                  </a:lnTo>
                  <a:lnTo>
                    <a:pt x="1680" y="540"/>
                  </a:lnTo>
                  <a:lnTo>
                    <a:pt x="1650" y="420"/>
                  </a:lnTo>
                  <a:lnTo>
                    <a:pt x="1620" y="330"/>
                  </a:lnTo>
                  <a:lnTo>
                    <a:pt x="1590" y="240"/>
                  </a:lnTo>
                  <a:lnTo>
                    <a:pt x="1530" y="150"/>
                  </a:lnTo>
                  <a:lnTo>
                    <a:pt x="1470" y="90"/>
                  </a:lnTo>
                  <a:lnTo>
                    <a:pt x="1380" y="30"/>
                  </a:lnTo>
                  <a:lnTo>
                    <a:pt x="1290" y="0"/>
                  </a:lnTo>
                  <a:lnTo>
                    <a:pt x="1200" y="0"/>
                  </a:lnTo>
                  <a:lnTo>
                    <a:pt x="510" y="0"/>
                  </a:lnTo>
                  <a:lnTo>
                    <a:pt x="390" y="0"/>
                  </a:lnTo>
                  <a:lnTo>
                    <a:pt x="300" y="30"/>
                  </a:lnTo>
                  <a:lnTo>
                    <a:pt x="240" y="90"/>
                  </a:lnTo>
                  <a:lnTo>
                    <a:pt x="150" y="150"/>
                  </a:lnTo>
                  <a:lnTo>
                    <a:pt x="90" y="240"/>
                  </a:lnTo>
                  <a:lnTo>
                    <a:pt x="60" y="330"/>
                  </a:lnTo>
                  <a:lnTo>
                    <a:pt x="30" y="420"/>
                  </a:lnTo>
                  <a:lnTo>
                    <a:pt x="0" y="540"/>
                  </a:lnTo>
                  <a:lnTo>
                    <a:pt x="0" y="51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193"/>
            <p:cNvSpPr>
              <a:spLocks/>
            </p:cNvSpPr>
            <p:nvPr/>
          </p:nvSpPr>
          <p:spPr bwMode="auto">
            <a:xfrm>
              <a:off x="-1958975" y="3960813"/>
              <a:ext cx="254000" cy="320675"/>
            </a:xfrm>
            <a:custGeom>
              <a:avLst/>
              <a:gdLst/>
              <a:ahLst/>
              <a:cxnLst>
                <a:cxn ang="0">
                  <a:pos x="30" y="2310"/>
                </a:cxn>
                <a:cxn ang="0">
                  <a:pos x="0" y="2370"/>
                </a:cxn>
                <a:cxn ang="0">
                  <a:pos x="30" y="2431"/>
                </a:cxn>
                <a:cxn ang="0">
                  <a:pos x="90" y="2550"/>
                </a:cxn>
                <a:cxn ang="0">
                  <a:pos x="210" y="2640"/>
                </a:cxn>
                <a:cxn ang="0">
                  <a:pos x="360" y="2730"/>
                </a:cxn>
                <a:cxn ang="0">
                  <a:pos x="1020" y="2970"/>
                </a:cxn>
                <a:cxn ang="0">
                  <a:pos x="1200" y="3030"/>
                </a:cxn>
                <a:cxn ang="0">
                  <a:pos x="1380" y="3030"/>
                </a:cxn>
                <a:cxn ang="0">
                  <a:pos x="1500" y="2970"/>
                </a:cxn>
                <a:cxn ang="0">
                  <a:pos x="1530" y="2940"/>
                </a:cxn>
                <a:cxn ang="0">
                  <a:pos x="1560" y="2910"/>
                </a:cxn>
                <a:cxn ang="0">
                  <a:pos x="2400" y="720"/>
                </a:cxn>
                <a:cxn ang="0">
                  <a:pos x="2400" y="660"/>
                </a:cxn>
                <a:cxn ang="0">
                  <a:pos x="2400" y="600"/>
                </a:cxn>
                <a:cxn ang="0">
                  <a:pos x="2340" y="480"/>
                </a:cxn>
                <a:cxn ang="0">
                  <a:pos x="2220" y="390"/>
                </a:cxn>
                <a:cxn ang="0">
                  <a:pos x="2040" y="300"/>
                </a:cxn>
                <a:cxn ang="0">
                  <a:pos x="1410" y="60"/>
                </a:cxn>
                <a:cxn ang="0">
                  <a:pos x="1200" y="0"/>
                </a:cxn>
                <a:cxn ang="0">
                  <a:pos x="1050" y="0"/>
                </a:cxn>
                <a:cxn ang="0">
                  <a:pos x="930" y="60"/>
                </a:cxn>
                <a:cxn ang="0">
                  <a:pos x="870" y="90"/>
                </a:cxn>
                <a:cxn ang="0">
                  <a:pos x="840" y="120"/>
                </a:cxn>
                <a:cxn ang="0">
                  <a:pos x="30" y="2310"/>
                </a:cxn>
              </a:cxnLst>
              <a:rect l="0" t="0" r="r" b="b"/>
              <a:pathLst>
                <a:path w="2400" h="3030">
                  <a:moveTo>
                    <a:pt x="30" y="2310"/>
                  </a:moveTo>
                  <a:lnTo>
                    <a:pt x="0" y="2370"/>
                  </a:lnTo>
                  <a:lnTo>
                    <a:pt x="30" y="2431"/>
                  </a:lnTo>
                  <a:lnTo>
                    <a:pt x="90" y="2550"/>
                  </a:lnTo>
                  <a:lnTo>
                    <a:pt x="210" y="2640"/>
                  </a:lnTo>
                  <a:lnTo>
                    <a:pt x="360" y="2730"/>
                  </a:lnTo>
                  <a:lnTo>
                    <a:pt x="1020" y="2970"/>
                  </a:lnTo>
                  <a:lnTo>
                    <a:pt x="1200" y="3030"/>
                  </a:lnTo>
                  <a:lnTo>
                    <a:pt x="1380" y="3030"/>
                  </a:lnTo>
                  <a:lnTo>
                    <a:pt x="1500" y="2970"/>
                  </a:lnTo>
                  <a:lnTo>
                    <a:pt x="1530" y="2940"/>
                  </a:lnTo>
                  <a:lnTo>
                    <a:pt x="1560" y="2910"/>
                  </a:lnTo>
                  <a:lnTo>
                    <a:pt x="2400" y="720"/>
                  </a:lnTo>
                  <a:lnTo>
                    <a:pt x="2400" y="660"/>
                  </a:lnTo>
                  <a:lnTo>
                    <a:pt x="2400" y="600"/>
                  </a:lnTo>
                  <a:lnTo>
                    <a:pt x="2340" y="480"/>
                  </a:lnTo>
                  <a:lnTo>
                    <a:pt x="2220" y="390"/>
                  </a:lnTo>
                  <a:lnTo>
                    <a:pt x="2040" y="300"/>
                  </a:lnTo>
                  <a:lnTo>
                    <a:pt x="1410" y="60"/>
                  </a:lnTo>
                  <a:lnTo>
                    <a:pt x="1200" y="0"/>
                  </a:lnTo>
                  <a:lnTo>
                    <a:pt x="1050" y="0"/>
                  </a:lnTo>
                  <a:lnTo>
                    <a:pt x="930" y="60"/>
                  </a:lnTo>
                  <a:lnTo>
                    <a:pt x="870" y="90"/>
                  </a:lnTo>
                  <a:lnTo>
                    <a:pt x="840" y="120"/>
                  </a:lnTo>
                  <a:lnTo>
                    <a:pt x="30" y="231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195"/>
            <p:cNvSpPr>
              <a:spLocks/>
            </p:cNvSpPr>
            <p:nvPr/>
          </p:nvSpPr>
          <p:spPr bwMode="auto">
            <a:xfrm>
              <a:off x="-1958975" y="4164013"/>
              <a:ext cx="238125" cy="422275"/>
            </a:xfrm>
            <a:custGeom>
              <a:avLst/>
              <a:gdLst/>
              <a:ahLst/>
              <a:cxnLst>
                <a:cxn ang="0">
                  <a:pos x="630" y="3720"/>
                </a:cxn>
                <a:cxn ang="0">
                  <a:pos x="630" y="3780"/>
                </a:cxn>
                <a:cxn ang="0">
                  <a:pos x="690" y="3840"/>
                </a:cxn>
                <a:cxn ang="0">
                  <a:pos x="810" y="3930"/>
                </a:cxn>
                <a:cxn ang="0">
                  <a:pos x="960" y="3990"/>
                </a:cxn>
                <a:cxn ang="0">
                  <a:pos x="1170" y="3990"/>
                </a:cxn>
                <a:cxn ang="0">
                  <a:pos x="1830" y="3840"/>
                </a:cxn>
                <a:cxn ang="0">
                  <a:pos x="2010" y="3780"/>
                </a:cxn>
                <a:cxn ang="0">
                  <a:pos x="2160" y="3690"/>
                </a:cxn>
                <a:cxn ang="0">
                  <a:pos x="2250" y="3540"/>
                </a:cxn>
                <a:cxn ang="0">
                  <a:pos x="2250" y="3480"/>
                </a:cxn>
                <a:cxn ang="0">
                  <a:pos x="2250" y="3390"/>
                </a:cxn>
                <a:cxn ang="0">
                  <a:pos x="1650" y="270"/>
                </a:cxn>
                <a:cxn ang="0">
                  <a:pos x="1620" y="210"/>
                </a:cxn>
                <a:cxn ang="0">
                  <a:pos x="1560" y="150"/>
                </a:cxn>
                <a:cxn ang="0">
                  <a:pos x="1440" y="30"/>
                </a:cxn>
                <a:cxn ang="0">
                  <a:pos x="1290" y="0"/>
                </a:cxn>
                <a:cxn ang="0">
                  <a:pos x="1080" y="0"/>
                </a:cxn>
                <a:cxn ang="0">
                  <a:pos x="420" y="120"/>
                </a:cxn>
                <a:cxn ang="0">
                  <a:pos x="240" y="180"/>
                </a:cxn>
                <a:cxn ang="0">
                  <a:pos x="90" y="300"/>
                </a:cxn>
                <a:cxn ang="0">
                  <a:pos x="30" y="450"/>
                </a:cxn>
                <a:cxn ang="0">
                  <a:pos x="0" y="511"/>
                </a:cxn>
                <a:cxn ang="0">
                  <a:pos x="0" y="600"/>
                </a:cxn>
                <a:cxn ang="0">
                  <a:pos x="630" y="3720"/>
                </a:cxn>
              </a:cxnLst>
              <a:rect l="0" t="0" r="r" b="b"/>
              <a:pathLst>
                <a:path w="2250" h="3990">
                  <a:moveTo>
                    <a:pt x="630" y="3720"/>
                  </a:moveTo>
                  <a:lnTo>
                    <a:pt x="630" y="3780"/>
                  </a:lnTo>
                  <a:lnTo>
                    <a:pt x="690" y="3840"/>
                  </a:lnTo>
                  <a:lnTo>
                    <a:pt x="810" y="3930"/>
                  </a:lnTo>
                  <a:lnTo>
                    <a:pt x="960" y="3990"/>
                  </a:lnTo>
                  <a:lnTo>
                    <a:pt x="1170" y="3990"/>
                  </a:lnTo>
                  <a:lnTo>
                    <a:pt x="1830" y="3840"/>
                  </a:lnTo>
                  <a:lnTo>
                    <a:pt x="2010" y="3780"/>
                  </a:lnTo>
                  <a:lnTo>
                    <a:pt x="2160" y="3690"/>
                  </a:lnTo>
                  <a:lnTo>
                    <a:pt x="2250" y="3540"/>
                  </a:lnTo>
                  <a:lnTo>
                    <a:pt x="2250" y="3480"/>
                  </a:lnTo>
                  <a:lnTo>
                    <a:pt x="2250" y="3390"/>
                  </a:lnTo>
                  <a:lnTo>
                    <a:pt x="1650" y="270"/>
                  </a:lnTo>
                  <a:lnTo>
                    <a:pt x="1620" y="210"/>
                  </a:lnTo>
                  <a:lnTo>
                    <a:pt x="1560" y="150"/>
                  </a:lnTo>
                  <a:lnTo>
                    <a:pt x="1440" y="30"/>
                  </a:lnTo>
                  <a:lnTo>
                    <a:pt x="1290" y="0"/>
                  </a:lnTo>
                  <a:lnTo>
                    <a:pt x="1080" y="0"/>
                  </a:lnTo>
                  <a:lnTo>
                    <a:pt x="420" y="120"/>
                  </a:lnTo>
                  <a:lnTo>
                    <a:pt x="240" y="180"/>
                  </a:lnTo>
                  <a:lnTo>
                    <a:pt x="90" y="300"/>
                  </a:lnTo>
                  <a:lnTo>
                    <a:pt x="30" y="450"/>
                  </a:lnTo>
                  <a:lnTo>
                    <a:pt x="0" y="511"/>
                  </a:lnTo>
                  <a:lnTo>
                    <a:pt x="0" y="600"/>
                  </a:lnTo>
                  <a:lnTo>
                    <a:pt x="630" y="372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196"/>
            <p:cNvSpPr>
              <a:spLocks/>
            </p:cNvSpPr>
            <p:nvPr/>
          </p:nvSpPr>
          <p:spPr bwMode="auto">
            <a:xfrm>
              <a:off x="-1504950" y="3630613"/>
              <a:ext cx="273050" cy="307975"/>
            </a:xfrm>
            <a:custGeom>
              <a:avLst/>
              <a:gdLst/>
              <a:ahLst/>
              <a:cxnLst>
                <a:cxn ang="0">
                  <a:pos x="60" y="2160"/>
                </a:cxn>
                <a:cxn ang="0">
                  <a:pos x="0" y="2250"/>
                </a:cxn>
                <a:cxn ang="0">
                  <a:pos x="0" y="2370"/>
                </a:cxn>
                <a:cxn ang="0">
                  <a:pos x="30" y="2490"/>
                </a:cxn>
                <a:cxn ang="0">
                  <a:pos x="90" y="2580"/>
                </a:cxn>
                <a:cxn ang="0">
                  <a:pos x="420" y="2850"/>
                </a:cxn>
                <a:cxn ang="0">
                  <a:pos x="510" y="2880"/>
                </a:cxn>
                <a:cxn ang="0">
                  <a:pos x="630" y="2910"/>
                </a:cxn>
                <a:cxn ang="0">
                  <a:pos x="750" y="2850"/>
                </a:cxn>
                <a:cxn ang="0">
                  <a:pos x="840" y="2790"/>
                </a:cxn>
                <a:cxn ang="0">
                  <a:pos x="2490" y="750"/>
                </a:cxn>
                <a:cxn ang="0">
                  <a:pos x="2550" y="630"/>
                </a:cxn>
                <a:cxn ang="0">
                  <a:pos x="2580" y="510"/>
                </a:cxn>
                <a:cxn ang="0">
                  <a:pos x="2550" y="420"/>
                </a:cxn>
                <a:cxn ang="0">
                  <a:pos x="2460" y="330"/>
                </a:cxn>
                <a:cxn ang="0">
                  <a:pos x="2130" y="60"/>
                </a:cxn>
                <a:cxn ang="0">
                  <a:pos x="2040" y="0"/>
                </a:cxn>
                <a:cxn ang="0">
                  <a:pos x="1920" y="0"/>
                </a:cxn>
                <a:cxn ang="0">
                  <a:pos x="1830" y="30"/>
                </a:cxn>
                <a:cxn ang="0">
                  <a:pos x="1710" y="120"/>
                </a:cxn>
                <a:cxn ang="0">
                  <a:pos x="60" y="2160"/>
                </a:cxn>
              </a:cxnLst>
              <a:rect l="0" t="0" r="r" b="b"/>
              <a:pathLst>
                <a:path w="2580" h="2910">
                  <a:moveTo>
                    <a:pt x="60" y="2160"/>
                  </a:moveTo>
                  <a:lnTo>
                    <a:pt x="0" y="2250"/>
                  </a:lnTo>
                  <a:lnTo>
                    <a:pt x="0" y="2370"/>
                  </a:lnTo>
                  <a:lnTo>
                    <a:pt x="30" y="2490"/>
                  </a:lnTo>
                  <a:lnTo>
                    <a:pt x="90" y="2580"/>
                  </a:lnTo>
                  <a:lnTo>
                    <a:pt x="420" y="2850"/>
                  </a:lnTo>
                  <a:lnTo>
                    <a:pt x="510" y="2880"/>
                  </a:lnTo>
                  <a:lnTo>
                    <a:pt x="630" y="2910"/>
                  </a:lnTo>
                  <a:lnTo>
                    <a:pt x="750" y="2850"/>
                  </a:lnTo>
                  <a:lnTo>
                    <a:pt x="840" y="2790"/>
                  </a:lnTo>
                  <a:lnTo>
                    <a:pt x="2490" y="750"/>
                  </a:lnTo>
                  <a:lnTo>
                    <a:pt x="2550" y="630"/>
                  </a:lnTo>
                  <a:lnTo>
                    <a:pt x="2580" y="510"/>
                  </a:lnTo>
                  <a:lnTo>
                    <a:pt x="2550" y="420"/>
                  </a:lnTo>
                  <a:lnTo>
                    <a:pt x="2460" y="330"/>
                  </a:lnTo>
                  <a:lnTo>
                    <a:pt x="2130" y="60"/>
                  </a:lnTo>
                  <a:lnTo>
                    <a:pt x="2040" y="0"/>
                  </a:lnTo>
                  <a:lnTo>
                    <a:pt x="1920" y="0"/>
                  </a:lnTo>
                  <a:lnTo>
                    <a:pt x="1830" y="30"/>
                  </a:lnTo>
                  <a:lnTo>
                    <a:pt x="1710" y="120"/>
                  </a:lnTo>
                  <a:lnTo>
                    <a:pt x="60" y="21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Rectangle 197"/>
            <p:cNvSpPr>
              <a:spLocks noChangeArrowheads="1"/>
            </p:cNvSpPr>
            <p:nvPr/>
          </p:nvSpPr>
          <p:spPr bwMode="auto">
            <a:xfrm>
              <a:off x="-2368550" y="4205288"/>
              <a:ext cx="101600" cy="25400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Rectangle 198"/>
            <p:cNvSpPr>
              <a:spLocks noChangeArrowheads="1"/>
            </p:cNvSpPr>
            <p:nvPr/>
          </p:nvSpPr>
          <p:spPr bwMode="auto">
            <a:xfrm>
              <a:off x="-2520950" y="4113213"/>
              <a:ext cx="98425" cy="3460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Rectangle 199"/>
            <p:cNvSpPr>
              <a:spLocks noChangeArrowheads="1"/>
            </p:cNvSpPr>
            <p:nvPr/>
          </p:nvSpPr>
          <p:spPr bwMode="auto">
            <a:xfrm>
              <a:off x="-2676525" y="3967163"/>
              <a:ext cx="101600" cy="49212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Rectangle 200"/>
            <p:cNvSpPr>
              <a:spLocks noChangeArrowheads="1"/>
            </p:cNvSpPr>
            <p:nvPr/>
          </p:nvSpPr>
          <p:spPr bwMode="auto">
            <a:xfrm>
              <a:off x="-2835275" y="3792538"/>
              <a:ext cx="101600" cy="6667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ectangle 201"/>
            <p:cNvSpPr>
              <a:spLocks noChangeArrowheads="1"/>
            </p:cNvSpPr>
            <p:nvPr/>
          </p:nvSpPr>
          <p:spPr bwMode="auto">
            <a:xfrm>
              <a:off x="-2206625" y="4278313"/>
              <a:ext cx="98425" cy="1809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202"/>
            <p:cNvSpPr>
              <a:spLocks/>
            </p:cNvSpPr>
            <p:nvPr/>
          </p:nvSpPr>
          <p:spPr bwMode="auto">
            <a:xfrm>
              <a:off x="-2676525" y="3678238"/>
              <a:ext cx="615950" cy="527050"/>
            </a:xfrm>
            <a:custGeom>
              <a:avLst/>
              <a:gdLst/>
              <a:ahLst/>
              <a:cxnLst>
                <a:cxn ang="0">
                  <a:pos x="960" y="840"/>
                </a:cxn>
                <a:cxn ang="0">
                  <a:pos x="930" y="990"/>
                </a:cxn>
                <a:cxn ang="0">
                  <a:pos x="930" y="1170"/>
                </a:cxn>
                <a:cxn ang="0">
                  <a:pos x="960" y="1350"/>
                </a:cxn>
                <a:cxn ang="0">
                  <a:pos x="1020" y="1530"/>
                </a:cxn>
                <a:cxn ang="0">
                  <a:pos x="1110" y="1710"/>
                </a:cxn>
                <a:cxn ang="0">
                  <a:pos x="1230" y="1860"/>
                </a:cxn>
                <a:cxn ang="0">
                  <a:pos x="1530" y="2220"/>
                </a:cxn>
                <a:cxn ang="0">
                  <a:pos x="1890" y="2580"/>
                </a:cxn>
                <a:cxn ang="0">
                  <a:pos x="2280" y="2910"/>
                </a:cxn>
                <a:cxn ang="0">
                  <a:pos x="2730" y="3270"/>
                </a:cxn>
                <a:cxn ang="0">
                  <a:pos x="3210" y="3570"/>
                </a:cxn>
                <a:cxn ang="0">
                  <a:pos x="4170" y="4140"/>
                </a:cxn>
                <a:cxn ang="0">
                  <a:pos x="5010" y="4590"/>
                </a:cxn>
                <a:cxn ang="0">
                  <a:pos x="5820" y="4980"/>
                </a:cxn>
                <a:cxn ang="0">
                  <a:pos x="5070" y="4680"/>
                </a:cxn>
                <a:cxn ang="0">
                  <a:pos x="4290" y="4290"/>
                </a:cxn>
                <a:cxn ang="0">
                  <a:pos x="3360" y="3810"/>
                </a:cxn>
                <a:cxn ang="0">
                  <a:pos x="2880" y="3510"/>
                </a:cxn>
                <a:cxn ang="0">
                  <a:pos x="2400" y="3210"/>
                </a:cxn>
                <a:cxn ang="0">
                  <a:pos x="1950" y="2880"/>
                </a:cxn>
                <a:cxn ang="0">
                  <a:pos x="1560" y="2550"/>
                </a:cxn>
                <a:cxn ang="0">
                  <a:pos x="1170" y="2190"/>
                </a:cxn>
                <a:cxn ang="0">
                  <a:pos x="870" y="1800"/>
                </a:cxn>
                <a:cxn ang="0">
                  <a:pos x="750" y="1620"/>
                </a:cxn>
                <a:cxn ang="0">
                  <a:pos x="630" y="1440"/>
                </a:cxn>
                <a:cxn ang="0">
                  <a:pos x="540" y="1230"/>
                </a:cxn>
                <a:cxn ang="0">
                  <a:pos x="480" y="1020"/>
                </a:cxn>
                <a:cxn ang="0">
                  <a:pos x="0" y="1200"/>
                </a:cxn>
                <a:cxn ang="0">
                  <a:pos x="0" y="0"/>
                </a:cxn>
                <a:cxn ang="0">
                  <a:pos x="1470" y="510"/>
                </a:cxn>
                <a:cxn ang="0">
                  <a:pos x="960" y="840"/>
                </a:cxn>
              </a:cxnLst>
              <a:rect l="0" t="0" r="r" b="b"/>
              <a:pathLst>
                <a:path w="5820" h="4980">
                  <a:moveTo>
                    <a:pt x="960" y="840"/>
                  </a:moveTo>
                  <a:lnTo>
                    <a:pt x="930" y="990"/>
                  </a:lnTo>
                  <a:lnTo>
                    <a:pt x="930" y="1170"/>
                  </a:lnTo>
                  <a:lnTo>
                    <a:pt x="960" y="1350"/>
                  </a:lnTo>
                  <a:lnTo>
                    <a:pt x="1020" y="1530"/>
                  </a:lnTo>
                  <a:lnTo>
                    <a:pt x="1110" y="1710"/>
                  </a:lnTo>
                  <a:lnTo>
                    <a:pt x="1230" y="1860"/>
                  </a:lnTo>
                  <a:lnTo>
                    <a:pt x="1530" y="2220"/>
                  </a:lnTo>
                  <a:lnTo>
                    <a:pt x="1890" y="2580"/>
                  </a:lnTo>
                  <a:lnTo>
                    <a:pt x="2280" y="2910"/>
                  </a:lnTo>
                  <a:lnTo>
                    <a:pt x="2730" y="3270"/>
                  </a:lnTo>
                  <a:lnTo>
                    <a:pt x="3210" y="3570"/>
                  </a:lnTo>
                  <a:lnTo>
                    <a:pt x="4170" y="4140"/>
                  </a:lnTo>
                  <a:lnTo>
                    <a:pt x="5010" y="4590"/>
                  </a:lnTo>
                  <a:lnTo>
                    <a:pt x="5820" y="4980"/>
                  </a:lnTo>
                  <a:lnTo>
                    <a:pt x="5070" y="4680"/>
                  </a:lnTo>
                  <a:lnTo>
                    <a:pt x="4290" y="4290"/>
                  </a:lnTo>
                  <a:lnTo>
                    <a:pt x="3360" y="3810"/>
                  </a:lnTo>
                  <a:lnTo>
                    <a:pt x="2880" y="3510"/>
                  </a:lnTo>
                  <a:lnTo>
                    <a:pt x="2400" y="3210"/>
                  </a:lnTo>
                  <a:lnTo>
                    <a:pt x="1950" y="2880"/>
                  </a:lnTo>
                  <a:lnTo>
                    <a:pt x="1560" y="2550"/>
                  </a:lnTo>
                  <a:lnTo>
                    <a:pt x="1170" y="2190"/>
                  </a:lnTo>
                  <a:lnTo>
                    <a:pt x="870" y="1800"/>
                  </a:lnTo>
                  <a:lnTo>
                    <a:pt x="750" y="1620"/>
                  </a:lnTo>
                  <a:lnTo>
                    <a:pt x="630" y="1440"/>
                  </a:lnTo>
                  <a:lnTo>
                    <a:pt x="540" y="1230"/>
                  </a:lnTo>
                  <a:lnTo>
                    <a:pt x="480" y="1020"/>
                  </a:lnTo>
                  <a:lnTo>
                    <a:pt x="0" y="1200"/>
                  </a:lnTo>
                  <a:lnTo>
                    <a:pt x="0" y="0"/>
                  </a:lnTo>
                  <a:lnTo>
                    <a:pt x="1470" y="510"/>
                  </a:lnTo>
                  <a:lnTo>
                    <a:pt x="960" y="8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203"/>
            <p:cNvSpPr>
              <a:spLocks/>
            </p:cNvSpPr>
            <p:nvPr/>
          </p:nvSpPr>
          <p:spPr bwMode="auto">
            <a:xfrm>
              <a:off x="-2582863" y="3760788"/>
              <a:ext cx="7938" cy="6350"/>
            </a:xfrm>
            <a:custGeom>
              <a:avLst/>
              <a:gdLst/>
              <a:ahLst/>
              <a:cxnLst>
                <a:cxn ang="0">
                  <a:pos x="0" y="48"/>
                </a:cxn>
                <a:cxn ang="0">
                  <a:pos x="74" y="63"/>
                </a:cxn>
                <a:cxn ang="0">
                  <a:pos x="74" y="63"/>
                </a:cxn>
                <a:cxn ang="0">
                  <a:pos x="74" y="63"/>
                </a:cxn>
                <a:cxn ang="0">
                  <a:pos x="74" y="63"/>
                </a:cxn>
                <a:cxn ang="0">
                  <a:pos x="0" y="48"/>
                </a:cxn>
                <a:cxn ang="0">
                  <a:pos x="34" y="0"/>
                </a:cxn>
                <a:cxn ang="0">
                  <a:pos x="6" y="17"/>
                </a:cxn>
                <a:cxn ang="0">
                  <a:pos x="0" y="48"/>
                </a:cxn>
              </a:cxnLst>
              <a:rect l="0" t="0" r="r" b="b"/>
              <a:pathLst>
                <a:path w="74" h="63">
                  <a:moveTo>
                    <a:pt x="0" y="48"/>
                  </a:moveTo>
                  <a:lnTo>
                    <a:pt x="74" y="63"/>
                  </a:lnTo>
                  <a:lnTo>
                    <a:pt x="74" y="63"/>
                  </a:lnTo>
                  <a:lnTo>
                    <a:pt x="74" y="63"/>
                  </a:lnTo>
                  <a:lnTo>
                    <a:pt x="74" y="63"/>
                  </a:lnTo>
                  <a:lnTo>
                    <a:pt x="0" y="48"/>
                  </a:lnTo>
                  <a:lnTo>
                    <a:pt x="34" y="0"/>
                  </a:lnTo>
                  <a:lnTo>
                    <a:pt x="6" y="17"/>
                  </a:lnTo>
                  <a:lnTo>
                    <a:pt x="0" y="4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204"/>
            <p:cNvSpPr>
              <a:spLocks/>
            </p:cNvSpPr>
            <p:nvPr/>
          </p:nvSpPr>
          <p:spPr bwMode="auto">
            <a:xfrm>
              <a:off x="-2586038" y="3765551"/>
              <a:ext cx="19050" cy="19050"/>
            </a:xfrm>
            <a:custGeom>
              <a:avLst/>
              <a:gdLst/>
              <a:ahLst/>
              <a:cxnLst>
                <a:cxn ang="0">
                  <a:pos x="0" y="165"/>
                </a:cxn>
                <a:cxn ang="0">
                  <a:pos x="149" y="179"/>
                </a:cxn>
                <a:cxn ang="0">
                  <a:pos x="178" y="29"/>
                </a:cxn>
                <a:cxn ang="0">
                  <a:pos x="31" y="0"/>
                </a:cxn>
                <a:cxn ang="0">
                  <a:pos x="2" y="150"/>
                </a:cxn>
                <a:cxn ang="0">
                  <a:pos x="0" y="165"/>
                </a:cxn>
                <a:cxn ang="0">
                  <a:pos x="2" y="150"/>
                </a:cxn>
                <a:cxn ang="0">
                  <a:pos x="1" y="158"/>
                </a:cxn>
                <a:cxn ang="0">
                  <a:pos x="0" y="165"/>
                </a:cxn>
              </a:cxnLst>
              <a:rect l="0" t="0" r="r" b="b"/>
              <a:pathLst>
                <a:path w="178" h="179">
                  <a:moveTo>
                    <a:pt x="0" y="165"/>
                  </a:moveTo>
                  <a:lnTo>
                    <a:pt x="149" y="179"/>
                  </a:lnTo>
                  <a:lnTo>
                    <a:pt x="178" y="29"/>
                  </a:lnTo>
                  <a:lnTo>
                    <a:pt x="31" y="0"/>
                  </a:lnTo>
                  <a:lnTo>
                    <a:pt x="2" y="150"/>
                  </a:lnTo>
                  <a:lnTo>
                    <a:pt x="0" y="165"/>
                  </a:lnTo>
                  <a:lnTo>
                    <a:pt x="2" y="150"/>
                  </a:lnTo>
                  <a:lnTo>
                    <a:pt x="1" y="158"/>
                  </a:lnTo>
                  <a:lnTo>
                    <a:pt x="0" y="16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205"/>
            <p:cNvSpPr>
              <a:spLocks/>
            </p:cNvSpPr>
            <p:nvPr/>
          </p:nvSpPr>
          <p:spPr bwMode="auto">
            <a:xfrm>
              <a:off x="-2586038" y="3783013"/>
              <a:ext cx="15875" cy="20638"/>
            </a:xfrm>
            <a:custGeom>
              <a:avLst/>
              <a:gdLst/>
              <a:ahLst/>
              <a:cxnLst>
                <a:cxn ang="0">
                  <a:pos x="1" y="192"/>
                </a:cxn>
                <a:cxn ang="0">
                  <a:pos x="150" y="180"/>
                </a:cxn>
                <a:cxn ang="0">
                  <a:pos x="150" y="0"/>
                </a:cxn>
                <a:cxn ang="0">
                  <a:pos x="0" y="0"/>
                </a:cxn>
                <a:cxn ang="0">
                  <a:pos x="0" y="180"/>
                </a:cxn>
                <a:cxn ang="0">
                  <a:pos x="1" y="192"/>
                </a:cxn>
                <a:cxn ang="0">
                  <a:pos x="0" y="180"/>
                </a:cxn>
                <a:cxn ang="0">
                  <a:pos x="0" y="186"/>
                </a:cxn>
                <a:cxn ang="0">
                  <a:pos x="1" y="192"/>
                </a:cxn>
              </a:cxnLst>
              <a:rect l="0" t="0" r="r" b="b"/>
              <a:pathLst>
                <a:path w="150" h="192">
                  <a:moveTo>
                    <a:pt x="1" y="192"/>
                  </a:moveTo>
                  <a:lnTo>
                    <a:pt x="150" y="180"/>
                  </a:lnTo>
                  <a:lnTo>
                    <a:pt x="150" y="0"/>
                  </a:lnTo>
                  <a:lnTo>
                    <a:pt x="0" y="0"/>
                  </a:lnTo>
                  <a:lnTo>
                    <a:pt x="0" y="180"/>
                  </a:lnTo>
                  <a:lnTo>
                    <a:pt x="1" y="192"/>
                  </a:lnTo>
                  <a:lnTo>
                    <a:pt x="0" y="180"/>
                  </a:lnTo>
                  <a:lnTo>
                    <a:pt x="0" y="186"/>
                  </a:lnTo>
                  <a:lnTo>
                    <a:pt x="1" y="19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206"/>
            <p:cNvSpPr>
              <a:spLocks/>
            </p:cNvSpPr>
            <p:nvPr/>
          </p:nvSpPr>
          <p:spPr bwMode="auto">
            <a:xfrm>
              <a:off x="-2586038" y="3800476"/>
              <a:ext cx="19050" cy="23813"/>
            </a:xfrm>
            <a:custGeom>
              <a:avLst/>
              <a:gdLst/>
              <a:ahLst/>
              <a:cxnLst>
                <a:cxn ang="0">
                  <a:pos x="33" y="216"/>
                </a:cxn>
                <a:cxn ang="0">
                  <a:pos x="178" y="180"/>
                </a:cxn>
                <a:cxn ang="0">
                  <a:pos x="148" y="0"/>
                </a:cxn>
                <a:cxn ang="0">
                  <a:pos x="0" y="24"/>
                </a:cxn>
                <a:cxn ang="0">
                  <a:pos x="30" y="204"/>
                </a:cxn>
                <a:cxn ang="0">
                  <a:pos x="33" y="216"/>
                </a:cxn>
                <a:cxn ang="0">
                  <a:pos x="30" y="204"/>
                </a:cxn>
                <a:cxn ang="0">
                  <a:pos x="31" y="210"/>
                </a:cxn>
                <a:cxn ang="0">
                  <a:pos x="33" y="216"/>
                </a:cxn>
              </a:cxnLst>
              <a:rect l="0" t="0" r="r" b="b"/>
              <a:pathLst>
                <a:path w="178" h="216">
                  <a:moveTo>
                    <a:pt x="33" y="216"/>
                  </a:moveTo>
                  <a:lnTo>
                    <a:pt x="178" y="180"/>
                  </a:lnTo>
                  <a:lnTo>
                    <a:pt x="148" y="0"/>
                  </a:lnTo>
                  <a:lnTo>
                    <a:pt x="0" y="24"/>
                  </a:lnTo>
                  <a:lnTo>
                    <a:pt x="30" y="204"/>
                  </a:lnTo>
                  <a:lnTo>
                    <a:pt x="33" y="216"/>
                  </a:lnTo>
                  <a:lnTo>
                    <a:pt x="30" y="204"/>
                  </a:lnTo>
                  <a:lnTo>
                    <a:pt x="31" y="210"/>
                  </a:lnTo>
                  <a:lnTo>
                    <a:pt x="33" y="21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207"/>
            <p:cNvSpPr>
              <a:spLocks/>
            </p:cNvSpPr>
            <p:nvPr/>
          </p:nvSpPr>
          <p:spPr bwMode="auto">
            <a:xfrm>
              <a:off x="-2582863" y="3817938"/>
              <a:ext cx="22225" cy="25400"/>
            </a:xfrm>
            <a:custGeom>
              <a:avLst/>
              <a:gdLst/>
              <a:ahLst/>
              <a:cxnLst>
                <a:cxn ang="0">
                  <a:pos x="64" y="236"/>
                </a:cxn>
                <a:cxn ang="0">
                  <a:pos x="202" y="180"/>
                </a:cxn>
                <a:cxn ang="0">
                  <a:pos x="142" y="0"/>
                </a:cxn>
                <a:cxn ang="0">
                  <a:pos x="0" y="47"/>
                </a:cxn>
                <a:cxn ang="0">
                  <a:pos x="60" y="226"/>
                </a:cxn>
                <a:cxn ang="0">
                  <a:pos x="64" y="236"/>
                </a:cxn>
                <a:cxn ang="0">
                  <a:pos x="60" y="226"/>
                </a:cxn>
                <a:cxn ang="0">
                  <a:pos x="62" y="231"/>
                </a:cxn>
                <a:cxn ang="0">
                  <a:pos x="64" y="236"/>
                </a:cxn>
              </a:cxnLst>
              <a:rect l="0" t="0" r="r" b="b"/>
              <a:pathLst>
                <a:path w="202" h="236">
                  <a:moveTo>
                    <a:pt x="64" y="236"/>
                  </a:moveTo>
                  <a:lnTo>
                    <a:pt x="202" y="180"/>
                  </a:lnTo>
                  <a:lnTo>
                    <a:pt x="142" y="0"/>
                  </a:lnTo>
                  <a:lnTo>
                    <a:pt x="0" y="47"/>
                  </a:lnTo>
                  <a:lnTo>
                    <a:pt x="60" y="226"/>
                  </a:lnTo>
                  <a:lnTo>
                    <a:pt x="64" y="236"/>
                  </a:lnTo>
                  <a:lnTo>
                    <a:pt x="60" y="226"/>
                  </a:lnTo>
                  <a:lnTo>
                    <a:pt x="62" y="231"/>
                  </a:lnTo>
                  <a:lnTo>
                    <a:pt x="64" y="23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208"/>
            <p:cNvSpPr>
              <a:spLocks/>
            </p:cNvSpPr>
            <p:nvPr/>
          </p:nvSpPr>
          <p:spPr bwMode="auto">
            <a:xfrm>
              <a:off x="-2574925" y="3836988"/>
              <a:ext cx="22225" cy="26988"/>
            </a:xfrm>
            <a:custGeom>
              <a:avLst/>
              <a:gdLst/>
              <a:ahLst/>
              <a:cxnLst>
                <a:cxn ang="0">
                  <a:pos x="98" y="260"/>
                </a:cxn>
                <a:cxn ang="0">
                  <a:pos x="224" y="181"/>
                </a:cxn>
                <a:cxn ang="0">
                  <a:pos x="134" y="0"/>
                </a:cxn>
                <a:cxn ang="0">
                  <a:pos x="0" y="67"/>
                </a:cxn>
                <a:cxn ang="0">
                  <a:pos x="90" y="248"/>
                </a:cxn>
                <a:cxn ang="0">
                  <a:pos x="98" y="260"/>
                </a:cxn>
                <a:cxn ang="0">
                  <a:pos x="90" y="248"/>
                </a:cxn>
                <a:cxn ang="0">
                  <a:pos x="93" y="254"/>
                </a:cxn>
                <a:cxn ang="0">
                  <a:pos x="98" y="260"/>
                </a:cxn>
              </a:cxnLst>
              <a:rect l="0" t="0" r="r" b="b"/>
              <a:pathLst>
                <a:path w="224" h="260">
                  <a:moveTo>
                    <a:pt x="98" y="260"/>
                  </a:moveTo>
                  <a:lnTo>
                    <a:pt x="224" y="181"/>
                  </a:lnTo>
                  <a:lnTo>
                    <a:pt x="134" y="0"/>
                  </a:lnTo>
                  <a:lnTo>
                    <a:pt x="0" y="67"/>
                  </a:lnTo>
                  <a:lnTo>
                    <a:pt x="90" y="248"/>
                  </a:lnTo>
                  <a:lnTo>
                    <a:pt x="98" y="260"/>
                  </a:lnTo>
                  <a:lnTo>
                    <a:pt x="90" y="248"/>
                  </a:lnTo>
                  <a:lnTo>
                    <a:pt x="93" y="254"/>
                  </a:lnTo>
                  <a:lnTo>
                    <a:pt x="98" y="2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209"/>
            <p:cNvSpPr>
              <a:spLocks/>
            </p:cNvSpPr>
            <p:nvPr/>
          </p:nvSpPr>
          <p:spPr bwMode="auto">
            <a:xfrm>
              <a:off x="-2565400" y="3854451"/>
              <a:ext cx="25400" cy="25400"/>
            </a:xfrm>
            <a:custGeom>
              <a:avLst/>
              <a:gdLst/>
              <a:ahLst/>
              <a:cxnLst>
                <a:cxn ang="0">
                  <a:pos x="121" y="244"/>
                </a:cxn>
                <a:cxn ang="0">
                  <a:pos x="237" y="150"/>
                </a:cxn>
                <a:cxn ang="0">
                  <a:pos x="117" y="0"/>
                </a:cxn>
                <a:cxn ang="0">
                  <a:pos x="0" y="92"/>
                </a:cxn>
                <a:cxn ang="0">
                  <a:pos x="121" y="242"/>
                </a:cxn>
                <a:cxn ang="0">
                  <a:pos x="121" y="244"/>
                </a:cxn>
                <a:cxn ang="0">
                  <a:pos x="121" y="242"/>
                </a:cxn>
                <a:cxn ang="0">
                  <a:pos x="121" y="243"/>
                </a:cxn>
                <a:cxn ang="0">
                  <a:pos x="121" y="244"/>
                </a:cxn>
              </a:cxnLst>
              <a:rect l="0" t="0" r="r" b="b"/>
              <a:pathLst>
                <a:path w="237" h="244">
                  <a:moveTo>
                    <a:pt x="121" y="244"/>
                  </a:moveTo>
                  <a:lnTo>
                    <a:pt x="237" y="150"/>
                  </a:lnTo>
                  <a:lnTo>
                    <a:pt x="117" y="0"/>
                  </a:lnTo>
                  <a:lnTo>
                    <a:pt x="0" y="92"/>
                  </a:lnTo>
                  <a:lnTo>
                    <a:pt x="121" y="242"/>
                  </a:lnTo>
                  <a:lnTo>
                    <a:pt x="121" y="244"/>
                  </a:lnTo>
                  <a:lnTo>
                    <a:pt x="121" y="242"/>
                  </a:lnTo>
                  <a:lnTo>
                    <a:pt x="121" y="243"/>
                  </a:lnTo>
                  <a:lnTo>
                    <a:pt x="121" y="24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210"/>
            <p:cNvSpPr>
              <a:spLocks/>
            </p:cNvSpPr>
            <p:nvPr/>
          </p:nvSpPr>
          <p:spPr bwMode="auto">
            <a:xfrm>
              <a:off x="-2552700" y="3870326"/>
              <a:ext cx="44450" cy="49213"/>
            </a:xfrm>
            <a:custGeom>
              <a:avLst/>
              <a:gdLst/>
              <a:ahLst/>
              <a:cxnLst>
                <a:cxn ang="0">
                  <a:pos x="304" y="461"/>
                </a:cxn>
                <a:cxn ang="0">
                  <a:pos x="415" y="360"/>
                </a:cxn>
                <a:cxn ang="0">
                  <a:pos x="116" y="0"/>
                </a:cxn>
                <a:cxn ang="0">
                  <a:pos x="0" y="96"/>
                </a:cxn>
                <a:cxn ang="0">
                  <a:pos x="300" y="455"/>
                </a:cxn>
                <a:cxn ang="0">
                  <a:pos x="304" y="461"/>
                </a:cxn>
                <a:cxn ang="0">
                  <a:pos x="300" y="455"/>
                </a:cxn>
                <a:cxn ang="0">
                  <a:pos x="302" y="458"/>
                </a:cxn>
                <a:cxn ang="0">
                  <a:pos x="304" y="461"/>
                </a:cxn>
              </a:cxnLst>
              <a:rect l="0" t="0" r="r" b="b"/>
              <a:pathLst>
                <a:path w="415" h="461">
                  <a:moveTo>
                    <a:pt x="304" y="461"/>
                  </a:moveTo>
                  <a:lnTo>
                    <a:pt x="415" y="360"/>
                  </a:lnTo>
                  <a:lnTo>
                    <a:pt x="116" y="0"/>
                  </a:lnTo>
                  <a:lnTo>
                    <a:pt x="0" y="96"/>
                  </a:lnTo>
                  <a:lnTo>
                    <a:pt x="300" y="455"/>
                  </a:lnTo>
                  <a:lnTo>
                    <a:pt x="304" y="461"/>
                  </a:lnTo>
                  <a:lnTo>
                    <a:pt x="300" y="455"/>
                  </a:lnTo>
                  <a:lnTo>
                    <a:pt x="302" y="458"/>
                  </a:lnTo>
                  <a:lnTo>
                    <a:pt x="304" y="46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211"/>
            <p:cNvSpPr>
              <a:spLocks/>
            </p:cNvSpPr>
            <p:nvPr/>
          </p:nvSpPr>
          <p:spPr bwMode="auto">
            <a:xfrm>
              <a:off x="-2520950" y="3906838"/>
              <a:ext cx="50800" cy="50800"/>
            </a:xfrm>
            <a:custGeom>
              <a:avLst/>
              <a:gdLst/>
              <a:ahLst/>
              <a:cxnLst>
                <a:cxn ang="0">
                  <a:pos x="366" y="471"/>
                </a:cxn>
                <a:cxn ang="0">
                  <a:pos x="467" y="360"/>
                </a:cxn>
                <a:cxn ang="0">
                  <a:pos x="107" y="0"/>
                </a:cxn>
                <a:cxn ang="0">
                  <a:pos x="0" y="106"/>
                </a:cxn>
                <a:cxn ang="0">
                  <a:pos x="361" y="467"/>
                </a:cxn>
                <a:cxn ang="0">
                  <a:pos x="366" y="471"/>
                </a:cxn>
                <a:cxn ang="0">
                  <a:pos x="361" y="467"/>
                </a:cxn>
                <a:cxn ang="0">
                  <a:pos x="364" y="469"/>
                </a:cxn>
                <a:cxn ang="0">
                  <a:pos x="366" y="471"/>
                </a:cxn>
              </a:cxnLst>
              <a:rect l="0" t="0" r="r" b="b"/>
              <a:pathLst>
                <a:path w="467" h="471">
                  <a:moveTo>
                    <a:pt x="366" y="471"/>
                  </a:moveTo>
                  <a:lnTo>
                    <a:pt x="467" y="360"/>
                  </a:lnTo>
                  <a:lnTo>
                    <a:pt x="107" y="0"/>
                  </a:lnTo>
                  <a:lnTo>
                    <a:pt x="0" y="106"/>
                  </a:lnTo>
                  <a:lnTo>
                    <a:pt x="361" y="467"/>
                  </a:lnTo>
                  <a:lnTo>
                    <a:pt x="366" y="471"/>
                  </a:lnTo>
                  <a:lnTo>
                    <a:pt x="361" y="467"/>
                  </a:lnTo>
                  <a:lnTo>
                    <a:pt x="364" y="469"/>
                  </a:lnTo>
                  <a:lnTo>
                    <a:pt x="366" y="4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212"/>
            <p:cNvSpPr>
              <a:spLocks/>
            </p:cNvSpPr>
            <p:nvPr/>
          </p:nvSpPr>
          <p:spPr bwMode="auto">
            <a:xfrm>
              <a:off x="-2481263" y="3944938"/>
              <a:ext cx="50800" cy="47625"/>
            </a:xfrm>
            <a:custGeom>
              <a:avLst/>
              <a:gdLst/>
              <a:ahLst/>
              <a:cxnLst>
                <a:cxn ang="0">
                  <a:pos x="391" y="445"/>
                </a:cxn>
                <a:cxn ang="0">
                  <a:pos x="487" y="330"/>
                </a:cxn>
                <a:cxn ang="0">
                  <a:pos x="96" y="0"/>
                </a:cxn>
                <a:cxn ang="0">
                  <a:pos x="0" y="115"/>
                </a:cxn>
                <a:cxn ang="0">
                  <a:pos x="389" y="444"/>
                </a:cxn>
                <a:cxn ang="0">
                  <a:pos x="391" y="445"/>
                </a:cxn>
                <a:cxn ang="0">
                  <a:pos x="389" y="444"/>
                </a:cxn>
                <a:cxn ang="0">
                  <a:pos x="390" y="444"/>
                </a:cxn>
                <a:cxn ang="0">
                  <a:pos x="391" y="445"/>
                </a:cxn>
              </a:cxnLst>
              <a:rect l="0" t="0" r="r" b="b"/>
              <a:pathLst>
                <a:path w="487" h="445">
                  <a:moveTo>
                    <a:pt x="391" y="445"/>
                  </a:moveTo>
                  <a:lnTo>
                    <a:pt x="487" y="330"/>
                  </a:lnTo>
                  <a:lnTo>
                    <a:pt x="96" y="0"/>
                  </a:lnTo>
                  <a:lnTo>
                    <a:pt x="0" y="115"/>
                  </a:lnTo>
                  <a:lnTo>
                    <a:pt x="389" y="444"/>
                  </a:lnTo>
                  <a:lnTo>
                    <a:pt x="391" y="445"/>
                  </a:lnTo>
                  <a:lnTo>
                    <a:pt x="389" y="444"/>
                  </a:lnTo>
                  <a:lnTo>
                    <a:pt x="390" y="444"/>
                  </a:lnTo>
                  <a:lnTo>
                    <a:pt x="391" y="44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Freeform 213"/>
            <p:cNvSpPr>
              <a:spLocks/>
            </p:cNvSpPr>
            <p:nvPr/>
          </p:nvSpPr>
          <p:spPr bwMode="auto">
            <a:xfrm>
              <a:off x="-2439988" y="3979863"/>
              <a:ext cx="57150" cy="50800"/>
            </a:xfrm>
            <a:custGeom>
              <a:avLst/>
              <a:gdLst/>
              <a:ahLst/>
              <a:cxnLst>
                <a:cxn ang="0">
                  <a:pos x="458" y="481"/>
                </a:cxn>
                <a:cxn ang="0">
                  <a:pos x="544" y="360"/>
                </a:cxn>
                <a:cxn ang="0">
                  <a:pos x="94" y="0"/>
                </a:cxn>
                <a:cxn ang="0">
                  <a:pos x="0" y="116"/>
                </a:cxn>
                <a:cxn ang="0">
                  <a:pos x="451" y="476"/>
                </a:cxn>
                <a:cxn ang="0">
                  <a:pos x="458" y="481"/>
                </a:cxn>
                <a:cxn ang="0">
                  <a:pos x="451" y="476"/>
                </a:cxn>
                <a:cxn ang="0">
                  <a:pos x="454" y="479"/>
                </a:cxn>
                <a:cxn ang="0">
                  <a:pos x="458" y="481"/>
                </a:cxn>
              </a:cxnLst>
              <a:rect l="0" t="0" r="r" b="b"/>
              <a:pathLst>
                <a:path w="544" h="481">
                  <a:moveTo>
                    <a:pt x="458" y="481"/>
                  </a:moveTo>
                  <a:lnTo>
                    <a:pt x="544" y="360"/>
                  </a:lnTo>
                  <a:lnTo>
                    <a:pt x="94" y="0"/>
                  </a:lnTo>
                  <a:lnTo>
                    <a:pt x="0" y="116"/>
                  </a:lnTo>
                  <a:lnTo>
                    <a:pt x="451" y="476"/>
                  </a:lnTo>
                  <a:lnTo>
                    <a:pt x="458" y="481"/>
                  </a:lnTo>
                  <a:lnTo>
                    <a:pt x="451" y="476"/>
                  </a:lnTo>
                  <a:lnTo>
                    <a:pt x="454" y="479"/>
                  </a:lnTo>
                  <a:lnTo>
                    <a:pt x="458" y="48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214"/>
            <p:cNvSpPr>
              <a:spLocks/>
            </p:cNvSpPr>
            <p:nvPr/>
          </p:nvSpPr>
          <p:spPr bwMode="auto">
            <a:xfrm>
              <a:off x="-2392363" y="4017963"/>
              <a:ext cx="60325" cy="44450"/>
            </a:xfrm>
            <a:custGeom>
              <a:avLst/>
              <a:gdLst/>
              <a:ahLst/>
              <a:cxnLst>
                <a:cxn ang="0">
                  <a:pos x="481" y="428"/>
                </a:cxn>
                <a:cxn ang="0">
                  <a:pos x="559" y="300"/>
                </a:cxn>
                <a:cxn ang="0">
                  <a:pos x="79" y="0"/>
                </a:cxn>
                <a:cxn ang="0">
                  <a:pos x="0" y="126"/>
                </a:cxn>
                <a:cxn ang="0">
                  <a:pos x="479" y="427"/>
                </a:cxn>
                <a:cxn ang="0">
                  <a:pos x="481" y="428"/>
                </a:cxn>
                <a:cxn ang="0">
                  <a:pos x="479" y="427"/>
                </a:cxn>
                <a:cxn ang="0">
                  <a:pos x="481" y="427"/>
                </a:cxn>
                <a:cxn ang="0">
                  <a:pos x="481" y="428"/>
                </a:cxn>
              </a:cxnLst>
              <a:rect l="0" t="0" r="r" b="b"/>
              <a:pathLst>
                <a:path w="559" h="428">
                  <a:moveTo>
                    <a:pt x="481" y="428"/>
                  </a:moveTo>
                  <a:lnTo>
                    <a:pt x="559" y="300"/>
                  </a:lnTo>
                  <a:lnTo>
                    <a:pt x="79" y="0"/>
                  </a:lnTo>
                  <a:lnTo>
                    <a:pt x="0" y="126"/>
                  </a:lnTo>
                  <a:lnTo>
                    <a:pt x="479" y="427"/>
                  </a:lnTo>
                  <a:lnTo>
                    <a:pt x="481" y="428"/>
                  </a:lnTo>
                  <a:lnTo>
                    <a:pt x="479" y="427"/>
                  </a:lnTo>
                  <a:lnTo>
                    <a:pt x="481" y="427"/>
                  </a:lnTo>
                  <a:lnTo>
                    <a:pt x="481" y="4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215"/>
            <p:cNvSpPr>
              <a:spLocks/>
            </p:cNvSpPr>
            <p:nvPr/>
          </p:nvSpPr>
          <p:spPr bwMode="auto">
            <a:xfrm>
              <a:off x="-2341563" y="4049713"/>
              <a:ext cx="111125" cy="73025"/>
            </a:xfrm>
            <a:custGeom>
              <a:avLst/>
              <a:gdLst/>
              <a:ahLst/>
              <a:cxnLst>
                <a:cxn ang="0">
                  <a:pos x="963" y="700"/>
                </a:cxn>
                <a:cxn ang="0">
                  <a:pos x="1036" y="570"/>
                </a:cxn>
                <a:cxn ang="0">
                  <a:pos x="76" y="0"/>
                </a:cxn>
                <a:cxn ang="0">
                  <a:pos x="0" y="129"/>
                </a:cxn>
                <a:cxn ang="0">
                  <a:pos x="960" y="699"/>
                </a:cxn>
                <a:cxn ang="0">
                  <a:pos x="963" y="700"/>
                </a:cxn>
                <a:cxn ang="0">
                  <a:pos x="960" y="699"/>
                </a:cxn>
                <a:cxn ang="0">
                  <a:pos x="961" y="700"/>
                </a:cxn>
                <a:cxn ang="0">
                  <a:pos x="963" y="700"/>
                </a:cxn>
              </a:cxnLst>
              <a:rect l="0" t="0" r="r" b="b"/>
              <a:pathLst>
                <a:path w="1036" h="700">
                  <a:moveTo>
                    <a:pt x="963" y="700"/>
                  </a:moveTo>
                  <a:lnTo>
                    <a:pt x="1036" y="570"/>
                  </a:lnTo>
                  <a:lnTo>
                    <a:pt x="76" y="0"/>
                  </a:lnTo>
                  <a:lnTo>
                    <a:pt x="0" y="129"/>
                  </a:lnTo>
                  <a:lnTo>
                    <a:pt x="960" y="699"/>
                  </a:lnTo>
                  <a:lnTo>
                    <a:pt x="963" y="700"/>
                  </a:lnTo>
                  <a:lnTo>
                    <a:pt x="960" y="699"/>
                  </a:lnTo>
                  <a:lnTo>
                    <a:pt x="961" y="700"/>
                  </a:lnTo>
                  <a:lnTo>
                    <a:pt x="963" y="70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216"/>
            <p:cNvSpPr>
              <a:spLocks/>
            </p:cNvSpPr>
            <p:nvPr/>
          </p:nvSpPr>
          <p:spPr bwMode="auto">
            <a:xfrm>
              <a:off x="-2238375" y="4110038"/>
              <a:ext cx="95250" cy="60325"/>
            </a:xfrm>
            <a:custGeom>
              <a:avLst/>
              <a:gdLst/>
              <a:ahLst/>
              <a:cxnLst>
                <a:cxn ang="0">
                  <a:pos x="842" y="583"/>
                </a:cxn>
                <a:cxn ang="0">
                  <a:pos x="910" y="450"/>
                </a:cxn>
                <a:cxn ang="0">
                  <a:pos x="70" y="0"/>
                </a:cxn>
                <a:cxn ang="0">
                  <a:pos x="0" y="132"/>
                </a:cxn>
                <a:cxn ang="0">
                  <a:pos x="840" y="582"/>
                </a:cxn>
                <a:cxn ang="0">
                  <a:pos x="842" y="583"/>
                </a:cxn>
                <a:cxn ang="0">
                  <a:pos x="840" y="582"/>
                </a:cxn>
                <a:cxn ang="0">
                  <a:pos x="841" y="583"/>
                </a:cxn>
                <a:cxn ang="0">
                  <a:pos x="842" y="583"/>
                </a:cxn>
              </a:cxnLst>
              <a:rect l="0" t="0" r="r" b="b"/>
              <a:pathLst>
                <a:path w="910" h="583">
                  <a:moveTo>
                    <a:pt x="842" y="583"/>
                  </a:moveTo>
                  <a:lnTo>
                    <a:pt x="910" y="450"/>
                  </a:lnTo>
                  <a:lnTo>
                    <a:pt x="70" y="0"/>
                  </a:lnTo>
                  <a:lnTo>
                    <a:pt x="0" y="132"/>
                  </a:lnTo>
                  <a:lnTo>
                    <a:pt x="840" y="582"/>
                  </a:lnTo>
                  <a:lnTo>
                    <a:pt x="842" y="583"/>
                  </a:lnTo>
                  <a:lnTo>
                    <a:pt x="840" y="582"/>
                  </a:lnTo>
                  <a:lnTo>
                    <a:pt x="841" y="583"/>
                  </a:lnTo>
                  <a:lnTo>
                    <a:pt x="842" y="58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217"/>
            <p:cNvSpPr>
              <a:spLocks/>
            </p:cNvSpPr>
            <p:nvPr/>
          </p:nvSpPr>
          <p:spPr bwMode="auto">
            <a:xfrm>
              <a:off x="-2149475" y="4156076"/>
              <a:ext cx="157163" cy="79375"/>
            </a:xfrm>
            <a:custGeom>
              <a:avLst/>
              <a:gdLst/>
              <a:ahLst/>
              <a:cxnLst>
                <a:cxn ang="0">
                  <a:pos x="816" y="528"/>
                </a:cxn>
                <a:cxn ang="0">
                  <a:pos x="875" y="391"/>
                </a:cxn>
                <a:cxn ang="0">
                  <a:pos x="65" y="0"/>
                </a:cxn>
                <a:cxn ang="0">
                  <a:pos x="0" y="135"/>
                </a:cxn>
                <a:cxn ang="0">
                  <a:pos x="811" y="526"/>
                </a:cxn>
                <a:cxn ang="0">
                  <a:pos x="816" y="528"/>
                </a:cxn>
                <a:cxn ang="0">
                  <a:pos x="816" y="528"/>
                </a:cxn>
                <a:cxn ang="0">
                  <a:pos x="1481" y="737"/>
                </a:cxn>
                <a:cxn ang="0">
                  <a:pos x="875" y="391"/>
                </a:cxn>
                <a:cxn ang="0">
                  <a:pos x="816" y="528"/>
                </a:cxn>
              </a:cxnLst>
              <a:rect l="0" t="0" r="r" b="b"/>
              <a:pathLst>
                <a:path w="1481" h="737">
                  <a:moveTo>
                    <a:pt x="816" y="528"/>
                  </a:moveTo>
                  <a:lnTo>
                    <a:pt x="875" y="391"/>
                  </a:lnTo>
                  <a:lnTo>
                    <a:pt x="65" y="0"/>
                  </a:lnTo>
                  <a:lnTo>
                    <a:pt x="0" y="135"/>
                  </a:lnTo>
                  <a:lnTo>
                    <a:pt x="811" y="526"/>
                  </a:lnTo>
                  <a:lnTo>
                    <a:pt x="816" y="528"/>
                  </a:lnTo>
                  <a:lnTo>
                    <a:pt x="816" y="528"/>
                  </a:lnTo>
                  <a:lnTo>
                    <a:pt x="1481" y="737"/>
                  </a:lnTo>
                  <a:lnTo>
                    <a:pt x="875" y="391"/>
                  </a:lnTo>
                  <a:lnTo>
                    <a:pt x="816" y="5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218"/>
            <p:cNvSpPr>
              <a:spLocks/>
            </p:cNvSpPr>
            <p:nvPr/>
          </p:nvSpPr>
          <p:spPr bwMode="auto">
            <a:xfrm>
              <a:off x="-2063750" y="4197351"/>
              <a:ext cx="71438" cy="38100"/>
            </a:xfrm>
            <a:custGeom>
              <a:avLst/>
              <a:gdLst/>
              <a:ahLst/>
              <a:cxnLst>
                <a:cxn ang="0">
                  <a:pos x="54" y="0"/>
                </a:cxn>
                <a:cxn ang="0">
                  <a:pos x="27" y="69"/>
                </a:cxn>
                <a:cxn ang="0">
                  <a:pos x="27" y="69"/>
                </a:cxn>
                <a:cxn ang="0">
                  <a:pos x="27" y="69"/>
                </a:cxn>
                <a:cxn ang="0">
                  <a:pos x="27" y="69"/>
                </a:cxn>
                <a:cxn ang="0">
                  <a:pos x="54" y="0"/>
                </a:cxn>
                <a:cxn ang="0">
                  <a:pos x="0" y="139"/>
                </a:cxn>
                <a:cxn ang="0">
                  <a:pos x="665" y="348"/>
                </a:cxn>
                <a:cxn ang="0">
                  <a:pos x="59" y="2"/>
                </a:cxn>
                <a:cxn ang="0">
                  <a:pos x="54" y="0"/>
                </a:cxn>
              </a:cxnLst>
              <a:rect l="0" t="0" r="r" b="b"/>
              <a:pathLst>
                <a:path w="665" h="348">
                  <a:moveTo>
                    <a:pt x="54" y="0"/>
                  </a:moveTo>
                  <a:lnTo>
                    <a:pt x="27" y="69"/>
                  </a:lnTo>
                  <a:lnTo>
                    <a:pt x="27" y="69"/>
                  </a:lnTo>
                  <a:lnTo>
                    <a:pt x="27" y="69"/>
                  </a:lnTo>
                  <a:lnTo>
                    <a:pt x="27" y="69"/>
                  </a:lnTo>
                  <a:lnTo>
                    <a:pt x="54" y="0"/>
                  </a:lnTo>
                  <a:lnTo>
                    <a:pt x="0" y="139"/>
                  </a:lnTo>
                  <a:lnTo>
                    <a:pt x="665" y="348"/>
                  </a:lnTo>
                  <a:lnTo>
                    <a:pt x="59" y="2"/>
                  </a:lnTo>
                  <a:lnTo>
                    <a:pt x="54"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219"/>
            <p:cNvSpPr>
              <a:spLocks/>
            </p:cNvSpPr>
            <p:nvPr/>
          </p:nvSpPr>
          <p:spPr bwMode="auto">
            <a:xfrm>
              <a:off x="-2143125" y="4165601"/>
              <a:ext cx="85725" cy="47625"/>
            </a:xfrm>
            <a:custGeom>
              <a:avLst/>
              <a:gdLst/>
              <a:ahLst/>
              <a:cxnLst>
                <a:cxn ang="0">
                  <a:pos x="0" y="135"/>
                </a:cxn>
                <a:cxn ang="0">
                  <a:pos x="5" y="139"/>
                </a:cxn>
                <a:cxn ang="0">
                  <a:pos x="756" y="439"/>
                </a:cxn>
                <a:cxn ang="0">
                  <a:pos x="810" y="300"/>
                </a:cxn>
                <a:cxn ang="0">
                  <a:pos x="61" y="0"/>
                </a:cxn>
                <a:cxn ang="0">
                  <a:pos x="0" y="135"/>
                </a:cxn>
                <a:cxn ang="0">
                  <a:pos x="0" y="135"/>
                </a:cxn>
                <a:cxn ang="0">
                  <a:pos x="2" y="138"/>
                </a:cxn>
                <a:cxn ang="0">
                  <a:pos x="5" y="139"/>
                </a:cxn>
                <a:cxn ang="0">
                  <a:pos x="0" y="135"/>
                </a:cxn>
              </a:cxnLst>
              <a:rect l="0" t="0" r="r" b="b"/>
              <a:pathLst>
                <a:path w="810" h="439">
                  <a:moveTo>
                    <a:pt x="0" y="135"/>
                  </a:moveTo>
                  <a:lnTo>
                    <a:pt x="5" y="139"/>
                  </a:lnTo>
                  <a:lnTo>
                    <a:pt x="756" y="439"/>
                  </a:lnTo>
                  <a:lnTo>
                    <a:pt x="810" y="300"/>
                  </a:lnTo>
                  <a:lnTo>
                    <a:pt x="61" y="0"/>
                  </a:lnTo>
                  <a:lnTo>
                    <a:pt x="0" y="135"/>
                  </a:lnTo>
                  <a:lnTo>
                    <a:pt x="0" y="135"/>
                  </a:lnTo>
                  <a:lnTo>
                    <a:pt x="2" y="138"/>
                  </a:lnTo>
                  <a:lnTo>
                    <a:pt x="5" y="139"/>
                  </a:lnTo>
                  <a:lnTo>
                    <a:pt x="0" y="13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220"/>
            <p:cNvSpPr>
              <a:spLocks/>
            </p:cNvSpPr>
            <p:nvPr/>
          </p:nvSpPr>
          <p:spPr bwMode="auto">
            <a:xfrm>
              <a:off x="-2225675" y="4125913"/>
              <a:ext cx="88900" cy="53975"/>
            </a:xfrm>
            <a:custGeom>
              <a:avLst/>
              <a:gdLst/>
              <a:ahLst/>
              <a:cxnLst>
                <a:cxn ang="0">
                  <a:pos x="0" y="134"/>
                </a:cxn>
                <a:cxn ang="0">
                  <a:pos x="1" y="134"/>
                </a:cxn>
                <a:cxn ang="0">
                  <a:pos x="781" y="523"/>
                </a:cxn>
                <a:cxn ang="0">
                  <a:pos x="848" y="391"/>
                </a:cxn>
                <a:cxn ang="0">
                  <a:pos x="68" y="0"/>
                </a:cxn>
                <a:cxn ang="0">
                  <a:pos x="0" y="134"/>
                </a:cxn>
                <a:cxn ang="0">
                  <a:pos x="0" y="134"/>
                </a:cxn>
                <a:cxn ang="0">
                  <a:pos x="0" y="134"/>
                </a:cxn>
                <a:cxn ang="0">
                  <a:pos x="1" y="134"/>
                </a:cxn>
                <a:cxn ang="0">
                  <a:pos x="0" y="134"/>
                </a:cxn>
              </a:cxnLst>
              <a:rect l="0" t="0" r="r" b="b"/>
              <a:pathLst>
                <a:path w="848" h="523">
                  <a:moveTo>
                    <a:pt x="0" y="134"/>
                  </a:moveTo>
                  <a:lnTo>
                    <a:pt x="1" y="134"/>
                  </a:lnTo>
                  <a:lnTo>
                    <a:pt x="781" y="523"/>
                  </a:lnTo>
                  <a:lnTo>
                    <a:pt x="848" y="391"/>
                  </a:lnTo>
                  <a:lnTo>
                    <a:pt x="68" y="0"/>
                  </a:lnTo>
                  <a:lnTo>
                    <a:pt x="0" y="134"/>
                  </a:lnTo>
                  <a:lnTo>
                    <a:pt x="0" y="134"/>
                  </a:lnTo>
                  <a:lnTo>
                    <a:pt x="0" y="134"/>
                  </a:lnTo>
                  <a:lnTo>
                    <a:pt x="1" y="134"/>
                  </a:lnTo>
                  <a:lnTo>
                    <a:pt x="0" y="13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221"/>
            <p:cNvSpPr>
              <a:spLocks/>
            </p:cNvSpPr>
            <p:nvPr/>
          </p:nvSpPr>
          <p:spPr bwMode="auto">
            <a:xfrm>
              <a:off x="-2325688" y="4075113"/>
              <a:ext cx="106363" cy="63500"/>
            </a:xfrm>
            <a:custGeom>
              <a:avLst/>
              <a:gdLst/>
              <a:ahLst/>
              <a:cxnLst>
                <a:cxn ang="0">
                  <a:pos x="0" y="130"/>
                </a:cxn>
                <a:cxn ang="0">
                  <a:pos x="5" y="133"/>
                </a:cxn>
                <a:cxn ang="0">
                  <a:pos x="935" y="614"/>
                </a:cxn>
                <a:cxn ang="0">
                  <a:pos x="1003" y="480"/>
                </a:cxn>
                <a:cxn ang="0">
                  <a:pos x="74" y="0"/>
                </a:cxn>
                <a:cxn ang="0">
                  <a:pos x="0" y="130"/>
                </a:cxn>
                <a:cxn ang="0">
                  <a:pos x="0" y="130"/>
                </a:cxn>
                <a:cxn ang="0">
                  <a:pos x="2" y="132"/>
                </a:cxn>
                <a:cxn ang="0">
                  <a:pos x="5" y="133"/>
                </a:cxn>
                <a:cxn ang="0">
                  <a:pos x="0" y="130"/>
                </a:cxn>
              </a:cxnLst>
              <a:rect l="0" t="0" r="r" b="b"/>
              <a:pathLst>
                <a:path w="1003" h="614">
                  <a:moveTo>
                    <a:pt x="0" y="130"/>
                  </a:moveTo>
                  <a:lnTo>
                    <a:pt x="5" y="133"/>
                  </a:lnTo>
                  <a:lnTo>
                    <a:pt x="935" y="614"/>
                  </a:lnTo>
                  <a:lnTo>
                    <a:pt x="1003" y="480"/>
                  </a:lnTo>
                  <a:lnTo>
                    <a:pt x="74" y="0"/>
                  </a:lnTo>
                  <a:lnTo>
                    <a:pt x="0" y="130"/>
                  </a:lnTo>
                  <a:lnTo>
                    <a:pt x="0" y="130"/>
                  </a:lnTo>
                  <a:lnTo>
                    <a:pt x="2" y="132"/>
                  </a:lnTo>
                  <a:lnTo>
                    <a:pt x="5" y="133"/>
                  </a:lnTo>
                  <a:lnTo>
                    <a:pt x="0" y="13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222"/>
            <p:cNvSpPr>
              <a:spLocks/>
            </p:cNvSpPr>
            <p:nvPr/>
          </p:nvSpPr>
          <p:spPr bwMode="auto">
            <a:xfrm>
              <a:off x="-2376488" y="4043363"/>
              <a:ext cx="60325" cy="44450"/>
            </a:xfrm>
            <a:custGeom>
              <a:avLst/>
              <a:gdLst/>
              <a:ahLst/>
              <a:cxnLst>
                <a:cxn ang="0">
                  <a:pos x="79" y="0"/>
                </a:cxn>
                <a:cxn ang="0">
                  <a:pos x="0" y="128"/>
                </a:cxn>
                <a:cxn ang="0">
                  <a:pos x="480" y="427"/>
                </a:cxn>
                <a:cxn ang="0">
                  <a:pos x="559" y="300"/>
                </a:cxn>
                <a:cxn ang="0">
                  <a:pos x="79" y="0"/>
                </a:cxn>
                <a:cxn ang="0">
                  <a:pos x="79" y="0"/>
                </a:cxn>
                <a:cxn ang="0">
                  <a:pos x="0" y="128"/>
                </a:cxn>
                <a:cxn ang="0">
                  <a:pos x="0" y="128"/>
                </a:cxn>
                <a:cxn ang="0">
                  <a:pos x="0" y="128"/>
                </a:cxn>
                <a:cxn ang="0">
                  <a:pos x="79" y="0"/>
                </a:cxn>
              </a:cxnLst>
              <a:rect l="0" t="0" r="r" b="b"/>
              <a:pathLst>
                <a:path w="559" h="427">
                  <a:moveTo>
                    <a:pt x="79" y="0"/>
                  </a:moveTo>
                  <a:lnTo>
                    <a:pt x="0" y="128"/>
                  </a:lnTo>
                  <a:lnTo>
                    <a:pt x="480" y="427"/>
                  </a:lnTo>
                  <a:lnTo>
                    <a:pt x="559" y="300"/>
                  </a:lnTo>
                  <a:lnTo>
                    <a:pt x="79" y="0"/>
                  </a:lnTo>
                  <a:lnTo>
                    <a:pt x="79" y="0"/>
                  </a:lnTo>
                  <a:lnTo>
                    <a:pt x="0" y="128"/>
                  </a:lnTo>
                  <a:lnTo>
                    <a:pt x="0" y="128"/>
                  </a:lnTo>
                  <a:lnTo>
                    <a:pt x="0" y="128"/>
                  </a:lnTo>
                  <a:lnTo>
                    <a:pt x="79"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223"/>
            <p:cNvSpPr>
              <a:spLocks/>
            </p:cNvSpPr>
            <p:nvPr/>
          </p:nvSpPr>
          <p:spPr bwMode="auto">
            <a:xfrm>
              <a:off x="-2427288" y="4011613"/>
              <a:ext cx="60325" cy="44450"/>
            </a:xfrm>
            <a:custGeom>
              <a:avLst/>
              <a:gdLst/>
              <a:ahLst/>
              <a:cxnLst>
                <a:cxn ang="0">
                  <a:pos x="0" y="124"/>
                </a:cxn>
                <a:cxn ang="0">
                  <a:pos x="4" y="127"/>
                </a:cxn>
                <a:cxn ang="0">
                  <a:pos x="485" y="427"/>
                </a:cxn>
                <a:cxn ang="0">
                  <a:pos x="564" y="299"/>
                </a:cxn>
                <a:cxn ang="0">
                  <a:pos x="83" y="0"/>
                </a:cxn>
                <a:cxn ang="0">
                  <a:pos x="0" y="124"/>
                </a:cxn>
                <a:cxn ang="0">
                  <a:pos x="0" y="124"/>
                </a:cxn>
                <a:cxn ang="0">
                  <a:pos x="2" y="126"/>
                </a:cxn>
                <a:cxn ang="0">
                  <a:pos x="4" y="127"/>
                </a:cxn>
                <a:cxn ang="0">
                  <a:pos x="0" y="124"/>
                </a:cxn>
              </a:cxnLst>
              <a:rect l="0" t="0" r="r" b="b"/>
              <a:pathLst>
                <a:path w="564" h="427">
                  <a:moveTo>
                    <a:pt x="0" y="124"/>
                  </a:moveTo>
                  <a:lnTo>
                    <a:pt x="4" y="127"/>
                  </a:lnTo>
                  <a:lnTo>
                    <a:pt x="485" y="427"/>
                  </a:lnTo>
                  <a:lnTo>
                    <a:pt x="564" y="299"/>
                  </a:lnTo>
                  <a:lnTo>
                    <a:pt x="83" y="0"/>
                  </a:lnTo>
                  <a:lnTo>
                    <a:pt x="0" y="124"/>
                  </a:lnTo>
                  <a:lnTo>
                    <a:pt x="0" y="124"/>
                  </a:lnTo>
                  <a:lnTo>
                    <a:pt x="2" y="126"/>
                  </a:lnTo>
                  <a:lnTo>
                    <a:pt x="4" y="127"/>
                  </a:lnTo>
                  <a:lnTo>
                    <a:pt x="0" y="12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224"/>
            <p:cNvSpPr>
              <a:spLocks/>
            </p:cNvSpPr>
            <p:nvPr/>
          </p:nvSpPr>
          <p:spPr bwMode="auto">
            <a:xfrm>
              <a:off x="-2474913" y="3976688"/>
              <a:ext cx="57150" cy="47625"/>
            </a:xfrm>
            <a:custGeom>
              <a:avLst/>
              <a:gdLst/>
              <a:ahLst/>
              <a:cxnLst>
                <a:cxn ang="0">
                  <a:pos x="0" y="117"/>
                </a:cxn>
                <a:cxn ang="0">
                  <a:pos x="4" y="120"/>
                </a:cxn>
                <a:cxn ang="0">
                  <a:pos x="454" y="451"/>
                </a:cxn>
                <a:cxn ang="0">
                  <a:pos x="542" y="330"/>
                </a:cxn>
                <a:cxn ang="0">
                  <a:pos x="92" y="0"/>
                </a:cxn>
                <a:cxn ang="0">
                  <a:pos x="0" y="117"/>
                </a:cxn>
                <a:cxn ang="0">
                  <a:pos x="0" y="117"/>
                </a:cxn>
                <a:cxn ang="0">
                  <a:pos x="2" y="119"/>
                </a:cxn>
                <a:cxn ang="0">
                  <a:pos x="4" y="120"/>
                </a:cxn>
                <a:cxn ang="0">
                  <a:pos x="0" y="117"/>
                </a:cxn>
              </a:cxnLst>
              <a:rect l="0" t="0" r="r" b="b"/>
              <a:pathLst>
                <a:path w="542" h="451">
                  <a:moveTo>
                    <a:pt x="0" y="117"/>
                  </a:moveTo>
                  <a:lnTo>
                    <a:pt x="4" y="120"/>
                  </a:lnTo>
                  <a:lnTo>
                    <a:pt x="454" y="451"/>
                  </a:lnTo>
                  <a:lnTo>
                    <a:pt x="542" y="330"/>
                  </a:lnTo>
                  <a:lnTo>
                    <a:pt x="92" y="0"/>
                  </a:lnTo>
                  <a:lnTo>
                    <a:pt x="0" y="117"/>
                  </a:lnTo>
                  <a:lnTo>
                    <a:pt x="0" y="117"/>
                  </a:lnTo>
                  <a:lnTo>
                    <a:pt x="2" y="119"/>
                  </a:lnTo>
                  <a:lnTo>
                    <a:pt x="4" y="120"/>
                  </a:lnTo>
                  <a:lnTo>
                    <a:pt x="0" y="11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225"/>
            <p:cNvSpPr>
              <a:spLocks/>
            </p:cNvSpPr>
            <p:nvPr/>
          </p:nvSpPr>
          <p:spPr bwMode="auto">
            <a:xfrm>
              <a:off x="-2516188" y="3941763"/>
              <a:ext cx="50800" cy="47625"/>
            </a:xfrm>
            <a:custGeom>
              <a:avLst/>
              <a:gdLst/>
              <a:ahLst/>
              <a:cxnLst>
                <a:cxn ang="0">
                  <a:pos x="0" y="112"/>
                </a:cxn>
                <a:cxn ang="0">
                  <a:pos x="3" y="114"/>
                </a:cxn>
                <a:cxn ang="0">
                  <a:pos x="393" y="444"/>
                </a:cxn>
                <a:cxn ang="0">
                  <a:pos x="489" y="330"/>
                </a:cxn>
                <a:cxn ang="0">
                  <a:pos x="99" y="0"/>
                </a:cxn>
                <a:cxn ang="0">
                  <a:pos x="0" y="112"/>
                </a:cxn>
                <a:cxn ang="0">
                  <a:pos x="0" y="112"/>
                </a:cxn>
                <a:cxn ang="0">
                  <a:pos x="2" y="113"/>
                </a:cxn>
                <a:cxn ang="0">
                  <a:pos x="3" y="114"/>
                </a:cxn>
                <a:cxn ang="0">
                  <a:pos x="0" y="112"/>
                </a:cxn>
              </a:cxnLst>
              <a:rect l="0" t="0" r="r" b="b"/>
              <a:pathLst>
                <a:path w="489" h="444">
                  <a:moveTo>
                    <a:pt x="0" y="112"/>
                  </a:moveTo>
                  <a:lnTo>
                    <a:pt x="3" y="114"/>
                  </a:lnTo>
                  <a:lnTo>
                    <a:pt x="393" y="444"/>
                  </a:lnTo>
                  <a:lnTo>
                    <a:pt x="489" y="330"/>
                  </a:lnTo>
                  <a:lnTo>
                    <a:pt x="99" y="0"/>
                  </a:lnTo>
                  <a:lnTo>
                    <a:pt x="0" y="112"/>
                  </a:lnTo>
                  <a:lnTo>
                    <a:pt x="0" y="112"/>
                  </a:lnTo>
                  <a:lnTo>
                    <a:pt x="2" y="113"/>
                  </a:lnTo>
                  <a:lnTo>
                    <a:pt x="3" y="114"/>
                  </a:lnTo>
                  <a:lnTo>
                    <a:pt x="0" y="11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226"/>
            <p:cNvSpPr>
              <a:spLocks/>
            </p:cNvSpPr>
            <p:nvPr/>
          </p:nvSpPr>
          <p:spPr bwMode="auto">
            <a:xfrm>
              <a:off x="-2559050" y="3903663"/>
              <a:ext cx="52388" cy="50800"/>
            </a:xfrm>
            <a:custGeom>
              <a:avLst/>
              <a:gdLst/>
              <a:ahLst/>
              <a:cxnLst>
                <a:cxn ang="0">
                  <a:pos x="0" y="102"/>
                </a:cxn>
                <a:cxn ang="0">
                  <a:pos x="8" y="111"/>
                </a:cxn>
                <a:cxn ang="0">
                  <a:pos x="398" y="471"/>
                </a:cxn>
                <a:cxn ang="0">
                  <a:pos x="499" y="361"/>
                </a:cxn>
                <a:cxn ang="0">
                  <a:pos x="110" y="0"/>
                </a:cxn>
                <a:cxn ang="0">
                  <a:pos x="0" y="102"/>
                </a:cxn>
                <a:cxn ang="0">
                  <a:pos x="0" y="102"/>
                </a:cxn>
                <a:cxn ang="0">
                  <a:pos x="3" y="107"/>
                </a:cxn>
                <a:cxn ang="0">
                  <a:pos x="8" y="111"/>
                </a:cxn>
                <a:cxn ang="0">
                  <a:pos x="0" y="102"/>
                </a:cxn>
              </a:cxnLst>
              <a:rect l="0" t="0" r="r" b="b"/>
              <a:pathLst>
                <a:path w="499" h="471">
                  <a:moveTo>
                    <a:pt x="0" y="102"/>
                  </a:moveTo>
                  <a:lnTo>
                    <a:pt x="8" y="111"/>
                  </a:lnTo>
                  <a:lnTo>
                    <a:pt x="398" y="471"/>
                  </a:lnTo>
                  <a:lnTo>
                    <a:pt x="499" y="361"/>
                  </a:lnTo>
                  <a:lnTo>
                    <a:pt x="110" y="0"/>
                  </a:lnTo>
                  <a:lnTo>
                    <a:pt x="0" y="102"/>
                  </a:lnTo>
                  <a:lnTo>
                    <a:pt x="0" y="102"/>
                  </a:lnTo>
                  <a:lnTo>
                    <a:pt x="3" y="107"/>
                  </a:lnTo>
                  <a:lnTo>
                    <a:pt x="8" y="111"/>
                  </a:lnTo>
                  <a:lnTo>
                    <a:pt x="0" y="10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227"/>
            <p:cNvSpPr>
              <a:spLocks/>
            </p:cNvSpPr>
            <p:nvPr/>
          </p:nvSpPr>
          <p:spPr bwMode="auto">
            <a:xfrm>
              <a:off x="-2590800" y="3863976"/>
              <a:ext cx="44450" cy="50800"/>
            </a:xfrm>
            <a:custGeom>
              <a:avLst/>
              <a:gdLst/>
              <a:ahLst/>
              <a:cxnLst>
                <a:cxn ang="0">
                  <a:pos x="0" y="87"/>
                </a:cxn>
                <a:cxn ang="0">
                  <a:pos x="3" y="91"/>
                </a:cxn>
                <a:cxn ang="0">
                  <a:pos x="303" y="482"/>
                </a:cxn>
                <a:cxn ang="0">
                  <a:pos x="421" y="391"/>
                </a:cxn>
                <a:cxn ang="0">
                  <a:pos x="121" y="0"/>
                </a:cxn>
                <a:cxn ang="0">
                  <a:pos x="0" y="87"/>
                </a:cxn>
                <a:cxn ang="0">
                  <a:pos x="0" y="87"/>
                </a:cxn>
                <a:cxn ang="0">
                  <a:pos x="1" y="89"/>
                </a:cxn>
                <a:cxn ang="0">
                  <a:pos x="3" y="91"/>
                </a:cxn>
                <a:cxn ang="0">
                  <a:pos x="0" y="87"/>
                </a:cxn>
              </a:cxnLst>
              <a:rect l="0" t="0" r="r" b="b"/>
              <a:pathLst>
                <a:path w="421" h="482">
                  <a:moveTo>
                    <a:pt x="0" y="87"/>
                  </a:moveTo>
                  <a:lnTo>
                    <a:pt x="3" y="91"/>
                  </a:lnTo>
                  <a:lnTo>
                    <a:pt x="303" y="482"/>
                  </a:lnTo>
                  <a:lnTo>
                    <a:pt x="421" y="391"/>
                  </a:lnTo>
                  <a:lnTo>
                    <a:pt x="121" y="0"/>
                  </a:lnTo>
                  <a:lnTo>
                    <a:pt x="0" y="87"/>
                  </a:lnTo>
                  <a:lnTo>
                    <a:pt x="0" y="87"/>
                  </a:lnTo>
                  <a:lnTo>
                    <a:pt x="1" y="89"/>
                  </a:lnTo>
                  <a:lnTo>
                    <a:pt x="3" y="91"/>
                  </a:lnTo>
                  <a:lnTo>
                    <a:pt x="0" y="8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228"/>
            <p:cNvSpPr>
              <a:spLocks/>
            </p:cNvSpPr>
            <p:nvPr/>
          </p:nvSpPr>
          <p:spPr bwMode="auto">
            <a:xfrm>
              <a:off x="-2603500" y="3844926"/>
              <a:ext cx="25400" cy="28575"/>
            </a:xfrm>
            <a:custGeom>
              <a:avLst/>
              <a:gdLst/>
              <a:ahLst/>
              <a:cxnLst>
                <a:cxn ang="0">
                  <a:pos x="125" y="0"/>
                </a:cxn>
                <a:cxn ang="0">
                  <a:pos x="0" y="83"/>
                </a:cxn>
                <a:cxn ang="0">
                  <a:pos x="121" y="262"/>
                </a:cxn>
                <a:cxn ang="0">
                  <a:pos x="246" y="179"/>
                </a:cxn>
                <a:cxn ang="0">
                  <a:pos x="125" y="0"/>
                </a:cxn>
                <a:cxn ang="0">
                  <a:pos x="125" y="0"/>
                </a:cxn>
                <a:cxn ang="0">
                  <a:pos x="0" y="83"/>
                </a:cxn>
                <a:cxn ang="0">
                  <a:pos x="0" y="83"/>
                </a:cxn>
                <a:cxn ang="0">
                  <a:pos x="0" y="83"/>
                </a:cxn>
                <a:cxn ang="0">
                  <a:pos x="125" y="0"/>
                </a:cxn>
              </a:cxnLst>
              <a:rect l="0" t="0" r="r" b="b"/>
              <a:pathLst>
                <a:path w="246" h="262">
                  <a:moveTo>
                    <a:pt x="125" y="0"/>
                  </a:moveTo>
                  <a:lnTo>
                    <a:pt x="0" y="83"/>
                  </a:lnTo>
                  <a:lnTo>
                    <a:pt x="121" y="262"/>
                  </a:lnTo>
                  <a:lnTo>
                    <a:pt x="246" y="179"/>
                  </a:lnTo>
                  <a:lnTo>
                    <a:pt x="125" y="0"/>
                  </a:lnTo>
                  <a:lnTo>
                    <a:pt x="125" y="0"/>
                  </a:lnTo>
                  <a:lnTo>
                    <a:pt x="0" y="83"/>
                  </a:lnTo>
                  <a:lnTo>
                    <a:pt x="0" y="83"/>
                  </a:lnTo>
                  <a:lnTo>
                    <a:pt x="0" y="83"/>
                  </a:lnTo>
                  <a:lnTo>
                    <a:pt x="125"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229"/>
            <p:cNvSpPr>
              <a:spLocks/>
            </p:cNvSpPr>
            <p:nvPr/>
          </p:nvSpPr>
          <p:spPr bwMode="auto">
            <a:xfrm>
              <a:off x="-2617788" y="3825876"/>
              <a:ext cx="26988" cy="28575"/>
            </a:xfrm>
            <a:custGeom>
              <a:avLst/>
              <a:gdLst/>
              <a:ahLst/>
              <a:cxnLst>
                <a:cxn ang="0">
                  <a:pos x="0" y="71"/>
                </a:cxn>
                <a:cxn ang="0">
                  <a:pos x="6" y="83"/>
                </a:cxn>
                <a:cxn ang="0">
                  <a:pos x="125" y="264"/>
                </a:cxn>
                <a:cxn ang="0">
                  <a:pos x="250" y="181"/>
                </a:cxn>
                <a:cxn ang="0">
                  <a:pos x="130" y="0"/>
                </a:cxn>
                <a:cxn ang="0">
                  <a:pos x="0" y="71"/>
                </a:cxn>
                <a:cxn ang="0">
                  <a:pos x="0" y="71"/>
                </a:cxn>
                <a:cxn ang="0">
                  <a:pos x="2" y="78"/>
                </a:cxn>
                <a:cxn ang="0">
                  <a:pos x="6" y="83"/>
                </a:cxn>
                <a:cxn ang="0">
                  <a:pos x="0" y="71"/>
                </a:cxn>
              </a:cxnLst>
              <a:rect l="0" t="0" r="r" b="b"/>
              <a:pathLst>
                <a:path w="250" h="264">
                  <a:moveTo>
                    <a:pt x="0" y="71"/>
                  </a:moveTo>
                  <a:lnTo>
                    <a:pt x="6" y="83"/>
                  </a:lnTo>
                  <a:lnTo>
                    <a:pt x="125" y="264"/>
                  </a:lnTo>
                  <a:lnTo>
                    <a:pt x="250" y="181"/>
                  </a:lnTo>
                  <a:lnTo>
                    <a:pt x="130" y="0"/>
                  </a:lnTo>
                  <a:lnTo>
                    <a:pt x="0" y="71"/>
                  </a:lnTo>
                  <a:lnTo>
                    <a:pt x="0" y="71"/>
                  </a:lnTo>
                  <a:lnTo>
                    <a:pt x="2" y="78"/>
                  </a:lnTo>
                  <a:lnTo>
                    <a:pt x="6" y="83"/>
                  </a:lnTo>
                  <a:lnTo>
                    <a:pt x="0" y="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230"/>
            <p:cNvSpPr>
              <a:spLocks/>
            </p:cNvSpPr>
            <p:nvPr/>
          </p:nvSpPr>
          <p:spPr bwMode="auto">
            <a:xfrm>
              <a:off x="-2627313" y="3805238"/>
              <a:ext cx="25400" cy="28575"/>
            </a:xfrm>
            <a:custGeom>
              <a:avLst/>
              <a:gdLst/>
              <a:ahLst/>
              <a:cxnLst>
                <a:cxn ang="0">
                  <a:pos x="0" y="50"/>
                </a:cxn>
                <a:cxn ang="0">
                  <a:pos x="3" y="58"/>
                </a:cxn>
                <a:cxn ang="0">
                  <a:pos x="94" y="268"/>
                </a:cxn>
                <a:cxn ang="0">
                  <a:pos x="230" y="210"/>
                </a:cxn>
                <a:cxn ang="0">
                  <a:pos x="141" y="0"/>
                </a:cxn>
                <a:cxn ang="0">
                  <a:pos x="0" y="50"/>
                </a:cxn>
                <a:cxn ang="0">
                  <a:pos x="0" y="50"/>
                </a:cxn>
                <a:cxn ang="0">
                  <a:pos x="1" y="54"/>
                </a:cxn>
                <a:cxn ang="0">
                  <a:pos x="3" y="58"/>
                </a:cxn>
                <a:cxn ang="0">
                  <a:pos x="0" y="50"/>
                </a:cxn>
              </a:cxnLst>
              <a:rect l="0" t="0" r="r" b="b"/>
              <a:pathLst>
                <a:path w="230" h="268">
                  <a:moveTo>
                    <a:pt x="0" y="50"/>
                  </a:moveTo>
                  <a:lnTo>
                    <a:pt x="3" y="58"/>
                  </a:lnTo>
                  <a:lnTo>
                    <a:pt x="94" y="268"/>
                  </a:lnTo>
                  <a:lnTo>
                    <a:pt x="230" y="210"/>
                  </a:lnTo>
                  <a:lnTo>
                    <a:pt x="141" y="0"/>
                  </a:lnTo>
                  <a:lnTo>
                    <a:pt x="0" y="50"/>
                  </a:lnTo>
                  <a:lnTo>
                    <a:pt x="0" y="50"/>
                  </a:lnTo>
                  <a:lnTo>
                    <a:pt x="1" y="54"/>
                  </a:lnTo>
                  <a:lnTo>
                    <a:pt x="3" y="58"/>
                  </a:lnTo>
                  <a:lnTo>
                    <a:pt x="0" y="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231"/>
            <p:cNvSpPr>
              <a:spLocks/>
            </p:cNvSpPr>
            <p:nvPr/>
          </p:nvSpPr>
          <p:spPr bwMode="auto">
            <a:xfrm>
              <a:off x="-2633663" y="3775076"/>
              <a:ext cx="22225" cy="34925"/>
            </a:xfrm>
            <a:custGeom>
              <a:avLst/>
              <a:gdLst/>
              <a:ahLst/>
              <a:cxnLst>
                <a:cxn ang="0">
                  <a:pos x="46" y="28"/>
                </a:cxn>
                <a:cxn ang="0">
                  <a:pos x="0" y="119"/>
                </a:cxn>
                <a:cxn ang="0">
                  <a:pos x="60" y="329"/>
                </a:cxn>
                <a:cxn ang="0">
                  <a:pos x="204" y="287"/>
                </a:cxn>
                <a:cxn ang="0">
                  <a:pos x="144" y="77"/>
                </a:cxn>
                <a:cxn ang="0">
                  <a:pos x="46" y="28"/>
                </a:cxn>
                <a:cxn ang="0">
                  <a:pos x="144" y="77"/>
                </a:cxn>
                <a:cxn ang="0">
                  <a:pos x="122" y="0"/>
                </a:cxn>
                <a:cxn ang="0">
                  <a:pos x="46" y="28"/>
                </a:cxn>
              </a:cxnLst>
              <a:rect l="0" t="0" r="r" b="b"/>
              <a:pathLst>
                <a:path w="204" h="329">
                  <a:moveTo>
                    <a:pt x="46" y="28"/>
                  </a:moveTo>
                  <a:lnTo>
                    <a:pt x="0" y="119"/>
                  </a:lnTo>
                  <a:lnTo>
                    <a:pt x="60" y="329"/>
                  </a:lnTo>
                  <a:lnTo>
                    <a:pt x="204" y="287"/>
                  </a:lnTo>
                  <a:lnTo>
                    <a:pt x="144" y="77"/>
                  </a:lnTo>
                  <a:lnTo>
                    <a:pt x="46" y="28"/>
                  </a:lnTo>
                  <a:lnTo>
                    <a:pt x="144" y="77"/>
                  </a:lnTo>
                  <a:lnTo>
                    <a:pt x="122" y="0"/>
                  </a:lnTo>
                  <a:lnTo>
                    <a:pt x="46" y="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232"/>
            <p:cNvSpPr>
              <a:spLocks/>
            </p:cNvSpPr>
            <p:nvPr/>
          </p:nvSpPr>
          <p:spPr bwMode="auto">
            <a:xfrm>
              <a:off x="-2684463" y="3778251"/>
              <a:ext cx="61913" cy="38100"/>
            </a:xfrm>
            <a:custGeom>
              <a:avLst/>
              <a:gdLst/>
              <a:ahLst/>
              <a:cxnLst>
                <a:cxn ang="0">
                  <a:pos x="0" y="250"/>
                </a:cxn>
                <a:cxn ang="0">
                  <a:pos x="102" y="320"/>
                </a:cxn>
                <a:cxn ang="0">
                  <a:pos x="582" y="140"/>
                </a:cxn>
                <a:cxn ang="0">
                  <a:pos x="530" y="0"/>
                </a:cxn>
                <a:cxn ang="0">
                  <a:pos x="50" y="180"/>
                </a:cxn>
                <a:cxn ang="0">
                  <a:pos x="0" y="250"/>
                </a:cxn>
                <a:cxn ang="0">
                  <a:pos x="0" y="250"/>
                </a:cxn>
                <a:cxn ang="0">
                  <a:pos x="0" y="358"/>
                </a:cxn>
                <a:cxn ang="0">
                  <a:pos x="102" y="320"/>
                </a:cxn>
                <a:cxn ang="0">
                  <a:pos x="0" y="250"/>
                </a:cxn>
              </a:cxnLst>
              <a:rect l="0" t="0" r="r" b="b"/>
              <a:pathLst>
                <a:path w="582" h="358">
                  <a:moveTo>
                    <a:pt x="0" y="250"/>
                  </a:moveTo>
                  <a:lnTo>
                    <a:pt x="102" y="320"/>
                  </a:lnTo>
                  <a:lnTo>
                    <a:pt x="582" y="140"/>
                  </a:lnTo>
                  <a:lnTo>
                    <a:pt x="530" y="0"/>
                  </a:lnTo>
                  <a:lnTo>
                    <a:pt x="50" y="180"/>
                  </a:lnTo>
                  <a:lnTo>
                    <a:pt x="0" y="250"/>
                  </a:lnTo>
                  <a:lnTo>
                    <a:pt x="0" y="250"/>
                  </a:lnTo>
                  <a:lnTo>
                    <a:pt x="0" y="358"/>
                  </a:lnTo>
                  <a:lnTo>
                    <a:pt x="102" y="320"/>
                  </a:lnTo>
                  <a:lnTo>
                    <a:pt x="0" y="2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233"/>
            <p:cNvSpPr>
              <a:spLocks/>
            </p:cNvSpPr>
            <p:nvPr/>
          </p:nvSpPr>
          <p:spPr bwMode="auto">
            <a:xfrm>
              <a:off x="-2684463" y="3667126"/>
              <a:ext cx="15875" cy="138113"/>
            </a:xfrm>
            <a:custGeom>
              <a:avLst/>
              <a:gdLst/>
              <a:ahLst/>
              <a:cxnLst>
                <a:cxn ang="0">
                  <a:pos x="100" y="33"/>
                </a:cxn>
                <a:cxn ang="0">
                  <a:pos x="0" y="104"/>
                </a:cxn>
                <a:cxn ang="0">
                  <a:pos x="0" y="1304"/>
                </a:cxn>
                <a:cxn ang="0">
                  <a:pos x="151" y="1304"/>
                </a:cxn>
                <a:cxn ang="0">
                  <a:pos x="151" y="104"/>
                </a:cxn>
                <a:cxn ang="0">
                  <a:pos x="100" y="33"/>
                </a:cxn>
                <a:cxn ang="0">
                  <a:pos x="100" y="33"/>
                </a:cxn>
                <a:cxn ang="0">
                  <a:pos x="0" y="0"/>
                </a:cxn>
                <a:cxn ang="0">
                  <a:pos x="0" y="104"/>
                </a:cxn>
                <a:cxn ang="0">
                  <a:pos x="100" y="33"/>
                </a:cxn>
              </a:cxnLst>
              <a:rect l="0" t="0" r="r" b="b"/>
              <a:pathLst>
                <a:path w="151" h="1304">
                  <a:moveTo>
                    <a:pt x="100" y="33"/>
                  </a:moveTo>
                  <a:lnTo>
                    <a:pt x="0" y="104"/>
                  </a:lnTo>
                  <a:lnTo>
                    <a:pt x="0" y="1304"/>
                  </a:lnTo>
                  <a:lnTo>
                    <a:pt x="151" y="1304"/>
                  </a:lnTo>
                  <a:lnTo>
                    <a:pt x="151" y="104"/>
                  </a:lnTo>
                  <a:lnTo>
                    <a:pt x="100" y="33"/>
                  </a:lnTo>
                  <a:lnTo>
                    <a:pt x="100" y="33"/>
                  </a:lnTo>
                  <a:lnTo>
                    <a:pt x="0" y="0"/>
                  </a:lnTo>
                  <a:lnTo>
                    <a:pt x="0" y="104"/>
                  </a:lnTo>
                  <a:lnTo>
                    <a:pt x="100" y="3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234"/>
            <p:cNvSpPr>
              <a:spLocks/>
            </p:cNvSpPr>
            <p:nvPr/>
          </p:nvSpPr>
          <p:spPr bwMode="auto">
            <a:xfrm>
              <a:off x="-2679700" y="3670301"/>
              <a:ext cx="176213" cy="69850"/>
            </a:xfrm>
            <a:custGeom>
              <a:avLst/>
              <a:gdLst/>
              <a:ahLst/>
              <a:cxnLst>
                <a:cxn ang="0">
                  <a:pos x="1536" y="643"/>
                </a:cxn>
                <a:cxn ang="0">
                  <a:pos x="1520" y="510"/>
                </a:cxn>
                <a:cxn ang="0">
                  <a:pos x="49" y="0"/>
                </a:cxn>
                <a:cxn ang="0">
                  <a:pos x="0" y="141"/>
                </a:cxn>
                <a:cxn ang="0">
                  <a:pos x="1471" y="651"/>
                </a:cxn>
                <a:cxn ang="0">
                  <a:pos x="1536" y="643"/>
                </a:cxn>
                <a:cxn ang="0">
                  <a:pos x="1536" y="643"/>
                </a:cxn>
                <a:cxn ang="0">
                  <a:pos x="1662" y="561"/>
                </a:cxn>
                <a:cxn ang="0">
                  <a:pos x="1520" y="510"/>
                </a:cxn>
                <a:cxn ang="0">
                  <a:pos x="1536" y="643"/>
                </a:cxn>
              </a:cxnLst>
              <a:rect l="0" t="0" r="r" b="b"/>
              <a:pathLst>
                <a:path w="1662" h="651">
                  <a:moveTo>
                    <a:pt x="1536" y="643"/>
                  </a:moveTo>
                  <a:lnTo>
                    <a:pt x="1520" y="510"/>
                  </a:lnTo>
                  <a:lnTo>
                    <a:pt x="49" y="0"/>
                  </a:lnTo>
                  <a:lnTo>
                    <a:pt x="0" y="141"/>
                  </a:lnTo>
                  <a:lnTo>
                    <a:pt x="1471" y="651"/>
                  </a:lnTo>
                  <a:lnTo>
                    <a:pt x="1536" y="643"/>
                  </a:lnTo>
                  <a:lnTo>
                    <a:pt x="1536" y="643"/>
                  </a:lnTo>
                  <a:lnTo>
                    <a:pt x="1662" y="561"/>
                  </a:lnTo>
                  <a:lnTo>
                    <a:pt x="1520" y="510"/>
                  </a:lnTo>
                  <a:lnTo>
                    <a:pt x="1536" y="64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Freeform 235"/>
            <p:cNvSpPr>
              <a:spLocks/>
            </p:cNvSpPr>
            <p:nvPr/>
          </p:nvSpPr>
          <p:spPr bwMode="auto">
            <a:xfrm>
              <a:off x="-2582863" y="3725863"/>
              <a:ext cx="66675" cy="47625"/>
            </a:xfrm>
            <a:custGeom>
              <a:avLst/>
              <a:gdLst/>
              <a:ahLst/>
              <a:cxnLst>
                <a:cxn ang="0">
                  <a:pos x="0" y="377"/>
                </a:cxn>
                <a:cxn ang="0">
                  <a:pos x="115" y="455"/>
                </a:cxn>
                <a:cxn ang="0">
                  <a:pos x="625" y="124"/>
                </a:cxn>
                <a:cxn ang="0">
                  <a:pos x="543" y="0"/>
                </a:cxn>
                <a:cxn ang="0">
                  <a:pos x="34" y="329"/>
                </a:cxn>
                <a:cxn ang="0">
                  <a:pos x="0" y="377"/>
                </a:cxn>
                <a:cxn ang="0">
                  <a:pos x="34" y="329"/>
                </a:cxn>
                <a:cxn ang="0">
                  <a:pos x="6" y="346"/>
                </a:cxn>
                <a:cxn ang="0">
                  <a:pos x="0" y="377"/>
                </a:cxn>
              </a:cxnLst>
              <a:rect l="0" t="0" r="r" b="b"/>
              <a:pathLst>
                <a:path w="625" h="455">
                  <a:moveTo>
                    <a:pt x="0" y="377"/>
                  </a:moveTo>
                  <a:lnTo>
                    <a:pt x="115" y="455"/>
                  </a:lnTo>
                  <a:lnTo>
                    <a:pt x="625" y="124"/>
                  </a:lnTo>
                  <a:lnTo>
                    <a:pt x="543" y="0"/>
                  </a:lnTo>
                  <a:lnTo>
                    <a:pt x="34" y="329"/>
                  </a:lnTo>
                  <a:lnTo>
                    <a:pt x="0" y="377"/>
                  </a:lnTo>
                  <a:lnTo>
                    <a:pt x="34" y="329"/>
                  </a:lnTo>
                  <a:lnTo>
                    <a:pt x="6" y="346"/>
                  </a:lnTo>
                  <a:lnTo>
                    <a:pt x="0" y="37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Freeform 236"/>
            <p:cNvSpPr>
              <a:spLocks/>
            </p:cNvSpPr>
            <p:nvPr/>
          </p:nvSpPr>
          <p:spPr bwMode="auto">
            <a:xfrm>
              <a:off x="-2257425" y="3363913"/>
              <a:ext cx="146050" cy="107950"/>
            </a:xfrm>
            <a:custGeom>
              <a:avLst/>
              <a:gdLst/>
              <a:ahLst/>
              <a:cxnLst>
                <a:cxn ang="0">
                  <a:pos x="1320" y="60"/>
                </a:cxn>
                <a:cxn ang="0">
                  <a:pos x="1290" y="30"/>
                </a:cxn>
                <a:cxn ang="0">
                  <a:pos x="1200" y="0"/>
                </a:cxn>
                <a:cxn ang="0">
                  <a:pos x="930" y="0"/>
                </a:cxn>
                <a:cxn ang="0">
                  <a:pos x="390" y="60"/>
                </a:cxn>
                <a:cxn ang="0">
                  <a:pos x="120" y="90"/>
                </a:cxn>
                <a:cxn ang="0">
                  <a:pos x="30" y="120"/>
                </a:cxn>
                <a:cxn ang="0">
                  <a:pos x="0" y="180"/>
                </a:cxn>
                <a:cxn ang="0">
                  <a:pos x="60" y="960"/>
                </a:cxn>
                <a:cxn ang="0">
                  <a:pos x="90" y="990"/>
                </a:cxn>
                <a:cxn ang="0">
                  <a:pos x="180" y="1021"/>
                </a:cxn>
                <a:cxn ang="0">
                  <a:pos x="450" y="1021"/>
                </a:cxn>
                <a:cxn ang="0">
                  <a:pos x="1020" y="990"/>
                </a:cxn>
                <a:cxn ang="0">
                  <a:pos x="1290" y="930"/>
                </a:cxn>
                <a:cxn ang="0">
                  <a:pos x="1350" y="900"/>
                </a:cxn>
                <a:cxn ang="0">
                  <a:pos x="1380" y="870"/>
                </a:cxn>
                <a:cxn ang="0">
                  <a:pos x="1320" y="60"/>
                </a:cxn>
              </a:cxnLst>
              <a:rect l="0" t="0" r="r" b="b"/>
              <a:pathLst>
                <a:path w="1380" h="1021">
                  <a:moveTo>
                    <a:pt x="1320" y="60"/>
                  </a:moveTo>
                  <a:lnTo>
                    <a:pt x="1290" y="30"/>
                  </a:lnTo>
                  <a:lnTo>
                    <a:pt x="1200" y="0"/>
                  </a:lnTo>
                  <a:lnTo>
                    <a:pt x="930" y="0"/>
                  </a:lnTo>
                  <a:lnTo>
                    <a:pt x="390" y="60"/>
                  </a:lnTo>
                  <a:lnTo>
                    <a:pt x="120" y="90"/>
                  </a:lnTo>
                  <a:lnTo>
                    <a:pt x="30" y="120"/>
                  </a:lnTo>
                  <a:lnTo>
                    <a:pt x="0" y="180"/>
                  </a:lnTo>
                  <a:lnTo>
                    <a:pt x="60" y="960"/>
                  </a:lnTo>
                  <a:lnTo>
                    <a:pt x="90" y="990"/>
                  </a:lnTo>
                  <a:lnTo>
                    <a:pt x="180" y="1021"/>
                  </a:lnTo>
                  <a:lnTo>
                    <a:pt x="450" y="1021"/>
                  </a:lnTo>
                  <a:lnTo>
                    <a:pt x="1020" y="990"/>
                  </a:lnTo>
                  <a:lnTo>
                    <a:pt x="1290" y="930"/>
                  </a:lnTo>
                  <a:lnTo>
                    <a:pt x="1350" y="900"/>
                  </a:lnTo>
                  <a:lnTo>
                    <a:pt x="1380" y="870"/>
                  </a:lnTo>
                  <a:lnTo>
                    <a:pt x="1320" y="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Freeform 237"/>
            <p:cNvSpPr>
              <a:spLocks noEditPoints="1"/>
            </p:cNvSpPr>
            <p:nvPr/>
          </p:nvSpPr>
          <p:spPr bwMode="auto">
            <a:xfrm>
              <a:off x="-2949575" y="3398838"/>
              <a:ext cx="996950" cy="1203325"/>
            </a:xfrm>
            <a:custGeom>
              <a:avLst/>
              <a:gdLst/>
              <a:ahLst/>
              <a:cxnLst>
                <a:cxn ang="0">
                  <a:pos x="0" y="11370"/>
                </a:cxn>
                <a:cxn ang="0">
                  <a:pos x="9419" y="11370"/>
                </a:cxn>
                <a:cxn ang="0">
                  <a:pos x="9419" y="0"/>
                </a:cxn>
                <a:cxn ang="0">
                  <a:pos x="0" y="0"/>
                </a:cxn>
                <a:cxn ang="0">
                  <a:pos x="0" y="11370"/>
                </a:cxn>
                <a:cxn ang="0">
                  <a:pos x="360" y="10890"/>
                </a:cxn>
                <a:cxn ang="0">
                  <a:pos x="9060" y="10890"/>
                </a:cxn>
                <a:cxn ang="0">
                  <a:pos x="9060" y="390"/>
                </a:cxn>
                <a:cxn ang="0">
                  <a:pos x="360" y="390"/>
                </a:cxn>
                <a:cxn ang="0">
                  <a:pos x="360" y="10890"/>
                </a:cxn>
              </a:cxnLst>
              <a:rect l="0" t="0" r="r" b="b"/>
              <a:pathLst>
                <a:path w="9419" h="11370">
                  <a:moveTo>
                    <a:pt x="0" y="11370"/>
                  </a:moveTo>
                  <a:lnTo>
                    <a:pt x="9419" y="11370"/>
                  </a:lnTo>
                  <a:lnTo>
                    <a:pt x="9419" y="0"/>
                  </a:lnTo>
                  <a:lnTo>
                    <a:pt x="0" y="0"/>
                  </a:lnTo>
                  <a:lnTo>
                    <a:pt x="0" y="11370"/>
                  </a:lnTo>
                  <a:close/>
                  <a:moveTo>
                    <a:pt x="360" y="10890"/>
                  </a:moveTo>
                  <a:lnTo>
                    <a:pt x="9060" y="10890"/>
                  </a:lnTo>
                  <a:lnTo>
                    <a:pt x="9060" y="390"/>
                  </a:lnTo>
                  <a:lnTo>
                    <a:pt x="360" y="390"/>
                  </a:lnTo>
                  <a:lnTo>
                    <a:pt x="360" y="10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Freeform 238"/>
            <p:cNvSpPr>
              <a:spLocks/>
            </p:cNvSpPr>
            <p:nvPr/>
          </p:nvSpPr>
          <p:spPr bwMode="auto">
            <a:xfrm>
              <a:off x="-1863725" y="3475038"/>
              <a:ext cx="387350" cy="587375"/>
            </a:xfrm>
            <a:custGeom>
              <a:avLst/>
              <a:gdLst/>
              <a:ahLst/>
              <a:cxnLst>
                <a:cxn ang="0">
                  <a:pos x="0" y="4890"/>
                </a:cxn>
                <a:cxn ang="0">
                  <a:pos x="0" y="5010"/>
                </a:cxn>
                <a:cxn ang="0">
                  <a:pos x="30" y="5130"/>
                </a:cxn>
                <a:cxn ang="0">
                  <a:pos x="90" y="5250"/>
                </a:cxn>
                <a:cxn ang="0">
                  <a:pos x="120" y="5340"/>
                </a:cxn>
                <a:cxn ang="0">
                  <a:pos x="210" y="5430"/>
                </a:cxn>
                <a:cxn ang="0">
                  <a:pos x="270" y="5490"/>
                </a:cxn>
                <a:cxn ang="0">
                  <a:pos x="359" y="5520"/>
                </a:cxn>
                <a:cxn ang="0">
                  <a:pos x="480" y="5550"/>
                </a:cxn>
                <a:cxn ang="0">
                  <a:pos x="3210" y="5550"/>
                </a:cxn>
                <a:cxn ang="0">
                  <a:pos x="3300" y="5520"/>
                </a:cxn>
                <a:cxn ang="0">
                  <a:pos x="3390" y="5490"/>
                </a:cxn>
                <a:cxn ang="0">
                  <a:pos x="3450" y="5430"/>
                </a:cxn>
                <a:cxn ang="0">
                  <a:pos x="3540" y="5340"/>
                </a:cxn>
                <a:cxn ang="0">
                  <a:pos x="3600" y="5250"/>
                </a:cxn>
                <a:cxn ang="0">
                  <a:pos x="3630" y="5130"/>
                </a:cxn>
                <a:cxn ang="0">
                  <a:pos x="3660" y="5010"/>
                </a:cxn>
                <a:cxn ang="0">
                  <a:pos x="3660" y="4890"/>
                </a:cxn>
                <a:cxn ang="0">
                  <a:pos x="3660" y="660"/>
                </a:cxn>
                <a:cxn ang="0">
                  <a:pos x="3660" y="510"/>
                </a:cxn>
                <a:cxn ang="0">
                  <a:pos x="3630" y="390"/>
                </a:cxn>
                <a:cxn ang="0">
                  <a:pos x="3600" y="270"/>
                </a:cxn>
                <a:cxn ang="0">
                  <a:pos x="3540" y="180"/>
                </a:cxn>
                <a:cxn ang="0">
                  <a:pos x="3450" y="90"/>
                </a:cxn>
                <a:cxn ang="0">
                  <a:pos x="3390" y="30"/>
                </a:cxn>
                <a:cxn ang="0">
                  <a:pos x="3300" y="0"/>
                </a:cxn>
                <a:cxn ang="0">
                  <a:pos x="3210" y="0"/>
                </a:cxn>
                <a:cxn ang="0">
                  <a:pos x="3090" y="0"/>
                </a:cxn>
                <a:cxn ang="0">
                  <a:pos x="1830" y="3480"/>
                </a:cxn>
                <a:cxn ang="0">
                  <a:pos x="690" y="0"/>
                </a:cxn>
                <a:cxn ang="0">
                  <a:pos x="480" y="0"/>
                </a:cxn>
                <a:cxn ang="0">
                  <a:pos x="359" y="0"/>
                </a:cxn>
                <a:cxn ang="0">
                  <a:pos x="270" y="30"/>
                </a:cxn>
                <a:cxn ang="0">
                  <a:pos x="210" y="90"/>
                </a:cxn>
                <a:cxn ang="0">
                  <a:pos x="120" y="180"/>
                </a:cxn>
                <a:cxn ang="0">
                  <a:pos x="90" y="270"/>
                </a:cxn>
                <a:cxn ang="0">
                  <a:pos x="30" y="390"/>
                </a:cxn>
                <a:cxn ang="0">
                  <a:pos x="0" y="510"/>
                </a:cxn>
                <a:cxn ang="0">
                  <a:pos x="0" y="660"/>
                </a:cxn>
                <a:cxn ang="0">
                  <a:pos x="0" y="4890"/>
                </a:cxn>
              </a:cxnLst>
              <a:rect l="0" t="0" r="r" b="b"/>
              <a:pathLst>
                <a:path w="3660" h="5550">
                  <a:moveTo>
                    <a:pt x="0" y="4890"/>
                  </a:moveTo>
                  <a:lnTo>
                    <a:pt x="0" y="5010"/>
                  </a:lnTo>
                  <a:lnTo>
                    <a:pt x="30" y="5130"/>
                  </a:lnTo>
                  <a:lnTo>
                    <a:pt x="90" y="5250"/>
                  </a:lnTo>
                  <a:lnTo>
                    <a:pt x="120" y="5340"/>
                  </a:lnTo>
                  <a:lnTo>
                    <a:pt x="210" y="5430"/>
                  </a:lnTo>
                  <a:lnTo>
                    <a:pt x="270" y="5490"/>
                  </a:lnTo>
                  <a:lnTo>
                    <a:pt x="359" y="5520"/>
                  </a:lnTo>
                  <a:lnTo>
                    <a:pt x="480" y="5550"/>
                  </a:lnTo>
                  <a:lnTo>
                    <a:pt x="3210" y="5550"/>
                  </a:lnTo>
                  <a:lnTo>
                    <a:pt x="3300" y="5520"/>
                  </a:lnTo>
                  <a:lnTo>
                    <a:pt x="3390" y="5490"/>
                  </a:lnTo>
                  <a:lnTo>
                    <a:pt x="3450" y="5430"/>
                  </a:lnTo>
                  <a:lnTo>
                    <a:pt x="3540" y="5340"/>
                  </a:lnTo>
                  <a:lnTo>
                    <a:pt x="3600" y="5250"/>
                  </a:lnTo>
                  <a:lnTo>
                    <a:pt x="3630" y="5130"/>
                  </a:lnTo>
                  <a:lnTo>
                    <a:pt x="3660" y="5010"/>
                  </a:lnTo>
                  <a:lnTo>
                    <a:pt x="3660" y="4890"/>
                  </a:lnTo>
                  <a:lnTo>
                    <a:pt x="3660" y="660"/>
                  </a:lnTo>
                  <a:lnTo>
                    <a:pt x="3660" y="510"/>
                  </a:lnTo>
                  <a:lnTo>
                    <a:pt x="3630" y="390"/>
                  </a:lnTo>
                  <a:lnTo>
                    <a:pt x="3600" y="270"/>
                  </a:lnTo>
                  <a:lnTo>
                    <a:pt x="3540" y="180"/>
                  </a:lnTo>
                  <a:lnTo>
                    <a:pt x="3450" y="90"/>
                  </a:lnTo>
                  <a:lnTo>
                    <a:pt x="3390" y="30"/>
                  </a:lnTo>
                  <a:lnTo>
                    <a:pt x="3300" y="0"/>
                  </a:lnTo>
                  <a:lnTo>
                    <a:pt x="3210" y="0"/>
                  </a:lnTo>
                  <a:lnTo>
                    <a:pt x="3090" y="0"/>
                  </a:lnTo>
                  <a:lnTo>
                    <a:pt x="1830" y="3480"/>
                  </a:lnTo>
                  <a:lnTo>
                    <a:pt x="690" y="0"/>
                  </a:lnTo>
                  <a:lnTo>
                    <a:pt x="480" y="0"/>
                  </a:lnTo>
                  <a:lnTo>
                    <a:pt x="359" y="0"/>
                  </a:lnTo>
                  <a:lnTo>
                    <a:pt x="270" y="30"/>
                  </a:lnTo>
                  <a:lnTo>
                    <a:pt x="210" y="90"/>
                  </a:lnTo>
                  <a:lnTo>
                    <a:pt x="120" y="180"/>
                  </a:lnTo>
                  <a:lnTo>
                    <a:pt x="90" y="270"/>
                  </a:lnTo>
                  <a:lnTo>
                    <a:pt x="30" y="390"/>
                  </a:lnTo>
                  <a:lnTo>
                    <a:pt x="0" y="510"/>
                  </a:lnTo>
                  <a:lnTo>
                    <a:pt x="0" y="660"/>
                  </a:lnTo>
                  <a:lnTo>
                    <a:pt x="0" y="4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239"/>
            <p:cNvSpPr>
              <a:spLocks/>
            </p:cNvSpPr>
            <p:nvPr/>
          </p:nvSpPr>
          <p:spPr bwMode="auto">
            <a:xfrm>
              <a:off x="-1990725" y="3481388"/>
              <a:ext cx="203200" cy="179388"/>
            </a:xfrm>
            <a:custGeom>
              <a:avLst/>
              <a:gdLst/>
              <a:ahLst/>
              <a:cxnLst>
                <a:cxn ang="0">
                  <a:pos x="0" y="1688"/>
                </a:cxn>
                <a:cxn ang="0">
                  <a:pos x="1710" y="960"/>
                </a:cxn>
                <a:cxn ang="0">
                  <a:pos x="1800" y="900"/>
                </a:cxn>
                <a:cxn ang="0">
                  <a:pos x="1890" y="780"/>
                </a:cxn>
                <a:cxn ang="0">
                  <a:pos x="1920" y="690"/>
                </a:cxn>
                <a:cxn ang="0">
                  <a:pos x="1890" y="570"/>
                </a:cxn>
                <a:cxn ang="0">
                  <a:pos x="1740" y="180"/>
                </a:cxn>
                <a:cxn ang="0">
                  <a:pos x="1650" y="90"/>
                </a:cxn>
                <a:cxn ang="0">
                  <a:pos x="1559" y="30"/>
                </a:cxn>
                <a:cxn ang="0">
                  <a:pos x="1440" y="0"/>
                </a:cxn>
                <a:cxn ang="0">
                  <a:pos x="1320" y="30"/>
                </a:cxn>
                <a:cxn ang="0">
                  <a:pos x="0" y="591"/>
                </a:cxn>
                <a:cxn ang="0">
                  <a:pos x="0" y="1688"/>
                </a:cxn>
              </a:cxnLst>
              <a:rect l="0" t="0" r="r" b="b"/>
              <a:pathLst>
                <a:path w="1920" h="1688">
                  <a:moveTo>
                    <a:pt x="0" y="1688"/>
                  </a:moveTo>
                  <a:lnTo>
                    <a:pt x="1710" y="960"/>
                  </a:lnTo>
                  <a:lnTo>
                    <a:pt x="1800" y="900"/>
                  </a:lnTo>
                  <a:lnTo>
                    <a:pt x="1890" y="780"/>
                  </a:lnTo>
                  <a:lnTo>
                    <a:pt x="1920" y="690"/>
                  </a:lnTo>
                  <a:lnTo>
                    <a:pt x="1890" y="570"/>
                  </a:lnTo>
                  <a:lnTo>
                    <a:pt x="1740" y="180"/>
                  </a:lnTo>
                  <a:lnTo>
                    <a:pt x="1650" y="90"/>
                  </a:lnTo>
                  <a:lnTo>
                    <a:pt x="1559" y="30"/>
                  </a:lnTo>
                  <a:lnTo>
                    <a:pt x="1440" y="0"/>
                  </a:lnTo>
                  <a:lnTo>
                    <a:pt x="1320" y="30"/>
                  </a:lnTo>
                  <a:lnTo>
                    <a:pt x="0" y="591"/>
                  </a:lnTo>
                  <a:lnTo>
                    <a:pt x="0" y="168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86" name="矩形 85"/>
          <p:cNvSpPr/>
          <p:nvPr/>
        </p:nvSpPr>
        <p:spPr>
          <a:xfrm>
            <a:off x="2174285" y="2160107"/>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实时分析</a:t>
            </a:r>
          </a:p>
        </p:txBody>
      </p:sp>
      <p:grpSp>
        <p:nvGrpSpPr>
          <p:cNvPr id="87" name="组合 86"/>
          <p:cNvGrpSpPr/>
          <p:nvPr/>
        </p:nvGrpSpPr>
        <p:grpSpPr>
          <a:xfrm>
            <a:off x="3794352" y="1760005"/>
            <a:ext cx="258078" cy="320347"/>
            <a:chOff x="7723785" y="1075035"/>
            <a:chExt cx="282981" cy="366237"/>
          </a:xfrm>
        </p:grpSpPr>
        <p:sp>
          <p:nvSpPr>
            <p:cNvPr id="88" name="Freeform 125"/>
            <p:cNvSpPr>
              <a:spLocks noEditPoints="1"/>
            </p:cNvSpPr>
            <p:nvPr/>
          </p:nvSpPr>
          <p:spPr bwMode="auto">
            <a:xfrm>
              <a:off x="7839321" y="1075035"/>
              <a:ext cx="121397" cy="165843"/>
            </a:xfrm>
            <a:custGeom>
              <a:avLst/>
              <a:gdLst>
                <a:gd name="T0" fmla="*/ 2147483647 w 547"/>
                <a:gd name="T1" fmla="*/ 2147483647 h 547"/>
                <a:gd name="T2" fmla="*/ 2147483647 w 547"/>
                <a:gd name="T3" fmla="*/ 2147483647 h 547"/>
                <a:gd name="T4" fmla="*/ 2147483647 w 547"/>
                <a:gd name="T5" fmla="*/ 2147483647 h 547"/>
                <a:gd name="T6" fmla="*/ 2147483647 w 547"/>
                <a:gd name="T7" fmla="*/ 2147483647 h 547"/>
                <a:gd name="T8" fmla="*/ 2147483647 w 547"/>
                <a:gd name="T9" fmla="*/ 2147483647 h 547"/>
                <a:gd name="T10" fmla="*/ 2147483647 w 547"/>
                <a:gd name="T11" fmla="*/ 2147483647 h 547"/>
                <a:gd name="T12" fmla="*/ 2147483647 w 547"/>
                <a:gd name="T13" fmla="*/ 2147483647 h 547"/>
                <a:gd name="T14" fmla="*/ 2147483647 w 547"/>
                <a:gd name="T15" fmla="*/ 2147483647 h 547"/>
                <a:gd name="T16" fmla="*/ 0 w 547"/>
                <a:gd name="T17" fmla="*/ 2147483647 h 547"/>
                <a:gd name="T18" fmla="*/ 2147483647 w 547"/>
                <a:gd name="T19" fmla="*/ 0 h 547"/>
                <a:gd name="T20" fmla="*/ 2147483647 w 547"/>
                <a:gd name="T21" fmla="*/ 2147483647 h 547"/>
                <a:gd name="T22" fmla="*/ 2147483647 w 547"/>
                <a:gd name="T23" fmla="*/ 2147483647 h 5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7"/>
                <a:gd name="T37" fmla="*/ 0 h 547"/>
                <a:gd name="T38" fmla="*/ 547 w 547"/>
                <a:gd name="T39" fmla="*/ 547 h 5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7" h="547">
                  <a:moveTo>
                    <a:pt x="274" y="66"/>
                  </a:moveTo>
                  <a:lnTo>
                    <a:pt x="274" y="66"/>
                  </a:lnTo>
                  <a:cubicBezTo>
                    <a:pt x="160" y="66"/>
                    <a:pt x="67" y="159"/>
                    <a:pt x="67" y="273"/>
                  </a:cubicBezTo>
                  <a:cubicBezTo>
                    <a:pt x="67" y="387"/>
                    <a:pt x="160" y="480"/>
                    <a:pt x="274" y="480"/>
                  </a:cubicBezTo>
                  <a:cubicBezTo>
                    <a:pt x="388" y="480"/>
                    <a:pt x="481" y="387"/>
                    <a:pt x="481" y="273"/>
                  </a:cubicBezTo>
                  <a:cubicBezTo>
                    <a:pt x="481" y="159"/>
                    <a:pt x="388" y="66"/>
                    <a:pt x="274" y="66"/>
                  </a:cubicBezTo>
                  <a:close/>
                  <a:moveTo>
                    <a:pt x="274" y="547"/>
                  </a:moveTo>
                  <a:lnTo>
                    <a:pt x="274" y="547"/>
                  </a:lnTo>
                  <a:cubicBezTo>
                    <a:pt x="123" y="547"/>
                    <a:pt x="0" y="424"/>
                    <a:pt x="0" y="273"/>
                  </a:cubicBezTo>
                  <a:cubicBezTo>
                    <a:pt x="0" y="122"/>
                    <a:pt x="123" y="0"/>
                    <a:pt x="274" y="0"/>
                  </a:cubicBezTo>
                  <a:cubicBezTo>
                    <a:pt x="425" y="0"/>
                    <a:pt x="547" y="122"/>
                    <a:pt x="547" y="273"/>
                  </a:cubicBezTo>
                  <a:cubicBezTo>
                    <a:pt x="547" y="424"/>
                    <a:pt x="425" y="547"/>
                    <a:pt x="274" y="5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126"/>
            <p:cNvSpPr>
              <a:spLocks noEditPoints="1"/>
            </p:cNvSpPr>
            <p:nvPr/>
          </p:nvSpPr>
          <p:spPr bwMode="auto">
            <a:xfrm>
              <a:off x="7731320" y="1263912"/>
              <a:ext cx="113862" cy="112865"/>
            </a:xfrm>
            <a:custGeom>
              <a:avLst/>
              <a:gdLst>
                <a:gd name="T0" fmla="*/ 2147483647 w 515"/>
                <a:gd name="T1" fmla="*/ 2147483647 h 369"/>
                <a:gd name="T2" fmla="*/ 2147483647 w 515"/>
                <a:gd name="T3" fmla="*/ 2147483647 h 369"/>
                <a:gd name="T4" fmla="*/ 2147483647 w 515"/>
                <a:gd name="T5" fmla="*/ 2147483647 h 369"/>
                <a:gd name="T6" fmla="*/ 2147483647 w 515"/>
                <a:gd name="T7" fmla="*/ 2147483647 h 369"/>
                <a:gd name="T8" fmla="*/ 2147483647 w 515"/>
                <a:gd name="T9" fmla="*/ 2147483647 h 369"/>
                <a:gd name="T10" fmla="*/ 2147483647 w 515"/>
                <a:gd name="T11" fmla="*/ 2147483647 h 369"/>
                <a:gd name="T12" fmla="*/ 2147483647 w 515"/>
                <a:gd name="T13" fmla="*/ 2147483647 h 369"/>
                <a:gd name="T14" fmla="*/ 2147483647 w 515"/>
                <a:gd name="T15" fmla="*/ 2147483647 h 369"/>
                <a:gd name="T16" fmla="*/ 2147483647 w 515"/>
                <a:gd name="T17" fmla="*/ 2147483647 h 369"/>
                <a:gd name="T18" fmla="*/ 0 w 515"/>
                <a:gd name="T19" fmla="*/ 2147483647 h 369"/>
                <a:gd name="T20" fmla="*/ 0 w 515"/>
                <a:gd name="T21" fmla="*/ 2147483647 h 369"/>
                <a:gd name="T22" fmla="*/ 2147483647 w 515"/>
                <a:gd name="T23" fmla="*/ 0 h 369"/>
                <a:gd name="T24" fmla="*/ 2147483647 w 515"/>
                <a:gd name="T25" fmla="*/ 0 h 369"/>
                <a:gd name="T26" fmla="*/ 2147483647 w 515"/>
                <a:gd name="T27" fmla="*/ 2147483647 h 369"/>
                <a:gd name="T28" fmla="*/ 2147483647 w 515"/>
                <a:gd name="T29" fmla="*/ 2147483647 h 369"/>
                <a:gd name="T30" fmla="*/ 2147483647 w 515"/>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369"/>
                <a:gd name="T50" fmla="*/ 515 w 515"/>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369">
                  <a:moveTo>
                    <a:pt x="53" y="316"/>
                  </a:moveTo>
                  <a:lnTo>
                    <a:pt x="53" y="316"/>
                  </a:lnTo>
                  <a:lnTo>
                    <a:pt x="461" y="316"/>
                  </a:lnTo>
                  <a:lnTo>
                    <a:pt x="461" y="53"/>
                  </a:lnTo>
                  <a:lnTo>
                    <a:pt x="53" y="53"/>
                  </a:lnTo>
                  <a:lnTo>
                    <a:pt x="53" y="316"/>
                  </a:lnTo>
                  <a:close/>
                  <a:moveTo>
                    <a:pt x="488" y="369"/>
                  </a:moveTo>
                  <a:lnTo>
                    <a:pt x="488" y="369"/>
                  </a:lnTo>
                  <a:lnTo>
                    <a:pt x="27" y="369"/>
                  </a:lnTo>
                  <a:cubicBezTo>
                    <a:pt x="12" y="369"/>
                    <a:pt x="0" y="357"/>
                    <a:pt x="0" y="343"/>
                  </a:cubicBezTo>
                  <a:lnTo>
                    <a:pt x="0" y="26"/>
                  </a:lnTo>
                  <a:cubicBezTo>
                    <a:pt x="0" y="12"/>
                    <a:pt x="12" y="0"/>
                    <a:pt x="27" y="0"/>
                  </a:cubicBezTo>
                  <a:lnTo>
                    <a:pt x="488" y="0"/>
                  </a:lnTo>
                  <a:cubicBezTo>
                    <a:pt x="503" y="0"/>
                    <a:pt x="515" y="12"/>
                    <a:pt x="515" y="26"/>
                  </a:cubicBezTo>
                  <a:lnTo>
                    <a:pt x="515" y="343"/>
                  </a:lnTo>
                  <a:cubicBezTo>
                    <a:pt x="515" y="357"/>
                    <a:pt x="503" y="369"/>
                    <a:pt x="488" y="36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127"/>
            <p:cNvSpPr>
              <a:spLocks/>
            </p:cNvSpPr>
            <p:nvPr/>
          </p:nvSpPr>
          <p:spPr bwMode="auto">
            <a:xfrm>
              <a:off x="7723785" y="1382536"/>
              <a:ext cx="128932" cy="21882"/>
            </a:xfrm>
            <a:custGeom>
              <a:avLst/>
              <a:gdLst>
                <a:gd name="T0" fmla="*/ 2147483647 w 581"/>
                <a:gd name="T1" fmla="*/ 0 h 71"/>
                <a:gd name="T2" fmla="*/ 2147483647 w 581"/>
                <a:gd name="T3" fmla="*/ 0 h 71"/>
                <a:gd name="T4" fmla="*/ 2147483647 w 581"/>
                <a:gd name="T5" fmla="*/ 0 h 71"/>
                <a:gd name="T6" fmla="*/ 0 w 581"/>
                <a:gd name="T7" fmla="*/ 2147483647 h 71"/>
                <a:gd name="T8" fmla="*/ 0 w 581"/>
                <a:gd name="T9" fmla="*/ 2147483647 h 71"/>
                <a:gd name="T10" fmla="*/ 2147483647 w 581"/>
                <a:gd name="T11" fmla="*/ 2147483647 h 71"/>
                <a:gd name="T12" fmla="*/ 2147483647 w 581"/>
                <a:gd name="T13" fmla="*/ 2147483647 h 71"/>
                <a:gd name="T14" fmla="*/ 2147483647 w 581"/>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81"/>
                <a:gd name="T25" fmla="*/ 0 h 71"/>
                <a:gd name="T26" fmla="*/ 581 w 581"/>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1" h="71">
                  <a:moveTo>
                    <a:pt x="521" y="0"/>
                  </a:moveTo>
                  <a:lnTo>
                    <a:pt x="521" y="0"/>
                  </a:lnTo>
                  <a:lnTo>
                    <a:pt x="40" y="0"/>
                  </a:lnTo>
                  <a:lnTo>
                    <a:pt x="0" y="37"/>
                  </a:lnTo>
                  <a:lnTo>
                    <a:pt x="0" y="71"/>
                  </a:lnTo>
                  <a:lnTo>
                    <a:pt x="581" y="71"/>
                  </a:lnTo>
                  <a:lnTo>
                    <a:pt x="581" y="37"/>
                  </a:lnTo>
                  <a:lnTo>
                    <a:pt x="52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Freeform 128"/>
            <p:cNvSpPr>
              <a:spLocks/>
            </p:cNvSpPr>
            <p:nvPr/>
          </p:nvSpPr>
          <p:spPr bwMode="auto">
            <a:xfrm>
              <a:off x="7795786" y="1398659"/>
              <a:ext cx="115536" cy="34551"/>
            </a:xfrm>
            <a:custGeom>
              <a:avLst/>
              <a:gdLst>
                <a:gd name="T0" fmla="*/ 2147483647 w 522"/>
                <a:gd name="T1" fmla="*/ 2147483647 h 110"/>
                <a:gd name="T2" fmla="*/ 2147483647 w 522"/>
                <a:gd name="T3" fmla="*/ 2147483647 h 110"/>
                <a:gd name="T4" fmla="*/ 2147483647 w 522"/>
                <a:gd name="T5" fmla="*/ 2147483647 h 110"/>
                <a:gd name="T6" fmla="*/ 0 w 522"/>
                <a:gd name="T7" fmla="*/ 2147483647 h 110"/>
                <a:gd name="T8" fmla="*/ 0 w 522"/>
                <a:gd name="T9" fmla="*/ 0 h 110"/>
                <a:gd name="T10" fmla="*/ 2147483647 w 522"/>
                <a:gd name="T11" fmla="*/ 0 h 110"/>
                <a:gd name="T12" fmla="*/ 2147483647 w 522"/>
                <a:gd name="T13" fmla="*/ 2147483647 h 110"/>
                <a:gd name="T14" fmla="*/ 2147483647 w 522"/>
                <a:gd name="T15" fmla="*/ 2147483647 h 110"/>
                <a:gd name="T16" fmla="*/ 2147483647 w 522"/>
                <a:gd name="T17" fmla="*/ 2147483647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2"/>
                <a:gd name="T28" fmla="*/ 0 h 110"/>
                <a:gd name="T29" fmla="*/ 522 w 522"/>
                <a:gd name="T30" fmla="*/ 110 h 1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2" h="110">
                  <a:moveTo>
                    <a:pt x="522" y="110"/>
                  </a:moveTo>
                  <a:lnTo>
                    <a:pt x="522" y="110"/>
                  </a:lnTo>
                  <a:lnTo>
                    <a:pt x="33" y="110"/>
                  </a:lnTo>
                  <a:cubicBezTo>
                    <a:pt x="15" y="110"/>
                    <a:pt x="0" y="95"/>
                    <a:pt x="0" y="77"/>
                  </a:cubicBezTo>
                  <a:lnTo>
                    <a:pt x="0" y="0"/>
                  </a:lnTo>
                  <a:lnTo>
                    <a:pt x="66" y="0"/>
                  </a:lnTo>
                  <a:lnTo>
                    <a:pt x="66" y="43"/>
                  </a:lnTo>
                  <a:lnTo>
                    <a:pt x="522" y="43"/>
                  </a:lnTo>
                  <a:lnTo>
                    <a:pt x="522" y="11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Freeform 129"/>
            <p:cNvSpPr>
              <a:spLocks/>
            </p:cNvSpPr>
            <p:nvPr/>
          </p:nvSpPr>
          <p:spPr bwMode="auto">
            <a:xfrm>
              <a:off x="7806670" y="1231665"/>
              <a:ext cx="200096" cy="201546"/>
            </a:xfrm>
            <a:custGeom>
              <a:avLst/>
              <a:gdLst>
                <a:gd name="T0" fmla="*/ 2147483647 w 905"/>
                <a:gd name="T1" fmla="*/ 2147483647 h 658"/>
                <a:gd name="T2" fmla="*/ 2147483647 w 905"/>
                <a:gd name="T3" fmla="*/ 2147483647 h 658"/>
                <a:gd name="T4" fmla="*/ 2147483647 w 905"/>
                <a:gd name="T5" fmla="*/ 2147483647 h 658"/>
                <a:gd name="T6" fmla="*/ 2147483647 w 905"/>
                <a:gd name="T7" fmla="*/ 2147483647 h 658"/>
                <a:gd name="T8" fmla="*/ 2147483647 w 905"/>
                <a:gd name="T9" fmla="*/ 2147483647 h 658"/>
                <a:gd name="T10" fmla="*/ 2147483647 w 905"/>
                <a:gd name="T11" fmla="*/ 2147483647 h 658"/>
                <a:gd name="T12" fmla="*/ 2147483647 w 905"/>
                <a:gd name="T13" fmla="*/ 2147483647 h 658"/>
                <a:gd name="T14" fmla="*/ 2147483647 w 905"/>
                <a:gd name="T15" fmla="*/ 2147483647 h 658"/>
                <a:gd name="T16" fmla="*/ 2147483647 w 905"/>
                <a:gd name="T17" fmla="*/ 2147483647 h 658"/>
                <a:gd name="T18" fmla="*/ 2147483647 w 905"/>
                <a:gd name="T19" fmla="*/ 2147483647 h 658"/>
                <a:gd name="T20" fmla="*/ 2147483647 w 905"/>
                <a:gd name="T21" fmla="*/ 2147483647 h 658"/>
                <a:gd name="T22" fmla="*/ 2147483647 w 905"/>
                <a:gd name="T23" fmla="*/ 2147483647 h 658"/>
                <a:gd name="T24" fmla="*/ 2147483647 w 905"/>
                <a:gd name="T25" fmla="*/ 2147483647 h 658"/>
                <a:gd name="T26" fmla="*/ 2147483647 w 905"/>
                <a:gd name="T27" fmla="*/ 2147483647 h 658"/>
                <a:gd name="T28" fmla="*/ 2147483647 w 905"/>
                <a:gd name="T29" fmla="*/ 2147483647 h 658"/>
                <a:gd name="T30" fmla="*/ 0 w 905"/>
                <a:gd name="T31" fmla="*/ 2147483647 h 658"/>
                <a:gd name="T32" fmla="*/ 2147483647 w 905"/>
                <a:gd name="T33" fmla="*/ 2147483647 h 658"/>
                <a:gd name="T34" fmla="*/ 2147483647 w 905"/>
                <a:gd name="T35" fmla="*/ 2147483647 h 658"/>
                <a:gd name="T36" fmla="*/ 2147483647 w 905"/>
                <a:gd name="T37" fmla="*/ 2147483647 h 658"/>
                <a:gd name="T38" fmla="*/ 2147483647 w 905"/>
                <a:gd name="T39" fmla="*/ 2147483647 h 658"/>
                <a:gd name="T40" fmla="*/ 2147483647 w 905"/>
                <a:gd name="T41" fmla="*/ 2147483647 h 658"/>
                <a:gd name="T42" fmla="*/ 2147483647 w 905"/>
                <a:gd name="T43" fmla="*/ 2147483647 h 658"/>
                <a:gd name="T44" fmla="*/ 2147483647 w 905"/>
                <a:gd name="T45" fmla="*/ 2147483647 h 658"/>
                <a:gd name="T46" fmla="*/ 2147483647 w 905"/>
                <a:gd name="T47" fmla="*/ 2147483647 h 658"/>
                <a:gd name="T48" fmla="*/ 2147483647 w 905"/>
                <a:gd name="T49" fmla="*/ 2147483647 h 658"/>
                <a:gd name="T50" fmla="*/ 2147483647 w 905"/>
                <a:gd name="T51" fmla="*/ 2147483647 h 658"/>
                <a:gd name="T52" fmla="*/ 2147483647 w 905"/>
                <a:gd name="T53" fmla="*/ 2147483647 h 658"/>
                <a:gd name="T54" fmla="*/ 2147483647 w 905"/>
                <a:gd name="T55" fmla="*/ 2147483647 h 658"/>
                <a:gd name="T56" fmla="*/ 2147483647 w 905"/>
                <a:gd name="T57" fmla="*/ 2147483647 h 658"/>
                <a:gd name="T58" fmla="*/ 2147483647 w 905"/>
                <a:gd name="T59" fmla="*/ 2147483647 h 6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5"/>
                <a:gd name="T91" fmla="*/ 0 h 658"/>
                <a:gd name="T92" fmla="*/ 905 w 905"/>
                <a:gd name="T93" fmla="*/ 658 h 6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5" h="658">
                  <a:moveTo>
                    <a:pt x="872" y="658"/>
                  </a:moveTo>
                  <a:lnTo>
                    <a:pt x="872" y="658"/>
                  </a:lnTo>
                  <a:lnTo>
                    <a:pt x="705" y="658"/>
                  </a:lnTo>
                  <a:lnTo>
                    <a:pt x="705" y="591"/>
                  </a:lnTo>
                  <a:lnTo>
                    <a:pt x="839" y="591"/>
                  </a:lnTo>
                  <a:lnTo>
                    <a:pt x="839" y="168"/>
                  </a:lnTo>
                  <a:cubicBezTo>
                    <a:pt x="802" y="144"/>
                    <a:pt x="728" y="103"/>
                    <a:pt x="683" y="78"/>
                  </a:cubicBezTo>
                  <a:lnTo>
                    <a:pt x="577" y="192"/>
                  </a:lnTo>
                  <a:cubicBezTo>
                    <a:pt x="565" y="205"/>
                    <a:pt x="546" y="207"/>
                    <a:pt x="532" y="197"/>
                  </a:cubicBezTo>
                  <a:lnTo>
                    <a:pt x="463" y="146"/>
                  </a:lnTo>
                  <a:lnTo>
                    <a:pt x="375" y="146"/>
                  </a:lnTo>
                  <a:lnTo>
                    <a:pt x="308" y="198"/>
                  </a:lnTo>
                  <a:cubicBezTo>
                    <a:pt x="294" y="209"/>
                    <a:pt x="274" y="207"/>
                    <a:pt x="263" y="194"/>
                  </a:cubicBezTo>
                  <a:lnTo>
                    <a:pt x="158" y="80"/>
                  </a:lnTo>
                  <a:lnTo>
                    <a:pt x="36" y="159"/>
                  </a:lnTo>
                  <a:lnTo>
                    <a:pt x="0" y="103"/>
                  </a:lnTo>
                  <a:lnTo>
                    <a:pt x="146" y="9"/>
                  </a:lnTo>
                  <a:cubicBezTo>
                    <a:pt x="159" y="0"/>
                    <a:pt x="178" y="2"/>
                    <a:pt x="189" y="14"/>
                  </a:cubicBezTo>
                  <a:lnTo>
                    <a:pt x="291" y="126"/>
                  </a:lnTo>
                  <a:lnTo>
                    <a:pt x="343" y="86"/>
                  </a:lnTo>
                  <a:cubicBezTo>
                    <a:pt x="348" y="82"/>
                    <a:pt x="356" y="79"/>
                    <a:pt x="363" y="79"/>
                  </a:cubicBezTo>
                  <a:lnTo>
                    <a:pt x="474" y="79"/>
                  </a:lnTo>
                  <a:cubicBezTo>
                    <a:pt x="481" y="79"/>
                    <a:pt x="488" y="81"/>
                    <a:pt x="493" y="86"/>
                  </a:cubicBezTo>
                  <a:lnTo>
                    <a:pt x="548" y="125"/>
                  </a:lnTo>
                  <a:lnTo>
                    <a:pt x="652" y="14"/>
                  </a:lnTo>
                  <a:cubicBezTo>
                    <a:pt x="662" y="3"/>
                    <a:pt x="678" y="0"/>
                    <a:pt x="692" y="7"/>
                  </a:cubicBezTo>
                  <a:cubicBezTo>
                    <a:pt x="698" y="11"/>
                    <a:pt x="847" y="91"/>
                    <a:pt x="892" y="124"/>
                  </a:cubicBezTo>
                  <a:cubicBezTo>
                    <a:pt x="900" y="130"/>
                    <a:pt x="905" y="140"/>
                    <a:pt x="905" y="150"/>
                  </a:cubicBezTo>
                  <a:lnTo>
                    <a:pt x="905" y="625"/>
                  </a:lnTo>
                  <a:cubicBezTo>
                    <a:pt x="905" y="643"/>
                    <a:pt x="890" y="658"/>
                    <a:pt x="872" y="65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Freeform 130"/>
            <p:cNvSpPr>
              <a:spLocks/>
            </p:cNvSpPr>
            <p:nvPr/>
          </p:nvSpPr>
          <p:spPr bwMode="auto">
            <a:xfrm>
              <a:off x="7891229" y="1399811"/>
              <a:ext cx="30977" cy="41461"/>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8" y="0"/>
                    <a:pt x="139" y="31"/>
                    <a:pt x="139" y="69"/>
                  </a:cubicBezTo>
                  <a:cubicBezTo>
                    <a:pt x="139" y="107"/>
                    <a:pt x="108" y="138"/>
                    <a:pt x="69"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131"/>
            <p:cNvSpPr>
              <a:spLocks/>
            </p:cNvSpPr>
            <p:nvPr/>
          </p:nvSpPr>
          <p:spPr bwMode="auto">
            <a:xfrm>
              <a:off x="7938951" y="1398659"/>
              <a:ext cx="30140" cy="42613"/>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132"/>
            <p:cNvSpPr>
              <a:spLocks/>
            </p:cNvSpPr>
            <p:nvPr/>
          </p:nvSpPr>
          <p:spPr bwMode="auto">
            <a:xfrm>
              <a:off x="7882857" y="1266215"/>
              <a:ext cx="35163" cy="116321"/>
            </a:xfrm>
            <a:custGeom>
              <a:avLst/>
              <a:gdLst>
                <a:gd name="T0" fmla="*/ 2147483647 w 160"/>
                <a:gd name="T1" fmla="*/ 0 h 381"/>
                <a:gd name="T2" fmla="*/ 2147483647 w 160"/>
                <a:gd name="T3" fmla="*/ 0 h 381"/>
                <a:gd name="T4" fmla="*/ 2147483647 w 160"/>
                <a:gd name="T5" fmla="*/ 2147483647 h 381"/>
                <a:gd name="T6" fmla="*/ 0 w 160"/>
                <a:gd name="T7" fmla="*/ 2147483647 h 381"/>
                <a:gd name="T8" fmla="*/ 2147483647 w 160"/>
                <a:gd name="T9" fmla="*/ 2147483647 h 381"/>
                <a:gd name="T10" fmla="*/ 2147483647 w 160"/>
                <a:gd name="T11" fmla="*/ 2147483647 h 381"/>
                <a:gd name="T12" fmla="*/ 2147483647 w 160"/>
                <a:gd name="T13" fmla="*/ 2147483647 h 381"/>
                <a:gd name="T14" fmla="*/ 2147483647 w 160"/>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381"/>
                <a:gd name="T26" fmla="*/ 160 w 160"/>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381">
                  <a:moveTo>
                    <a:pt x="11" y="0"/>
                  </a:moveTo>
                  <a:lnTo>
                    <a:pt x="11" y="0"/>
                  </a:lnTo>
                  <a:lnTo>
                    <a:pt x="33" y="78"/>
                  </a:lnTo>
                  <a:lnTo>
                    <a:pt x="0" y="293"/>
                  </a:lnTo>
                  <a:lnTo>
                    <a:pt x="82" y="381"/>
                  </a:lnTo>
                  <a:lnTo>
                    <a:pt x="160" y="293"/>
                  </a:lnTo>
                  <a:lnTo>
                    <a:pt x="118" y="80"/>
                  </a:lnTo>
                  <a:lnTo>
                    <a:pt x="136" y="0"/>
                  </a:lnTo>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6" name="矩形 95"/>
          <p:cNvSpPr/>
          <p:nvPr/>
        </p:nvSpPr>
        <p:spPr>
          <a:xfrm>
            <a:off x="3645122" y="2160107"/>
            <a:ext cx="615553" cy="461665"/>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关联关系</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分析</a:t>
            </a:r>
          </a:p>
        </p:txBody>
      </p:sp>
      <p:grpSp>
        <p:nvGrpSpPr>
          <p:cNvPr id="97" name="组合 507"/>
          <p:cNvGrpSpPr/>
          <p:nvPr/>
        </p:nvGrpSpPr>
        <p:grpSpPr>
          <a:xfrm>
            <a:off x="3073847" y="1760005"/>
            <a:ext cx="258078" cy="320347"/>
            <a:chOff x="-2949575" y="3236913"/>
            <a:chExt cx="1717675" cy="1365250"/>
          </a:xfrm>
          <a:solidFill>
            <a:schemeClr val="tx1">
              <a:lumMod val="65000"/>
              <a:lumOff val="35000"/>
            </a:schemeClr>
          </a:solidFill>
        </p:grpSpPr>
        <p:sp>
          <p:nvSpPr>
            <p:cNvPr id="98" name="Freeform 188"/>
            <p:cNvSpPr>
              <a:spLocks/>
            </p:cNvSpPr>
            <p:nvPr/>
          </p:nvSpPr>
          <p:spPr bwMode="auto">
            <a:xfrm>
              <a:off x="-1708150" y="3475038"/>
              <a:ext cx="73025" cy="247650"/>
            </a:xfrm>
            <a:custGeom>
              <a:avLst/>
              <a:gdLst/>
              <a:ahLst/>
              <a:cxnLst>
                <a:cxn ang="0">
                  <a:pos x="360" y="0"/>
                </a:cxn>
                <a:cxn ang="0">
                  <a:pos x="690" y="1290"/>
                </a:cxn>
                <a:cxn ang="0">
                  <a:pos x="360" y="2340"/>
                </a:cxn>
                <a:cxn ang="0">
                  <a:pos x="0" y="1260"/>
                </a:cxn>
                <a:cxn ang="0">
                  <a:pos x="360" y="0"/>
                </a:cxn>
              </a:cxnLst>
              <a:rect l="0" t="0" r="r" b="b"/>
              <a:pathLst>
                <a:path w="690" h="2340">
                  <a:moveTo>
                    <a:pt x="360" y="0"/>
                  </a:moveTo>
                  <a:lnTo>
                    <a:pt x="690" y="1290"/>
                  </a:lnTo>
                  <a:lnTo>
                    <a:pt x="360" y="2340"/>
                  </a:lnTo>
                  <a:lnTo>
                    <a:pt x="0" y="1260"/>
                  </a:lnTo>
                  <a:lnTo>
                    <a:pt x="360"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Freeform 189"/>
            <p:cNvSpPr>
              <a:spLocks/>
            </p:cNvSpPr>
            <p:nvPr/>
          </p:nvSpPr>
          <p:spPr bwMode="auto">
            <a:xfrm>
              <a:off x="-1692275" y="3729038"/>
              <a:ext cx="41275" cy="47625"/>
            </a:xfrm>
            <a:custGeom>
              <a:avLst/>
              <a:gdLst/>
              <a:ahLst/>
              <a:cxnLst>
                <a:cxn ang="0">
                  <a:pos x="0" y="240"/>
                </a:cxn>
                <a:cxn ang="0">
                  <a:pos x="0" y="330"/>
                </a:cxn>
                <a:cxn ang="0">
                  <a:pos x="60" y="391"/>
                </a:cxn>
                <a:cxn ang="0">
                  <a:pos x="120" y="450"/>
                </a:cxn>
                <a:cxn ang="0">
                  <a:pos x="180" y="450"/>
                </a:cxn>
                <a:cxn ang="0">
                  <a:pos x="270" y="450"/>
                </a:cxn>
                <a:cxn ang="0">
                  <a:pos x="330" y="391"/>
                </a:cxn>
                <a:cxn ang="0">
                  <a:pos x="360" y="330"/>
                </a:cxn>
                <a:cxn ang="0">
                  <a:pos x="390" y="240"/>
                </a:cxn>
                <a:cxn ang="0">
                  <a:pos x="360" y="150"/>
                </a:cxn>
                <a:cxn ang="0">
                  <a:pos x="330" y="60"/>
                </a:cxn>
                <a:cxn ang="0">
                  <a:pos x="270" y="30"/>
                </a:cxn>
                <a:cxn ang="0">
                  <a:pos x="180" y="0"/>
                </a:cxn>
                <a:cxn ang="0">
                  <a:pos x="120" y="30"/>
                </a:cxn>
                <a:cxn ang="0">
                  <a:pos x="60" y="60"/>
                </a:cxn>
                <a:cxn ang="0">
                  <a:pos x="0" y="150"/>
                </a:cxn>
                <a:cxn ang="0">
                  <a:pos x="0" y="240"/>
                </a:cxn>
              </a:cxnLst>
              <a:rect l="0" t="0" r="r" b="b"/>
              <a:pathLst>
                <a:path w="390" h="450">
                  <a:moveTo>
                    <a:pt x="0" y="240"/>
                  </a:moveTo>
                  <a:lnTo>
                    <a:pt x="0" y="330"/>
                  </a:lnTo>
                  <a:lnTo>
                    <a:pt x="60" y="391"/>
                  </a:lnTo>
                  <a:lnTo>
                    <a:pt x="120" y="450"/>
                  </a:lnTo>
                  <a:lnTo>
                    <a:pt x="180" y="450"/>
                  </a:lnTo>
                  <a:lnTo>
                    <a:pt x="270" y="450"/>
                  </a:lnTo>
                  <a:lnTo>
                    <a:pt x="330" y="391"/>
                  </a:lnTo>
                  <a:lnTo>
                    <a:pt x="360" y="330"/>
                  </a:lnTo>
                  <a:lnTo>
                    <a:pt x="390" y="240"/>
                  </a:lnTo>
                  <a:lnTo>
                    <a:pt x="360" y="150"/>
                  </a:lnTo>
                  <a:lnTo>
                    <a:pt x="330" y="60"/>
                  </a:lnTo>
                  <a:lnTo>
                    <a:pt x="270" y="30"/>
                  </a:lnTo>
                  <a:lnTo>
                    <a:pt x="180" y="0"/>
                  </a:lnTo>
                  <a:lnTo>
                    <a:pt x="120" y="30"/>
                  </a:lnTo>
                  <a:lnTo>
                    <a:pt x="60" y="60"/>
                  </a:lnTo>
                  <a:lnTo>
                    <a:pt x="0" y="150"/>
                  </a:lnTo>
                  <a:lnTo>
                    <a:pt x="0" y="2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Rectangle 190"/>
            <p:cNvSpPr>
              <a:spLocks noChangeArrowheads="1"/>
            </p:cNvSpPr>
            <p:nvPr/>
          </p:nvSpPr>
          <p:spPr bwMode="auto">
            <a:xfrm>
              <a:off x="-1831975" y="3687763"/>
              <a:ext cx="76200" cy="63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91"/>
            <p:cNvSpPr>
              <a:spLocks/>
            </p:cNvSpPr>
            <p:nvPr/>
          </p:nvSpPr>
          <p:spPr bwMode="auto">
            <a:xfrm>
              <a:off x="-1790700" y="3236913"/>
              <a:ext cx="225425" cy="219075"/>
            </a:xfrm>
            <a:custGeom>
              <a:avLst/>
              <a:gdLst/>
              <a:ahLst/>
              <a:cxnLst>
                <a:cxn ang="0">
                  <a:pos x="0" y="1050"/>
                </a:cxn>
                <a:cxn ang="0">
                  <a:pos x="0" y="1260"/>
                </a:cxn>
                <a:cxn ang="0">
                  <a:pos x="60" y="1440"/>
                </a:cxn>
                <a:cxn ang="0">
                  <a:pos x="180" y="1620"/>
                </a:cxn>
                <a:cxn ang="0">
                  <a:pos x="300" y="1770"/>
                </a:cxn>
                <a:cxn ang="0">
                  <a:pos x="450" y="1890"/>
                </a:cxn>
                <a:cxn ang="0">
                  <a:pos x="630" y="2010"/>
                </a:cxn>
                <a:cxn ang="0">
                  <a:pos x="840" y="2070"/>
                </a:cxn>
                <a:cxn ang="0">
                  <a:pos x="1050" y="2070"/>
                </a:cxn>
                <a:cxn ang="0">
                  <a:pos x="1290" y="2070"/>
                </a:cxn>
                <a:cxn ang="0">
                  <a:pos x="1470" y="2010"/>
                </a:cxn>
                <a:cxn ang="0">
                  <a:pos x="1650" y="1890"/>
                </a:cxn>
                <a:cxn ang="0">
                  <a:pos x="1830" y="1770"/>
                </a:cxn>
                <a:cxn ang="0">
                  <a:pos x="1950" y="1620"/>
                </a:cxn>
                <a:cxn ang="0">
                  <a:pos x="2040" y="1440"/>
                </a:cxn>
                <a:cxn ang="0">
                  <a:pos x="2100" y="1260"/>
                </a:cxn>
                <a:cxn ang="0">
                  <a:pos x="2130" y="1050"/>
                </a:cxn>
                <a:cxn ang="0">
                  <a:pos x="2100" y="840"/>
                </a:cxn>
                <a:cxn ang="0">
                  <a:pos x="2040" y="630"/>
                </a:cxn>
                <a:cxn ang="0">
                  <a:pos x="1950" y="450"/>
                </a:cxn>
                <a:cxn ang="0">
                  <a:pos x="1830" y="300"/>
                </a:cxn>
                <a:cxn ang="0">
                  <a:pos x="1650" y="180"/>
                </a:cxn>
                <a:cxn ang="0">
                  <a:pos x="1470" y="90"/>
                </a:cxn>
                <a:cxn ang="0">
                  <a:pos x="1290" y="30"/>
                </a:cxn>
                <a:cxn ang="0">
                  <a:pos x="1050" y="0"/>
                </a:cxn>
                <a:cxn ang="0">
                  <a:pos x="840" y="30"/>
                </a:cxn>
                <a:cxn ang="0">
                  <a:pos x="630" y="90"/>
                </a:cxn>
                <a:cxn ang="0">
                  <a:pos x="450" y="180"/>
                </a:cxn>
                <a:cxn ang="0">
                  <a:pos x="300" y="300"/>
                </a:cxn>
                <a:cxn ang="0">
                  <a:pos x="180" y="450"/>
                </a:cxn>
                <a:cxn ang="0">
                  <a:pos x="60" y="630"/>
                </a:cxn>
                <a:cxn ang="0">
                  <a:pos x="0" y="840"/>
                </a:cxn>
                <a:cxn ang="0">
                  <a:pos x="0" y="1050"/>
                </a:cxn>
              </a:cxnLst>
              <a:rect l="0" t="0" r="r" b="b"/>
              <a:pathLst>
                <a:path w="2130" h="2070">
                  <a:moveTo>
                    <a:pt x="0" y="1050"/>
                  </a:moveTo>
                  <a:lnTo>
                    <a:pt x="0" y="1260"/>
                  </a:lnTo>
                  <a:lnTo>
                    <a:pt x="60" y="1440"/>
                  </a:lnTo>
                  <a:lnTo>
                    <a:pt x="180" y="1620"/>
                  </a:lnTo>
                  <a:lnTo>
                    <a:pt x="300" y="1770"/>
                  </a:lnTo>
                  <a:lnTo>
                    <a:pt x="450" y="1890"/>
                  </a:lnTo>
                  <a:lnTo>
                    <a:pt x="630" y="2010"/>
                  </a:lnTo>
                  <a:lnTo>
                    <a:pt x="840" y="2070"/>
                  </a:lnTo>
                  <a:lnTo>
                    <a:pt x="1050" y="2070"/>
                  </a:lnTo>
                  <a:lnTo>
                    <a:pt x="1290" y="2070"/>
                  </a:lnTo>
                  <a:lnTo>
                    <a:pt x="1470" y="2010"/>
                  </a:lnTo>
                  <a:lnTo>
                    <a:pt x="1650" y="1890"/>
                  </a:lnTo>
                  <a:lnTo>
                    <a:pt x="1830" y="1770"/>
                  </a:lnTo>
                  <a:lnTo>
                    <a:pt x="1950" y="1620"/>
                  </a:lnTo>
                  <a:lnTo>
                    <a:pt x="2040" y="1440"/>
                  </a:lnTo>
                  <a:lnTo>
                    <a:pt x="2100" y="1260"/>
                  </a:lnTo>
                  <a:lnTo>
                    <a:pt x="2130" y="1050"/>
                  </a:lnTo>
                  <a:lnTo>
                    <a:pt x="2100" y="840"/>
                  </a:lnTo>
                  <a:lnTo>
                    <a:pt x="2040" y="630"/>
                  </a:lnTo>
                  <a:lnTo>
                    <a:pt x="1950" y="450"/>
                  </a:lnTo>
                  <a:lnTo>
                    <a:pt x="1830" y="300"/>
                  </a:lnTo>
                  <a:lnTo>
                    <a:pt x="1650" y="180"/>
                  </a:lnTo>
                  <a:lnTo>
                    <a:pt x="1470" y="90"/>
                  </a:lnTo>
                  <a:lnTo>
                    <a:pt x="1290" y="30"/>
                  </a:lnTo>
                  <a:lnTo>
                    <a:pt x="1050" y="0"/>
                  </a:lnTo>
                  <a:lnTo>
                    <a:pt x="840" y="30"/>
                  </a:lnTo>
                  <a:lnTo>
                    <a:pt x="630" y="90"/>
                  </a:lnTo>
                  <a:lnTo>
                    <a:pt x="450" y="180"/>
                  </a:lnTo>
                  <a:lnTo>
                    <a:pt x="300" y="300"/>
                  </a:lnTo>
                  <a:lnTo>
                    <a:pt x="180" y="450"/>
                  </a:lnTo>
                  <a:lnTo>
                    <a:pt x="60" y="630"/>
                  </a:lnTo>
                  <a:lnTo>
                    <a:pt x="0" y="840"/>
                  </a:lnTo>
                  <a:lnTo>
                    <a:pt x="0" y="10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Freeform 192"/>
            <p:cNvSpPr>
              <a:spLocks/>
            </p:cNvSpPr>
            <p:nvPr/>
          </p:nvSpPr>
          <p:spPr bwMode="auto">
            <a:xfrm>
              <a:off x="-1654175" y="3970338"/>
              <a:ext cx="177800" cy="606425"/>
            </a:xfrm>
            <a:custGeom>
              <a:avLst/>
              <a:gdLst/>
              <a:ahLst/>
              <a:cxnLst>
                <a:cxn ang="0">
                  <a:pos x="0" y="5190"/>
                </a:cxn>
                <a:cxn ang="0">
                  <a:pos x="30" y="5310"/>
                </a:cxn>
                <a:cxn ang="0">
                  <a:pos x="60" y="5400"/>
                </a:cxn>
                <a:cxn ang="0">
                  <a:pos x="90" y="5490"/>
                </a:cxn>
                <a:cxn ang="0">
                  <a:pos x="150" y="5580"/>
                </a:cxn>
                <a:cxn ang="0">
                  <a:pos x="240" y="5640"/>
                </a:cxn>
                <a:cxn ang="0">
                  <a:pos x="300" y="5700"/>
                </a:cxn>
                <a:cxn ang="0">
                  <a:pos x="390" y="5730"/>
                </a:cxn>
                <a:cxn ang="0">
                  <a:pos x="510" y="5730"/>
                </a:cxn>
                <a:cxn ang="0">
                  <a:pos x="1200" y="5730"/>
                </a:cxn>
                <a:cxn ang="0">
                  <a:pos x="1290" y="5730"/>
                </a:cxn>
                <a:cxn ang="0">
                  <a:pos x="1380" y="5700"/>
                </a:cxn>
                <a:cxn ang="0">
                  <a:pos x="1470" y="5640"/>
                </a:cxn>
                <a:cxn ang="0">
                  <a:pos x="1530" y="5580"/>
                </a:cxn>
                <a:cxn ang="0">
                  <a:pos x="1590" y="5490"/>
                </a:cxn>
                <a:cxn ang="0">
                  <a:pos x="1620" y="5400"/>
                </a:cxn>
                <a:cxn ang="0">
                  <a:pos x="1650" y="5310"/>
                </a:cxn>
                <a:cxn ang="0">
                  <a:pos x="1680" y="5190"/>
                </a:cxn>
                <a:cxn ang="0">
                  <a:pos x="1680" y="540"/>
                </a:cxn>
                <a:cxn ang="0">
                  <a:pos x="1650" y="420"/>
                </a:cxn>
                <a:cxn ang="0">
                  <a:pos x="1620" y="330"/>
                </a:cxn>
                <a:cxn ang="0">
                  <a:pos x="1590" y="240"/>
                </a:cxn>
                <a:cxn ang="0">
                  <a:pos x="1530" y="150"/>
                </a:cxn>
                <a:cxn ang="0">
                  <a:pos x="1470" y="90"/>
                </a:cxn>
                <a:cxn ang="0">
                  <a:pos x="1380" y="30"/>
                </a:cxn>
                <a:cxn ang="0">
                  <a:pos x="1290" y="0"/>
                </a:cxn>
                <a:cxn ang="0">
                  <a:pos x="1200" y="0"/>
                </a:cxn>
                <a:cxn ang="0">
                  <a:pos x="510" y="0"/>
                </a:cxn>
                <a:cxn ang="0">
                  <a:pos x="390" y="0"/>
                </a:cxn>
                <a:cxn ang="0">
                  <a:pos x="300" y="30"/>
                </a:cxn>
                <a:cxn ang="0">
                  <a:pos x="240" y="90"/>
                </a:cxn>
                <a:cxn ang="0">
                  <a:pos x="150" y="150"/>
                </a:cxn>
                <a:cxn ang="0">
                  <a:pos x="90" y="240"/>
                </a:cxn>
                <a:cxn ang="0">
                  <a:pos x="60" y="330"/>
                </a:cxn>
                <a:cxn ang="0">
                  <a:pos x="30" y="420"/>
                </a:cxn>
                <a:cxn ang="0">
                  <a:pos x="0" y="540"/>
                </a:cxn>
                <a:cxn ang="0">
                  <a:pos x="0" y="5190"/>
                </a:cxn>
              </a:cxnLst>
              <a:rect l="0" t="0" r="r" b="b"/>
              <a:pathLst>
                <a:path w="1680" h="5730">
                  <a:moveTo>
                    <a:pt x="0" y="5190"/>
                  </a:moveTo>
                  <a:lnTo>
                    <a:pt x="30" y="5310"/>
                  </a:lnTo>
                  <a:lnTo>
                    <a:pt x="60" y="5400"/>
                  </a:lnTo>
                  <a:lnTo>
                    <a:pt x="90" y="5490"/>
                  </a:lnTo>
                  <a:lnTo>
                    <a:pt x="150" y="5580"/>
                  </a:lnTo>
                  <a:lnTo>
                    <a:pt x="240" y="5640"/>
                  </a:lnTo>
                  <a:lnTo>
                    <a:pt x="300" y="5700"/>
                  </a:lnTo>
                  <a:lnTo>
                    <a:pt x="390" y="5730"/>
                  </a:lnTo>
                  <a:lnTo>
                    <a:pt x="510" y="5730"/>
                  </a:lnTo>
                  <a:lnTo>
                    <a:pt x="1200" y="5730"/>
                  </a:lnTo>
                  <a:lnTo>
                    <a:pt x="1290" y="5730"/>
                  </a:lnTo>
                  <a:lnTo>
                    <a:pt x="1380" y="5700"/>
                  </a:lnTo>
                  <a:lnTo>
                    <a:pt x="1470" y="5640"/>
                  </a:lnTo>
                  <a:lnTo>
                    <a:pt x="1530" y="5580"/>
                  </a:lnTo>
                  <a:lnTo>
                    <a:pt x="1590" y="5490"/>
                  </a:lnTo>
                  <a:lnTo>
                    <a:pt x="1620" y="5400"/>
                  </a:lnTo>
                  <a:lnTo>
                    <a:pt x="1650" y="5310"/>
                  </a:lnTo>
                  <a:lnTo>
                    <a:pt x="1680" y="5190"/>
                  </a:lnTo>
                  <a:lnTo>
                    <a:pt x="1680" y="540"/>
                  </a:lnTo>
                  <a:lnTo>
                    <a:pt x="1650" y="420"/>
                  </a:lnTo>
                  <a:lnTo>
                    <a:pt x="1620" y="330"/>
                  </a:lnTo>
                  <a:lnTo>
                    <a:pt x="1590" y="240"/>
                  </a:lnTo>
                  <a:lnTo>
                    <a:pt x="1530" y="150"/>
                  </a:lnTo>
                  <a:lnTo>
                    <a:pt x="1470" y="90"/>
                  </a:lnTo>
                  <a:lnTo>
                    <a:pt x="1380" y="30"/>
                  </a:lnTo>
                  <a:lnTo>
                    <a:pt x="1290" y="0"/>
                  </a:lnTo>
                  <a:lnTo>
                    <a:pt x="1200" y="0"/>
                  </a:lnTo>
                  <a:lnTo>
                    <a:pt x="510" y="0"/>
                  </a:lnTo>
                  <a:lnTo>
                    <a:pt x="390" y="0"/>
                  </a:lnTo>
                  <a:lnTo>
                    <a:pt x="300" y="30"/>
                  </a:lnTo>
                  <a:lnTo>
                    <a:pt x="240" y="90"/>
                  </a:lnTo>
                  <a:lnTo>
                    <a:pt x="150" y="150"/>
                  </a:lnTo>
                  <a:lnTo>
                    <a:pt x="90" y="240"/>
                  </a:lnTo>
                  <a:lnTo>
                    <a:pt x="60" y="330"/>
                  </a:lnTo>
                  <a:lnTo>
                    <a:pt x="30" y="420"/>
                  </a:lnTo>
                  <a:lnTo>
                    <a:pt x="0" y="540"/>
                  </a:lnTo>
                  <a:lnTo>
                    <a:pt x="0" y="51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193"/>
            <p:cNvSpPr>
              <a:spLocks/>
            </p:cNvSpPr>
            <p:nvPr/>
          </p:nvSpPr>
          <p:spPr bwMode="auto">
            <a:xfrm>
              <a:off x="-1958975" y="3960813"/>
              <a:ext cx="254000" cy="320675"/>
            </a:xfrm>
            <a:custGeom>
              <a:avLst/>
              <a:gdLst/>
              <a:ahLst/>
              <a:cxnLst>
                <a:cxn ang="0">
                  <a:pos x="30" y="2310"/>
                </a:cxn>
                <a:cxn ang="0">
                  <a:pos x="0" y="2370"/>
                </a:cxn>
                <a:cxn ang="0">
                  <a:pos x="30" y="2431"/>
                </a:cxn>
                <a:cxn ang="0">
                  <a:pos x="90" y="2550"/>
                </a:cxn>
                <a:cxn ang="0">
                  <a:pos x="210" y="2640"/>
                </a:cxn>
                <a:cxn ang="0">
                  <a:pos x="360" y="2730"/>
                </a:cxn>
                <a:cxn ang="0">
                  <a:pos x="1020" y="2970"/>
                </a:cxn>
                <a:cxn ang="0">
                  <a:pos x="1200" y="3030"/>
                </a:cxn>
                <a:cxn ang="0">
                  <a:pos x="1380" y="3030"/>
                </a:cxn>
                <a:cxn ang="0">
                  <a:pos x="1500" y="2970"/>
                </a:cxn>
                <a:cxn ang="0">
                  <a:pos x="1530" y="2940"/>
                </a:cxn>
                <a:cxn ang="0">
                  <a:pos x="1560" y="2910"/>
                </a:cxn>
                <a:cxn ang="0">
                  <a:pos x="2400" y="720"/>
                </a:cxn>
                <a:cxn ang="0">
                  <a:pos x="2400" y="660"/>
                </a:cxn>
                <a:cxn ang="0">
                  <a:pos x="2400" y="600"/>
                </a:cxn>
                <a:cxn ang="0">
                  <a:pos x="2340" y="480"/>
                </a:cxn>
                <a:cxn ang="0">
                  <a:pos x="2220" y="390"/>
                </a:cxn>
                <a:cxn ang="0">
                  <a:pos x="2040" y="300"/>
                </a:cxn>
                <a:cxn ang="0">
                  <a:pos x="1410" y="60"/>
                </a:cxn>
                <a:cxn ang="0">
                  <a:pos x="1200" y="0"/>
                </a:cxn>
                <a:cxn ang="0">
                  <a:pos x="1050" y="0"/>
                </a:cxn>
                <a:cxn ang="0">
                  <a:pos x="930" y="60"/>
                </a:cxn>
                <a:cxn ang="0">
                  <a:pos x="870" y="90"/>
                </a:cxn>
                <a:cxn ang="0">
                  <a:pos x="840" y="120"/>
                </a:cxn>
                <a:cxn ang="0">
                  <a:pos x="30" y="2310"/>
                </a:cxn>
              </a:cxnLst>
              <a:rect l="0" t="0" r="r" b="b"/>
              <a:pathLst>
                <a:path w="2400" h="3030">
                  <a:moveTo>
                    <a:pt x="30" y="2310"/>
                  </a:moveTo>
                  <a:lnTo>
                    <a:pt x="0" y="2370"/>
                  </a:lnTo>
                  <a:lnTo>
                    <a:pt x="30" y="2431"/>
                  </a:lnTo>
                  <a:lnTo>
                    <a:pt x="90" y="2550"/>
                  </a:lnTo>
                  <a:lnTo>
                    <a:pt x="210" y="2640"/>
                  </a:lnTo>
                  <a:lnTo>
                    <a:pt x="360" y="2730"/>
                  </a:lnTo>
                  <a:lnTo>
                    <a:pt x="1020" y="2970"/>
                  </a:lnTo>
                  <a:lnTo>
                    <a:pt x="1200" y="3030"/>
                  </a:lnTo>
                  <a:lnTo>
                    <a:pt x="1380" y="3030"/>
                  </a:lnTo>
                  <a:lnTo>
                    <a:pt x="1500" y="2970"/>
                  </a:lnTo>
                  <a:lnTo>
                    <a:pt x="1530" y="2940"/>
                  </a:lnTo>
                  <a:lnTo>
                    <a:pt x="1560" y="2910"/>
                  </a:lnTo>
                  <a:lnTo>
                    <a:pt x="2400" y="720"/>
                  </a:lnTo>
                  <a:lnTo>
                    <a:pt x="2400" y="660"/>
                  </a:lnTo>
                  <a:lnTo>
                    <a:pt x="2400" y="600"/>
                  </a:lnTo>
                  <a:lnTo>
                    <a:pt x="2340" y="480"/>
                  </a:lnTo>
                  <a:lnTo>
                    <a:pt x="2220" y="390"/>
                  </a:lnTo>
                  <a:lnTo>
                    <a:pt x="2040" y="300"/>
                  </a:lnTo>
                  <a:lnTo>
                    <a:pt x="1410" y="60"/>
                  </a:lnTo>
                  <a:lnTo>
                    <a:pt x="1200" y="0"/>
                  </a:lnTo>
                  <a:lnTo>
                    <a:pt x="1050" y="0"/>
                  </a:lnTo>
                  <a:lnTo>
                    <a:pt x="930" y="60"/>
                  </a:lnTo>
                  <a:lnTo>
                    <a:pt x="870" y="90"/>
                  </a:lnTo>
                  <a:lnTo>
                    <a:pt x="840" y="120"/>
                  </a:lnTo>
                  <a:lnTo>
                    <a:pt x="30" y="231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Freeform 195"/>
            <p:cNvSpPr>
              <a:spLocks/>
            </p:cNvSpPr>
            <p:nvPr/>
          </p:nvSpPr>
          <p:spPr bwMode="auto">
            <a:xfrm>
              <a:off x="-1958975" y="4164013"/>
              <a:ext cx="238125" cy="422275"/>
            </a:xfrm>
            <a:custGeom>
              <a:avLst/>
              <a:gdLst/>
              <a:ahLst/>
              <a:cxnLst>
                <a:cxn ang="0">
                  <a:pos x="630" y="3720"/>
                </a:cxn>
                <a:cxn ang="0">
                  <a:pos x="630" y="3780"/>
                </a:cxn>
                <a:cxn ang="0">
                  <a:pos x="690" y="3840"/>
                </a:cxn>
                <a:cxn ang="0">
                  <a:pos x="810" y="3930"/>
                </a:cxn>
                <a:cxn ang="0">
                  <a:pos x="960" y="3990"/>
                </a:cxn>
                <a:cxn ang="0">
                  <a:pos x="1170" y="3990"/>
                </a:cxn>
                <a:cxn ang="0">
                  <a:pos x="1830" y="3840"/>
                </a:cxn>
                <a:cxn ang="0">
                  <a:pos x="2010" y="3780"/>
                </a:cxn>
                <a:cxn ang="0">
                  <a:pos x="2160" y="3690"/>
                </a:cxn>
                <a:cxn ang="0">
                  <a:pos x="2250" y="3540"/>
                </a:cxn>
                <a:cxn ang="0">
                  <a:pos x="2250" y="3480"/>
                </a:cxn>
                <a:cxn ang="0">
                  <a:pos x="2250" y="3390"/>
                </a:cxn>
                <a:cxn ang="0">
                  <a:pos x="1650" y="270"/>
                </a:cxn>
                <a:cxn ang="0">
                  <a:pos x="1620" y="210"/>
                </a:cxn>
                <a:cxn ang="0">
                  <a:pos x="1560" y="150"/>
                </a:cxn>
                <a:cxn ang="0">
                  <a:pos x="1440" y="30"/>
                </a:cxn>
                <a:cxn ang="0">
                  <a:pos x="1290" y="0"/>
                </a:cxn>
                <a:cxn ang="0">
                  <a:pos x="1080" y="0"/>
                </a:cxn>
                <a:cxn ang="0">
                  <a:pos x="420" y="120"/>
                </a:cxn>
                <a:cxn ang="0">
                  <a:pos x="240" y="180"/>
                </a:cxn>
                <a:cxn ang="0">
                  <a:pos x="90" y="300"/>
                </a:cxn>
                <a:cxn ang="0">
                  <a:pos x="30" y="450"/>
                </a:cxn>
                <a:cxn ang="0">
                  <a:pos x="0" y="511"/>
                </a:cxn>
                <a:cxn ang="0">
                  <a:pos x="0" y="600"/>
                </a:cxn>
                <a:cxn ang="0">
                  <a:pos x="630" y="3720"/>
                </a:cxn>
              </a:cxnLst>
              <a:rect l="0" t="0" r="r" b="b"/>
              <a:pathLst>
                <a:path w="2250" h="3990">
                  <a:moveTo>
                    <a:pt x="630" y="3720"/>
                  </a:moveTo>
                  <a:lnTo>
                    <a:pt x="630" y="3780"/>
                  </a:lnTo>
                  <a:lnTo>
                    <a:pt x="690" y="3840"/>
                  </a:lnTo>
                  <a:lnTo>
                    <a:pt x="810" y="3930"/>
                  </a:lnTo>
                  <a:lnTo>
                    <a:pt x="960" y="3990"/>
                  </a:lnTo>
                  <a:lnTo>
                    <a:pt x="1170" y="3990"/>
                  </a:lnTo>
                  <a:lnTo>
                    <a:pt x="1830" y="3840"/>
                  </a:lnTo>
                  <a:lnTo>
                    <a:pt x="2010" y="3780"/>
                  </a:lnTo>
                  <a:lnTo>
                    <a:pt x="2160" y="3690"/>
                  </a:lnTo>
                  <a:lnTo>
                    <a:pt x="2250" y="3540"/>
                  </a:lnTo>
                  <a:lnTo>
                    <a:pt x="2250" y="3480"/>
                  </a:lnTo>
                  <a:lnTo>
                    <a:pt x="2250" y="3390"/>
                  </a:lnTo>
                  <a:lnTo>
                    <a:pt x="1650" y="270"/>
                  </a:lnTo>
                  <a:lnTo>
                    <a:pt x="1620" y="210"/>
                  </a:lnTo>
                  <a:lnTo>
                    <a:pt x="1560" y="150"/>
                  </a:lnTo>
                  <a:lnTo>
                    <a:pt x="1440" y="30"/>
                  </a:lnTo>
                  <a:lnTo>
                    <a:pt x="1290" y="0"/>
                  </a:lnTo>
                  <a:lnTo>
                    <a:pt x="1080" y="0"/>
                  </a:lnTo>
                  <a:lnTo>
                    <a:pt x="420" y="120"/>
                  </a:lnTo>
                  <a:lnTo>
                    <a:pt x="240" y="180"/>
                  </a:lnTo>
                  <a:lnTo>
                    <a:pt x="90" y="300"/>
                  </a:lnTo>
                  <a:lnTo>
                    <a:pt x="30" y="450"/>
                  </a:lnTo>
                  <a:lnTo>
                    <a:pt x="0" y="511"/>
                  </a:lnTo>
                  <a:lnTo>
                    <a:pt x="0" y="600"/>
                  </a:lnTo>
                  <a:lnTo>
                    <a:pt x="630" y="372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Freeform 196"/>
            <p:cNvSpPr>
              <a:spLocks/>
            </p:cNvSpPr>
            <p:nvPr/>
          </p:nvSpPr>
          <p:spPr bwMode="auto">
            <a:xfrm>
              <a:off x="-1504950" y="3630613"/>
              <a:ext cx="273050" cy="307975"/>
            </a:xfrm>
            <a:custGeom>
              <a:avLst/>
              <a:gdLst/>
              <a:ahLst/>
              <a:cxnLst>
                <a:cxn ang="0">
                  <a:pos x="60" y="2160"/>
                </a:cxn>
                <a:cxn ang="0">
                  <a:pos x="0" y="2250"/>
                </a:cxn>
                <a:cxn ang="0">
                  <a:pos x="0" y="2370"/>
                </a:cxn>
                <a:cxn ang="0">
                  <a:pos x="30" y="2490"/>
                </a:cxn>
                <a:cxn ang="0">
                  <a:pos x="90" y="2580"/>
                </a:cxn>
                <a:cxn ang="0">
                  <a:pos x="420" y="2850"/>
                </a:cxn>
                <a:cxn ang="0">
                  <a:pos x="510" y="2880"/>
                </a:cxn>
                <a:cxn ang="0">
                  <a:pos x="630" y="2910"/>
                </a:cxn>
                <a:cxn ang="0">
                  <a:pos x="750" y="2850"/>
                </a:cxn>
                <a:cxn ang="0">
                  <a:pos x="840" y="2790"/>
                </a:cxn>
                <a:cxn ang="0">
                  <a:pos x="2490" y="750"/>
                </a:cxn>
                <a:cxn ang="0">
                  <a:pos x="2550" y="630"/>
                </a:cxn>
                <a:cxn ang="0">
                  <a:pos x="2580" y="510"/>
                </a:cxn>
                <a:cxn ang="0">
                  <a:pos x="2550" y="420"/>
                </a:cxn>
                <a:cxn ang="0">
                  <a:pos x="2460" y="330"/>
                </a:cxn>
                <a:cxn ang="0">
                  <a:pos x="2130" y="60"/>
                </a:cxn>
                <a:cxn ang="0">
                  <a:pos x="2040" y="0"/>
                </a:cxn>
                <a:cxn ang="0">
                  <a:pos x="1920" y="0"/>
                </a:cxn>
                <a:cxn ang="0">
                  <a:pos x="1830" y="30"/>
                </a:cxn>
                <a:cxn ang="0">
                  <a:pos x="1710" y="120"/>
                </a:cxn>
                <a:cxn ang="0">
                  <a:pos x="60" y="2160"/>
                </a:cxn>
              </a:cxnLst>
              <a:rect l="0" t="0" r="r" b="b"/>
              <a:pathLst>
                <a:path w="2580" h="2910">
                  <a:moveTo>
                    <a:pt x="60" y="2160"/>
                  </a:moveTo>
                  <a:lnTo>
                    <a:pt x="0" y="2250"/>
                  </a:lnTo>
                  <a:lnTo>
                    <a:pt x="0" y="2370"/>
                  </a:lnTo>
                  <a:lnTo>
                    <a:pt x="30" y="2490"/>
                  </a:lnTo>
                  <a:lnTo>
                    <a:pt x="90" y="2580"/>
                  </a:lnTo>
                  <a:lnTo>
                    <a:pt x="420" y="2850"/>
                  </a:lnTo>
                  <a:lnTo>
                    <a:pt x="510" y="2880"/>
                  </a:lnTo>
                  <a:lnTo>
                    <a:pt x="630" y="2910"/>
                  </a:lnTo>
                  <a:lnTo>
                    <a:pt x="750" y="2850"/>
                  </a:lnTo>
                  <a:lnTo>
                    <a:pt x="840" y="2790"/>
                  </a:lnTo>
                  <a:lnTo>
                    <a:pt x="2490" y="750"/>
                  </a:lnTo>
                  <a:lnTo>
                    <a:pt x="2550" y="630"/>
                  </a:lnTo>
                  <a:lnTo>
                    <a:pt x="2580" y="510"/>
                  </a:lnTo>
                  <a:lnTo>
                    <a:pt x="2550" y="420"/>
                  </a:lnTo>
                  <a:lnTo>
                    <a:pt x="2460" y="330"/>
                  </a:lnTo>
                  <a:lnTo>
                    <a:pt x="2130" y="60"/>
                  </a:lnTo>
                  <a:lnTo>
                    <a:pt x="2040" y="0"/>
                  </a:lnTo>
                  <a:lnTo>
                    <a:pt x="1920" y="0"/>
                  </a:lnTo>
                  <a:lnTo>
                    <a:pt x="1830" y="30"/>
                  </a:lnTo>
                  <a:lnTo>
                    <a:pt x="1710" y="120"/>
                  </a:lnTo>
                  <a:lnTo>
                    <a:pt x="60" y="21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Rectangle 197"/>
            <p:cNvSpPr>
              <a:spLocks noChangeArrowheads="1"/>
            </p:cNvSpPr>
            <p:nvPr/>
          </p:nvSpPr>
          <p:spPr bwMode="auto">
            <a:xfrm>
              <a:off x="-2368550" y="4205288"/>
              <a:ext cx="101600" cy="25400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Rectangle 198"/>
            <p:cNvSpPr>
              <a:spLocks noChangeArrowheads="1"/>
            </p:cNvSpPr>
            <p:nvPr/>
          </p:nvSpPr>
          <p:spPr bwMode="auto">
            <a:xfrm>
              <a:off x="-2520950" y="4113213"/>
              <a:ext cx="98425" cy="3460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Rectangle 199"/>
            <p:cNvSpPr>
              <a:spLocks noChangeArrowheads="1"/>
            </p:cNvSpPr>
            <p:nvPr/>
          </p:nvSpPr>
          <p:spPr bwMode="auto">
            <a:xfrm>
              <a:off x="-2676525" y="3967163"/>
              <a:ext cx="101600" cy="49212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Rectangle 200"/>
            <p:cNvSpPr>
              <a:spLocks noChangeArrowheads="1"/>
            </p:cNvSpPr>
            <p:nvPr/>
          </p:nvSpPr>
          <p:spPr bwMode="auto">
            <a:xfrm>
              <a:off x="-2835275" y="3792538"/>
              <a:ext cx="101600" cy="6667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Rectangle 201"/>
            <p:cNvSpPr>
              <a:spLocks noChangeArrowheads="1"/>
            </p:cNvSpPr>
            <p:nvPr/>
          </p:nvSpPr>
          <p:spPr bwMode="auto">
            <a:xfrm>
              <a:off x="-2206625" y="4278313"/>
              <a:ext cx="98425" cy="1809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202"/>
            <p:cNvSpPr>
              <a:spLocks/>
            </p:cNvSpPr>
            <p:nvPr/>
          </p:nvSpPr>
          <p:spPr bwMode="auto">
            <a:xfrm>
              <a:off x="-2676525" y="3678238"/>
              <a:ext cx="615950" cy="527050"/>
            </a:xfrm>
            <a:custGeom>
              <a:avLst/>
              <a:gdLst/>
              <a:ahLst/>
              <a:cxnLst>
                <a:cxn ang="0">
                  <a:pos x="960" y="840"/>
                </a:cxn>
                <a:cxn ang="0">
                  <a:pos x="930" y="990"/>
                </a:cxn>
                <a:cxn ang="0">
                  <a:pos x="930" y="1170"/>
                </a:cxn>
                <a:cxn ang="0">
                  <a:pos x="960" y="1350"/>
                </a:cxn>
                <a:cxn ang="0">
                  <a:pos x="1020" y="1530"/>
                </a:cxn>
                <a:cxn ang="0">
                  <a:pos x="1110" y="1710"/>
                </a:cxn>
                <a:cxn ang="0">
                  <a:pos x="1230" y="1860"/>
                </a:cxn>
                <a:cxn ang="0">
                  <a:pos x="1530" y="2220"/>
                </a:cxn>
                <a:cxn ang="0">
                  <a:pos x="1890" y="2580"/>
                </a:cxn>
                <a:cxn ang="0">
                  <a:pos x="2280" y="2910"/>
                </a:cxn>
                <a:cxn ang="0">
                  <a:pos x="2730" y="3270"/>
                </a:cxn>
                <a:cxn ang="0">
                  <a:pos x="3210" y="3570"/>
                </a:cxn>
                <a:cxn ang="0">
                  <a:pos x="4170" y="4140"/>
                </a:cxn>
                <a:cxn ang="0">
                  <a:pos x="5010" y="4590"/>
                </a:cxn>
                <a:cxn ang="0">
                  <a:pos x="5820" y="4980"/>
                </a:cxn>
                <a:cxn ang="0">
                  <a:pos x="5070" y="4680"/>
                </a:cxn>
                <a:cxn ang="0">
                  <a:pos x="4290" y="4290"/>
                </a:cxn>
                <a:cxn ang="0">
                  <a:pos x="3360" y="3810"/>
                </a:cxn>
                <a:cxn ang="0">
                  <a:pos x="2880" y="3510"/>
                </a:cxn>
                <a:cxn ang="0">
                  <a:pos x="2400" y="3210"/>
                </a:cxn>
                <a:cxn ang="0">
                  <a:pos x="1950" y="2880"/>
                </a:cxn>
                <a:cxn ang="0">
                  <a:pos x="1560" y="2550"/>
                </a:cxn>
                <a:cxn ang="0">
                  <a:pos x="1170" y="2190"/>
                </a:cxn>
                <a:cxn ang="0">
                  <a:pos x="870" y="1800"/>
                </a:cxn>
                <a:cxn ang="0">
                  <a:pos x="750" y="1620"/>
                </a:cxn>
                <a:cxn ang="0">
                  <a:pos x="630" y="1440"/>
                </a:cxn>
                <a:cxn ang="0">
                  <a:pos x="540" y="1230"/>
                </a:cxn>
                <a:cxn ang="0">
                  <a:pos x="480" y="1020"/>
                </a:cxn>
                <a:cxn ang="0">
                  <a:pos x="0" y="1200"/>
                </a:cxn>
                <a:cxn ang="0">
                  <a:pos x="0" y="0"/>
                </a:cxn>
                <a:cxn ang="0">
                  <a:pos x="1470" y="510"/>
                </a:cxn>
                <a:cxn ang="0">
                  <a:pos x="960" y="840"/>
                </a:cxn>
              </a:cxnLst>
              <a:rect l="0" t="0" r="r" b="b"/>
              <a:pathLst>
                <a:path w="5820" h="4980">
                  <a:moveTo>
                    <a:pt x="960" y="840"/>
                  </a:moveTo>
                  <a:lnTo>
                    <a:pt x="930" y="990"/>
                  </a:lnTo>
                  <a:lnTo>
                    <a:pt x="930" y="1170"/>
                  </a:lnTo>
                  <a:lnTo>
                    <a:pt x="960" y="1350"/>
                  </a:lnTo>
                  <a:lnTo>
                    <a:pt x="1020" y="1530"/>
                  </a:lnTo>
                  <a:lnTo>
                    <a:pt x="1110" y="1710"/>
                  </a:lnTo>
                  <a:lnTo>
                    <a:pt x="1230" y="1860"/>
                  </a:lnTo>
                  <a:lnTo>
                    <a:pt x="1530" y="2220"/>
                  </a:lnTo>
                  <a:lnTo>
                    <a:pt x="1890" y="2580"/>
                  </a:lnTo>
                  <a:lnTo>
                    <a:pt x="2280" y="2910"/>
                  </a:lnTo>
                  <a:lnTo>
                    <a:pt x="2730" y="3270"/>
                  </a:lnTo>
                  <a:lnTo>
                    <a:pt x="3210" y="3570"/>
                  </a:lnTo>
                  <a:lnTo>
                    <a:pt x="4170" y="4140"/>
                  </a:lnTo>
                  <a:lnTo>
                    <a:pt x="5010" y="4590"/>
                  </a:lnTo>
                  <a:lnTo>
                    <a:pt x="5820" y="4980"/>
                  </a:lnTo>
                  <a:lnTo>
                    <a:pt x="5070" y="4680"/>
                  </a:lnTo>
                  <a:lnTo>
                    <a:pt x="4290" y="4290"/>
                  </a:lnTo>
                  <a:lnTo>
                    <a:pt x="3360" y="3810"/>
                  </a:lnTo>
                  <a:lnTo>
                    <a:pt x="2880" y="3510"/>
                  </a:lnTo>
                  <a:lnTo>
                    <a:pt x="2400" y="3210"/>
                  </a:lnTo>
                  <a:lnTo>
                    <a:pt x="1950" y="2880"/>
                  </a:lnTo>
                  <a:lnTo>
                    <a:pt x="1560" y="2550"/>
                  </a:lnTo>
                  <a:lnTo>
                    <a:pt x="1170" y="2190"/>
                  </a:lnTo>
                  <a:lnTo>
                    <a:pt x="870" y="1800"/>
                  </a:lnTo>
                  <a:lnTo>
                    <a:pt x="750" y="1620"/>
                  </a:lnTo>
                  <a:lnTo>
                    <a:pt x="630" y="1440"/>
                  </a:lnTo>
                  <a:lnTo>
                    <a:pt x="540" y="1230"/>
                  </a:lnTo>
                  <a:lnTo>
                    <a:pt x="480" y="1020"/>
                  </a:lnTo>
                  <a:lnTo>
                    <a:pt x="0" y="1200"/>
                  </a:lnTo>
                  <a:lnTo>
                    <a:pt x="0" y="0"/>
                  </a:lnTo>
                  <a:lnTo>
                    <a:pt x="1470" y="510"/>
                  </a:lnTo>
                  <a:lnTo>
                    <a:pt x="960" y="8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Freeform 203"/>
            <p:cNvSpPr>
              <a:spLocks/>
            </p:cNvSpPr>
            <p:nvPr/>
          </p:nvSpPr>
          <p:spPr bwMode="auto">
            <a:xfrm>
              <a:off x="-2582863" y="3760788"/>
              <a:ext cx="7938" cy="6350"/>
            </a:xfrm>
            <a:custGeom>
              <a:avLst/>
              <a:gdLst/>
              <a:ahLst/>
              <a:cxnLst>
                <a:cxn ang="0">
                  <a:pos x="0" y="48"/>
                </a:cxn>
                <a:cxn ang="0">
                  <a:pos x="74" y="63"/>
                </a:cxn>
                <a:cxn ang="0">
                  <a:pos x="74" y="63"/>
                </a:cxn>
                <a:cxn ang="0">
                  <a:pos x="74" y="63"/>
                </a:cxn>
                <a:cxn ang="0">
                  <a:pos x="74" y="63"/>
                </a:cxn>
                <a:cxn ang="0">
                  <a:pos x="0" y="48"/>
                </a:cxn>
                <a:cxn ang="0">
                  <a:pos x="34" y="0"/>
                </a:cxn>
                <a:cxn ang="0">
                  <a:pos x="6" y="17"/>
                </a:cxn>
                <a:cxn ang="0">
                  <a:pos x="0" y="48"/>
                </a:cxn>
              </a:cxnLst>
              <a:rect l="0" t="0" r="r" b="b"/>
              <a:pathLst>
                <a:path w="74" h="63">
                  <a:moveTo>
                    <a:pt x="0" y="48"/>
                  </a:moveTo>
                  <a:lnTo>
                    <a:pt x="74" y="63"/>
                  </a:lnTo>
                  <a:lnTo>
                    <a:pt x="74" y="63"/>
                  </a:lnTo>
                  <a:lnTo>
                    <a:pt x="74" y="63"/>
                  </a:lnTo>
                  <a:lnTo>
                    <a:pt x="74" y="63"/>
                  </a:lnTo>
                  <a:lnTo>
                    <a:pt x="0" y="48"/>
                  </a:lnTo>
                  <a:lnTo>
                    <a:pt x="34" y="0"/>
                  </a:lnTo>
                  <a:lnTo>
                    <a:pt x="6" y="17"/>
                  </a:lnTo>
                  <a:lnTo>
                    <a:pt x="0" y="4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Freeform 204"/>
            <p:cNvSpPr>
              <a:spLocks/>
            </p:cNvSpPr>
            <p:nvPr/>
          </p:nvSpPr>
          <p:spPr bwMode="auto">
            <a:xfrm>
              <a:off x="-2586038" y="3765551"/>
              <a:ext cx="19050" cy="19050"/>
            </a:xfrm>
            <a:custGeom>
              <a:avLst/>
              <a:gdLst/>
              <a:ahLst/>
              <a:cxnLst>
                <a:cxn ang="0">
                  <a:pos x="0" y="165"/>
                </a:cxn>
                <a:cxn ang="0">
                  <a:pos x="149" y="179"/>
                </a:cxn>
                <a:cxn ang="0">
                  <a:pos x="178" y="29"/>
                </a:cxn>
                <a:cxn ang="0">
                  <a:pos x="31" y="0"/>
                </a:cxn>
                <a:cxn ang="0">
                  <a:pos x="2" y="150"/>
                </a:cxn>
                <a:cxn ang="0">
                  <a:pos x="0" y="165"/>
                </a:cxn>
                <a:cxn ang="0">
                  <a:pos x="2" y="150"/>
                </a:cxn>
                <a:cxn ang="0">
                  <a:pos x="1" y="158"/>
                </a:cxn>
                <a:cxn ang="0">
                  <a:pos x="0" y="165"/>
                </a:cxn>
              </a:cxnLst>
              <a:rect l="0" t="0" r="r" b="b"/>
              <a:pathLst>
                <a:path w="178" h="179">
                  <a:moveTo>
                    <a:pt x="0" y="165"/>
                  </a:moveTo>
                  <a:lnTo>
                    <a:pt x="149" y="179"/>
                  </a:lnTo>
                  <a:lnTo>
                    <a:pt x="178" y="29"/>
                  </a:lnTo>
                  <a:lnTo>
                    <a:pt x="31" y="0"/>
                  </a:lnTo>
                  <a:lnTo>
                    <a:pt x="2" y="150"/>
                  </a:lnTo>
                  <a:lnTo>
                    <a:pt x="0" y="165"/>
                  </a:lnTo>
                  <a:lnTo>
                    <a:pt x="2" y="150"/>
                  </a:lnTo>
                  <a:lnTo>
                    <a:pt x="1" y="158"/>
                  </a:lnTo>
                  <a:lnTo>
                    <a:pt x="0" y="16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205"/>
            <p:cNvSpPr>
              <a:spLocks/>
            </p:cNvSpPr>
            <p:nvPr/>
          </p:nvSpPr>
          <p:spPr bwMode="auto">
            <a:xfrm>
              <a:off x="-2586038" y="3783013"/>
              <a:ext cx="15875" cy="20638"/>
            </a:xfrm>
            <a:custGeom>
              <a:avLst/>
              <a:gdLst/>
              <a:ahLst/>
              <a:cxnLst>
                <a:cxn ang="0">
                  <a:pos x="1" y="192"/>
                </a:cxn>
                <a:cxn ang="0">
                  <a:pos x="150" y="180"/>
                </a:cxn>
                <a:cxn ang="0">
                  <a:pos x="150" y="0"/>
                </a:cxn>
                <a:cxn ang="0">
                  <a:pos x="0" y="0"/>
                </a:cxn>
                <a:cxn ang="0">
                  <a:pos x="0" y="180"/>
                </a:cxn>
                <a:cxn ang="0">
                  <a:pos x="1" y="192"/>
                </a:cxn>
                <a:cxn ang="0">
                  <a:pos x="0" y="180"/>
                </a:cxn>
                <a:cxn ang="0">
                  <a:pos x="0" y="186"/>
                </a:cxn>
                <a:cxn ang="0">
                  <a:pos x="1" y="192"/>
                </a:cxn>
              </a:cxnLst>
              <a:rect l="0" t="0" r="r" b="b"/>
              <a:pathLst>
                <a:path w="150" h="192">
                  <a:moveTo>
                    <a:pt x="1" y="192"/>
                  </a:moveTo>
                  <a:lnTo>
                    <a:pt x="150" y="180"/>
                  </a:lnTo>
                  <a:lnTo>
                    <a:pt x="150" y="0"/>
                  </a:lnTo>
                  <a:lnTo>
                    <a:pt x="0" y="0"/>
                  </a:lnTo>
                  <a:lnTo>
                    <a:pt x="0" y="180"/>
                  </a:lnTo>
                  <a:lnTo>
                    <a:pt x="1" y="192"/>
                  </a:lnTo>
                  <a:lnTo>
                    <a:pt x="0" y="180"/>
                  </a:lnTo>
                  <a:lnTo>
                    <a:pt x="0" y="186"/>
                  </a:lnTo>
                  <a:lnTo>
                    <a:pt x="1" y="19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206"/>
            <p:cNvSpPr>
              <a:spLocks/>
            </p:cNvSpPr>
            <p:nvPr/>
          </p:nvSpPr>
          <p:spPr bwMode="auto">
            <a:xfrm>
              <a:off x="-2586038" y="3800476"/>
              <a:ext cx="19050" cy="23813"/>
            </a:xfrm>
            <a:custGeom>
              <a:avLst/>
              <a:gdLst/>
              <a:ahLst/>
              <a:cxnLst>
                <a:cxn ang="0">
                  <a:pos x="33" y="216"/>
                </a:cxn>
                <a:cxn ang="0">
                  <a:pos x="178" y="180"/>
                </a:cxn>
                <a:cxn ang="0">
                  <a:pos x="148" y="0"/>
                </a:cxn>
                <a:cxn ang="0">
                  <a:pos x="0" y="24"/>
                </a:cxn>
                <a:cxn ang="0">
                  <a:pos x="30" y="204"/>
                </a:cxn>
                <a:cxn ang="0">
                  <a:pos x="33" y="216"/>
                </a:cxn>
                <a:cxn ang="0">
                  <a:pos x="30" y="204"/>
                </a:cxn>
                <a:cxn ang="0">
                  <a:pos x="31" y="210"/>
                </a:cxn>
                <a:cxn ang="0">
                  <a:pos x="33" y="216"/>
                </a:cxn>
              </a:cxnLst>
              <a:rect l="0" t="0" r="r" b="b"/>
              <a:pathLst>
                <a:path w="178" h="216">
                  <a:moveTo>
                    <a:pt x="33" y="216"/>
                  </a:moveTo>
                  <a:lnTo>
                    <a:pt x="178" y="180"/>
                  </a:lnTo>
                  <a:lnTo>
                    <a:pt x="148" y="0"/>
                  </a:lnTo>
                  <a:lnTo>
                    <a:pt x="0" y="24"/>
                  </a:lnTo>
                  <a:lnTo>
                    <a:pt x="30" y="204"/>
                  </a:lnTo>
                  <a:lnTo>
                    <a:pt x="33" y="216"/>
                  </a:lnTo>
                  <a:lnTo>
                    <a:pt x="30" y="204"/>
                  </a:lnTo>
                  <a:lnTo>
                    <a:pt x="31" y="210"/>
                  </a:lnTo>
                  <a:lnTo>
                    <a:pt x="33" y="21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Freeform 207"/>
            <p:cNvSpPr>
              <a:spLocks/>
            </p:cNvSpPr>
            <p:nvPr/>
          </p:nvSpPr>
          <p:spPr bwMode="auto">
            <a:xfrm>
              <a:off x="-2582863" y="3817938"/>
              <a:ext cx="22225" cy="25400"/>
            </a:xfrm>
            <a:custGeom>
              <a:avLst/>
              <a:gdLst/>
              <a:ahLst/>
              <a:cxnLst>
                <a:cxn ang="0">
                  <a:pos x="64" y="236"/>
                </a:cxn>
                <a:cxn ang="0">
                  <a:pos x="202" y="180"/>
                </a:cxn>
                <a:cxn ang="0">
                  <a:pos x="142" y="0"/>
                </a:cxn>
                <a:cxn ang="0">
                  <a:pos x="0" y="47"/>
                </a:cxn>
                <a:cxn ang="0">
                  <a:pos x="60" y="226"/>
                </a:cxn>
                <a:cxn ang="0">
                  <a:pos x="64" y="236"/>
                </a:cxn>
                <a:cxn ang="0">
                  <a:pos x="60" y="226"/>
                </a:cxn>
                <a:cxn ang="0">
                  <a:pos x="62" y="231"/>
                </a:cxn>
                <a:cxn ang="0">
                  <a:pos x="64" y="236"/>
                </a:cxn>
              </a:cxnLst>
              <a:rect l="0" t="0" r="r" b="b"/>
              <a:pathLst>
                <a:path w="202" h="236">
                  <a:moveTo>
                    <a:pt x="64" y="236"/>
                  </a:moveTo>
                  <a:lnTo>
                    <a:pt x="202" y="180"/>
                  </a:lnTo>
                  <a:lnTo>
                    <a:pt x="142" y="0"/>
                  </a:lnTo>
                  <a:lnTo>
                    <a:pt x="0" y="47"/>
                  </a:lnTo>
                  <a:lnTo>
                    <a:pt x="60" y="226"/>
                  </a:lnTo>
                  <a:lnTo>
                    <a:pt x="64" y="236"/>
                  </a:lnTo>
                  <a:lnTo>
                    <a:pt x="60" y="226"/>
                  </a:lnTo>
                  <a:lnTo>
                    <a:pt x="62" y="231"/>
                  </a:lnTo>
                  <a:lnTo>
                    <a:pt x="64" y="23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208"/>
            <p:cNvSpPr>
              <a:spLocks/>
            </p:cNvSpPr>
            <p:nvPr/>
          </p:nvSpPr>
          <p:spPr bwMode="auto">
            <a:xfrm>
              <a:off x="-2574925" y="3836988"/>
              <a:ext cx="22225" cy="26988"/>
            </a:xfrm>
            <a:custGeom>
              <a:avLst/>
              <a:gdLst/>
              <a:ahLst/>
              <a:cxnLst>
                <a:cxn ang="0">
                  <a:pos x="98" y="260"/>
                </a:cxn>
                <a:cxn ang="0">
                  <a:pos x="224" y="181"/>
                </a:cxn>
                <a:cxn ang="0">
                  <a:pos x="134" y="0"/>
                </a:cxn>
                <a:cxn ang="0">
                  <a:pos x="0" y="67"/>
                </a:cxn>
                <a:cxn ang="0">
                  <a:pos x="90" y="248"/>
                </a:cxn>
                <a:cxn ang="0">
                  <a:pos x="98" y="260"/>
                </a:cxn>
                <a:cxn ang="0">
                  <a:pos x="90" y="248"/>
                </a:cxn>
                <a:cxn ang="0">
                  <a:pos x="93" y="254"/>
                </a:cxn>
                <a:cxn ang="0">
                  <a:pos x="98" y="260"/>
                </a:cxn>
              </a:cxnLst>
              <a:rect l="0" t="0" r="r" b="b"/>
              <a:pathLst>
                <a:path w="224" h="260">
                  <a:moveTo>
                    <a:pt x="98" y="260"/>
                  </a:moveTo>
                  <a:lnTo>
                    <a:pt x="224" y="181"/>
                  </a:lnTo>
                  <a:lnTo>
                    <a:pt x="134" y="0"/>
                  </a:lnTo>
                  <a:lnTo>
                    <a:pt x="0" y="67"/>
                  </a:lnTo>
                  <a:lnTo>
                    <a:pt x="90" y="248"/>
                  </a:lnTo>
                  <a:lnTo>
                    <a:pt x="98" y="260"/>
                  </a:lnTo>
                  <a:lnTo>
                    <a:pt x="90" y="248"/>
                  </a:lnTo>
                  <a:lnTo>
                    <a:pt x="93" y="254"/>
                  </a:lnTo>
                  <a:lnTo>
                    <a:pt x="98" y="2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209"/>
            <p:cNvSpPr>
              <a:spLocks/>
            </p:cNvSpPr>
            <p:nvPr/>
          </p:nvSpPr>
          <p:spPr bwMode="auto">
            <a:xfrm>
              <a:off x="-2565400" y="3854451"/>
              <a:ext cx="25400" cy="25400"/>
            </a:xfrm>
            <a:custGeom>
              <a:avLst/>
              <a:gdLst/>
              <a:ahLst/>
              <a:cxnLst>
                <a:cxn ang="0">
                  <a:pos x="121" y="244"/>
                </a:cxn>
                <a:cxn ang="0">
                  <a:pos x="237" y="150"/>
                </a:cxn>
                <a:cxn ang="0">
                  <a:pos x="117" y="0"/>
                </a:cxn>
                <a:cxn ang="0">
                  <a:pos x="0" y="92"/>
                </a:cxn>
                <a:cxn ang="0">
                  <a:pos x="121" y="242"/>
                </a:cxn>
                <a:cxn ang="0">
                  <a:pos x="121" y="244"/>
                </a:cxn>
                <a:cxn ang="0">
                  <a:pos x="121" y="242"/>
                </a:cxn>
                <a:cxn ang="0">
                  <a:pos x="121" y="243"/>
                </a:cxn>
                <a:cxn ang="0">
                  <a:pos x="121" y="244"/>
                </a:cxn>
              </a:cxnLst>
              <a:rect l="0" t="0" r="r" b="b"/>
              <a:pathLst>
                <a:path w="237" h="244">
                  <a:moveTo>
                    <a:pt x="121" y="244"/>
                  </a:moveTo>
                  <a:lnTo>
                    <a:pt x="237" y="150"/>
                  </a:lnTo>
                  <a:lnTo>
                    <a:pt x="117" y="0"/>
                  </a:lnTo>
                  <a:lnTo>
                    <a:pt x="0" y="92"/>
                  </a:lnTo>
                  <a:lnTo>
                    <a:pt x="121" y="242"/>
                  </a:lnTo>
                  <a:lnTo>
                    <a:pt x="121" y="244"/>
                  </a:lnTo>
                  <a:lnTo>
                    <a:pt x="121" y="242"/>
                  </a:lnTo>
                  <a:lnTo>
                    <a:pt x="121" y="243"/>
                  </a:lnTo>
                  <a:lnTo>
                    <a:pt x="121" y="24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Freeform 210"/>
            <p:cNvSpPr>
              <a:spLocks/>
            </p:cNvSpPr>
            <p:nvPr/>
          </p:nvSpPr>
          <p:spPr bwMode="auto">
            <a:xfrm>
              <a:off x="-2552700" y="3870326"/>
              <a:ext cx="44450" cy="49213"/>
            </a:xfrm>
            <a:custGeom>
              <a:avLst/>
              <a:gdLst/>
              <a:ahLst/>
              <a:cxnLst>
                <a:cxn ang="0">
                  <a:pos x="304" y="461"/>
                </a:cxn>
                <a:cxn ang="0">
                  <a:pos x="415" y="360"/>
                </a:cxn>
                <a:cxn ang="0">
                  <a:pos x="116" y="0"/>
                </a:cxn>
                <a:cxn ang="0">
                  <a:pos x="0" y="96"/>
                </a:cxn>
                <a:cxn ang="0">
                  <a:pos x="300" y="455"/>
                </a:cxn>
                <a:cxn ang="0">
                  <a:pos x="304" y="461"/>
                </a:cxn>
                <a:cxn ang="0">
                  <a:pos x="300" y="455"/>
                </a:cxn>
                <a:cxn ang="0">
                  <a:pos x="302" y="458"/>
                </a:cxn>
                <a:cxn ang="0">
                  <a:pos x="304" y="461"/>
                </a:cxn>
              </a:cxnLst>
              <a:rect l="0" t="0" r="r" b="b"/>
              <a:pathLst>
                <a:path w="415" h="461">
                  <a:moveTo>
                    <a:pt x="304" y="461"/>
                  </a:moveTo>
                  <a:lnTo>
                    <a:pt x="415" y="360"/>
                  </a:lnTo>
                  <a:lnTo>
                    <a:pt x="116" y="0"/>
                  </a:lnTo>
                  <a:lnTo>
                    <a:pt x="0" y="96"/>
                  </a:lnTo>
                  <a:lnTo>
                    <a:pt x="300" y="455"/>
                  </a:lnTo>
                  <a:lnTo>
                    <a:pt x="304" y="461"/>
                  </a:lnTo>
                  <a:lnTo>
                    <a:pt x="300" y="455"/>
                  </a:lnTo>
                  <a:lnTo>
                    <a:pt x="302" y="458"/>
                  </a:lnTo>
                  <a:lnTo>
                    <a:pt x="304" y="46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Freeform 211"/>
            <p:cNvSpPr>
              <a:spLocks/>
            </p:cNvSpPr>
            <p:nvPr/>
          </p:nvSpPr>
          <p:spPr bwMode="auto">
            <a:xfrm>
              <a:off x="-2520950" y="3906838"/>
              <a:ext cx="50800" cy="50800"/>
            </a:xfrm>
            <a:custGeom>
              <a:avLst/>
              <a:gdLst/>
              <a:ahLst/>
              <a:cxnLst>
                <a:cxn ang="0">
                  <a:pos x="366" y="471"/>
                </a:cxn>
                <a:cxn ang="0">
                  <a:pos x="467" y="360"/>
                </a:cxn>
                <a:cxn ang="0">
                  <a:pos x="107" y="0"/>
                </a:cxn>
                <a:cxn ang="0">
                  <a:pos x="0" y="106"/>
                </a:cxn>
                <a:cxn ang="0">
                  <a:pos x="361" y="467"/>
                </a:cxn>
                <a:cxn ang="0">
                  <a:pos x="366" y="471"/>
                </a:cxn>
                <a:cxn ang="0">
                  <a:pos x="361" y="467"/>
                </a:cxn>
                <a:cxn ang="0">
                  <a:pos x="364" y="469"/>
                </a:cxn>
                <a:cxn ang="0">
                  <a:pos x="366" y="471"/>
                </a:cxn>
              </a:cxnLst>
              <a:rect l="0" t="0" r="r" b="b"/>
              <a:pathLst>
                <a:path w="467" h="471">
                  <a:moveTo>
                    <a:pt x="366" y="471"/>
                  </a:moveTo>
                  <a:lnTo>
                    <a:pt x="467" y="360"/>
                  </a:lnTo>
                  <a:lnTo>
                    <a:pt x="107" y="0"/>
                  </a:lnTo>
                  <a:lnTo>
                    <a:pt x="0" y="106"/>
                  </a:lnTo>
                  <a:lnTo>
                    <a:pt x="361" y="467"/>
                  </a:lnTo>
                  <a:lnTo>
                    <a:pt x="366" y="471"/>
                  </a:lnTo>
                  <a:lnTo>
                    <a:pt x="361" y="467"/>
                  </a:lnTo>
                  <a:lnTo>
                    <a:pt x="364" y="469"/>
                  </a:lnTo>
                  <a:lnTo>
                    <a:pt x="366" y="4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212"/>
            <p:cNvSpPr>
              <a:spLocks/>
            </p:cNvSpPr>
            <p:nvPr/>
          </p:nvSpPr>
          <p:spPr bwMode="auto">
            <a:xfrm>
              <a:off x="-2481263" y="3944938"/>
              <a:ext cx="50800" cy="47625"/>
            </a:xfrm>
            <a:custGeom>
              <a:avLst/>
              <a:gdLst/>
              <a:ahLst/>
              <a:cxnLst>
                <a:cxn ang="0">
                  <a:pos x="391" y="445"/>
                </a:cxn>
                <a:cxn ang="0">
                  <a:pos x="487" y="330"/>
                </a:cxn>
                <a:cxn ang="0">
                  <a:pos x="96" y="0"/>
                </a:cxn>
                <a:cxn ang="0">
                  <a:pos x="0" y="115"/>
                </a:cxn>
                <a:cxn ang="0">
                  <a:pos x="389" y="444"/>
                </a:cxn>
                <a:cxn ang="0">
                  <a:pos x="391" y="445"/>
                </a:cxn>
                <a:cxn ang="0">
                  <a:pos x="389" y="444"/>
                </a:cxn>
                <a:cxn ang="0">
                  <a:pos x="390" y="444"/>
                </a:cxn>
                <a:cxn ang="0">
                  <a:pos x="391" y="445"/>
                </a:cxn>
              </a:cxnLst>
              <a:rect l="0" t="0" r="r" b="b"/>
              <a:pathLst>
                <a:path w="487" h="445">
                  <a:moveTo>
                    <a:pt x="391" y="445"/>
                  </a:moveTo>
                  <a:lnTo>
                    <a:pt x="487" y="330"/>
                  </a:lnTo>
                  <a:lnTo>
                    <a:pt x="96" y="0"/>
                  </a:lnTo>
                  <a:lnTo>
                    <a:pt x="0" y="115"/>
                  </a:lnTo>
                  <a:lnTo>
                    <a:pt x="389" y="444"/>
                  </a:lnTo>
                  <a:lnTo>
                    <a:pt x="391" y="445"/>
                  </a:lnTo>
                  <a:lnTo>
                    <a:pt x="389" y="444"/>
                  </a:lnTo>
                  <a:lnTo>
                    <a:pt x="390" y="444"/>
                  </a:lnTo>
                  <a:lnTo>
                    <a:pt x="391" y="44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Freeform 213"/>
            <p:cNvSpPr>
              <a:spLocks/>
            </p:cNvSpPr>
            <p:nvPr/>
          </p:nvSpPr>
          <p:spPr bwMode="auto">
            <a:xfrm>
              <a:off x="-2439988" y="3979863"/>
              <a:ext cx="57150" cy="50800"/>
            </a:xfrm>
            <a:custGeom>
              <a:avLst/>
              <a:gdLst/>
              <a:ahLst/>
              <a:cxnLst>
                <a:cxn ang="0">
                  <a:pos x="458" y="481"/>
                </a:cxn>
                <a:cxn ang="0">
                  <a:pos x="544" y="360"/>
                </a:cxn>
                <a:cxn ang="0">
                  <a:pos x="94" y="0"/>
                </a:cxn>
                <a:cxn ang="0">
                  <a:pos x="0" y="116"/>
                </a:cxn>
                <a:cxn ang="0">
                  <a:pos x="451" y="476"/>
                </a:cxn>
                <a:cxn ang="0">
                  <a:pos x="458" y="481"/>
                </a:cxn>
                <a:cxn ang="0">
                  <a:pos x="451" y="476"/>
                </a:cxn>
                <a:cxn ang="0">
                  <a:pos x="454" y="479"/>
                </a:cxn>
                <a:cxn ang="0">
                  <a:pos x="458" y="481"/>
                </a:cxn>
              </a:cxnLst>
              <a:rect l="0" t="0" r="r" b="b"/>
              <a:pathLst>
                <a:path w="544" h="481">
                  <a:moveTo>
                    <a:pt x="458" y="481"/>
                  </a:moveTo>
                  <a:lnTo>
                    <a:pt x="544" y="360"/>
                  </a:lnTo>
                  <a:lnTo>
                    <a:pt x="94" y="0"/>
                  </a:lnTo>
                  <a:lnTo>
                    <a:pt x="0" y="116"/>
                  </a:lnTo>
                  <a:lnTo>
                    <a:pt x="451" y="476"/>
                  </a:lnTo>
                  <a:lnTo>
                    <a:pt x="458" y="481"/>
                  </a:lnTo>
                  <a:lnTo>
                    <a:pt x="451" y="476"/>
                  </a:lnTo>
                  <a:lnTo>
                    <a:pt x="454" y="479"/>
                  </a:lnTo>
                  <a:lnTo>
                    <a:pt x="458" y="48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Freeform 214"/>
            <p:cNvSpPr>
              <a:spLocks/>
            </p:cNvSpPr>
            <p:nvPr/>
          </p:nvSpPr>
          <p:spPr bwMode="auto">
            <a:xfrm>
              <a:off x="-2392363" y="4017963"/>
              <a:ext cx="60325" cy="44450"/>
            </a:xfrm>
            <a:custGeom>
              <a:avLst/>
              <a:gdLst/>
              <a:ahLst/>
              <a:cxnLst>
                <a:cxn ang="0">
                  <a:pos x="481" y="428"/>
                </a:cxn>
                <a:cxn ang="0">
                  <a:pos x="559" y="300"/>
                </a:cxn>
                <a:cxn ang="0">
                  <a:pos x="79" y="0"/>
                </a:cxn>
                <a:cxn ang="0">
                  <a:pos x="0" y="126"/>
                </a:cxn>
                <a:cxn ang="0">
                  <a:pos x="479" y="427"/>
                </a:cxn>
                <a:cxn ang="0">
                  <a:pos x="481" y="428"/>
                </a:cxn>
                <a:cxn ang="0">
                  <a:pos x="479" y="427"/>
                </a:cxn>
                <a:cxn ang="0">
                  <a:pos x="481" y="427"/>
                </a:cxn>
                <a:cxn ang="0">
                  <a:pos x="481" y="428"/>
                </a:cxn>
              </a:cxnLst>
              <a:rect l="0" t="0" r="r" b="b"/>
              <a:pathLst>
                <a:path w="559" h="428">
                  <a:moveTo>
                    <a:pt x="481" y="428"/>
                  </a:moveTo>
                  <a:lnTo>
                    <a:pt x="559" y="300"/>
                  </a:lnTo>
                  <a:lnTo>
                    <a:pt x="79" y="0"/>
                  </a:lnTo>
                  <a:lnTo>
                    <a:pt x="0" y="126"/>
                  </a:lnTo>
                  <a:lnTo>
                    <a:pt x="479" y="427"/>
                  </a:lnTo>
                  <a:lnTo>
                    <a:pt x="481" y="428"/>
                  </a:lnTo>
                  <a:lnTo>
                    <a:pt x="479" y="427"/>
                  </a:lnTo>
                  <a:lnTo>
                    <a:pt x="481" y="427"/>
                  </a:lnTo>
                  <a:lnTo>
                    <a:pt x="481" y="4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Freeform 215"/>
            <p:cNvSpPr>
              <a:spLocks/>
            </p:cNvSpPr>
            <p:nvPr/>
          </p:nvSpPr>
          <p:spPr bwMode="auto">
            <a:xfrm>
              <a:off x="-2341563" y="4049713"/>
              <a:ext cx="111125" cy="73025"/>
            </a:xfrm>
            <a:custGeom>
              <a:avLst/>
              <a:gdLst/>
              <a:ahLst/>
              <a:cxnLst>
                <a:cxn ang="0">
                  <a:pos x="963" y="700"/>
                </a:cxn>
                <a:cxn ang="0">
                  <a:pos x="1036" y="570"/>
                </a:cxn>
                <a:cxn ang="0">
                  <a:pos x="76" y="0"/>
                </a:cxn>
                <a:cxn ang="0">
                  <a:pos x="0" y="129"/>
                </a:cxn>
                <a:cxn ang="0">
                  <a:pos x="960" y="699"/>
                </a:cxn>
                <a:cxn ang="0">
                  <a:pos x="963" y="700"/>
                </a:cxn>
                <a:cxn ang="0">
                  <a:pos x="960" y="699"/>
                </a:cxn>
                <a:cxn ang="0">
                  <a:pos x="961" y="700"/>
                </a:cxn>
                <a:cxn ang="0">
                  <a:pos x="963" y="700"/>
                </a:cxn>
              </a:cxnLst>
              <a:rect l="0" t="0" r="r" b="b"/>
              <a:pathLst>
                <a:path w="1036" h="700">
                  <a:moveTo>
                    <a:pt x="963" y="700"/>
                  </a:moveTo>
                  <a:lnTo>
                    <a:pt x="1036" y="570"/>
                  </a:lnTo>
                  <a:lnTo>
                    <a:pt x="76" y="0"/>
                  </a:lnTo>
                  <a:lnTo>
                    <a:pt x="0" y="129"/>
                  </a:lnTo>
                  <a:lnTo>
                    <a:pt x="960" y="699"/>
                  </a:lnTo>
                  <a:lnTo>
                    <a:pt x="963" y="700"/>
                  </a:lnTo>
                  <a:lnTo>
                    <a:pt x="960" y="699"/>
                  </a:lnTo>
                  <a:lnTo>
                    <a:pt x="961" y="700"/>
                  </a:lnTo>
                  <a:lnTo>
                    <a:pt x="963" y="70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Freeform 216"/>
            <p:cNvSpPr>
              <a:spLocks/>
            </p:cNvSpPr>
            <p:nvPr/>
          </p:nvSpPr>
          <p:spPr bwMode="auto">
            <a:xfrm>
              <a:off x="-2238375" y="4110038"/>
              <a:ext cx="95250" cy="60325"/>
            </a:xfrm>
            <a:custGeom>
              <a:avLst/>
              <a:gdLst/>
              <a:ahLst/>
              <a:cxnLst>
                <a:cxn ang="0">
                  <a:pos x="842" y="583"/>
                </a:cxn>
                <a:cxn ang="0">
                  <a:pos x="910" y="450"/>
                </a:cxn>
                <a:cxn ang="0">
                  <a:pos x="70" y="0"/>
                </a:cxn>
                <a:cxn ang="0">
                  <a:pos x="0" y="132"/>
                </a:cxn>
                <a:cxn ang="0">
                  <a:pos x="840" y="582"/>
                </a:cxn>
                <a:cxn ang="0">
                  <a:pos x="842" y="583"/>
                </a:cxn>
                <a:cxn ang="0">
                  <a:pos x="840" y="582"/>
                </a:cxn>
                <a:cxn ang="0">
                  <a:pos x="841" y="583"/>
                </a:cxn>
                <a:cxn ang="0">
                  <a:pos x="842" y="583"/>
                </a:cxn>
              </a:cxnLst>
              <a:rect l="0" t="0" r="r" b="b"/>
              <a:pathLst>
                <a:path w="910" h="583">
                  <a:moveTo>
                    <a:pt x="842" y="583"/>
                  </a:moveTo>
                  <a:lnTo>
                    <a:pt x="910" y="450"/>
                  </a:lnTo>
                  <a:lnTo>
                    <a:pt x="70" y="0"/>
                  </a:lnTo>
                  <a:lnTo>
                    <a:pt x="0" y="132"/>
                  </a:lnTo>
                  <a:lnTo>
                    <a:pt x="840" y="582"/>
                  </a:lnTo>
                  <a:lnTo>
                    <a:pt x="842" y="583"/>
                  </a:lnTo>
                  <a:lnTo>
                    <a:pt x="840" y="582"/>
                  </a:lnTo>
                  <a:lnTo>
                    <a:pt x="841" y="583"/>
                  </a:lnTo>
                  <a:lnTo>
                    <a:pt x="842" y="58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Freeform 217"/>
            <p:cNvSpPr>
              <a:spLocks/>
            </p:cNvSpPr>
            <p:nvPr/>
          </p:nvSpPr>
          <p:spPr bwMode="auto">
            <a:xfrm>
              <a:off x="-2149475" y="4156076"/>
              <a:ext cx="157163" cy="79375"/>
            </a:xfrm>
            <a:custGeom>
              <a:avLst/>
              <a:gdLst/>
              <a:ahLst/>
              <a:cxnLst>
                <a:cxn ang="0">
                  <a:pos x="816" y="528"/>
                </a:cxn>
                <a:cxn ang="0">
                  <a:pos x="875" y="391"/>
                </a:cxn>
                <a:cxn ang="0">
                  <a:pos x="65" y="0"/>
                </a:cxn>
                <a:cxn ang="0">
                  <a:pos x="0" y="135"/>
                </a:cxn>
                <a:cxn ang="0">
                  <a:pos x="811" y="526"/>
                </a:cxn>
                <a:cxn ang="0">
                  <a:pos x="816" y="528"/>
                </a:cxn>
                <a:cxn ang="0">
                  <a:pos x="816" y="528"/>
                </a:cxn>
                <a:cxn ang="0">
                  <a:pos x="1481" y="737"/>
                </a:cxn>
                <a:cxn ang="0">
                  <a:pos x="875" y="391"/>
                </a:cxn>
                <a:cxn ang="0">
                  <a:pos x="816" y="528"/>
                </a:cxn>
              </a:cxnLst>
              <a:rect l="0" t="0" r="r" b="b"/>
              <a:pathLst>
                <a:path w="1481" h="737">
                  <a:moveTo>
                    <a:pt x="816" y="528"/>
                  </a:moveTo>
                  <a:lnTo>
                    <a:pt x="875" y="391"/>
                  </a:lnTo>
                  <a:lnTo>
                    <a:pt x="65" y="0"/>
                  </a:lnTo>
                  <a:lnTo>
                    <a:pt x="0" y="135"/>
                  </a:lnTo>
                  <a:lnTo>
                    <a:pt x="811" y="526"/>
                  </a:lnTo>
                  <a:lnTo>
                    <a:pt x="816" y="528"/>
                  </a:lnTo>
                  <a:lnTo>
                    <a:pt x="816" y="528"/>
                  </a:lnTo>
                  <a:lnTo>
                    <a:pt x="1481" y="737"/>
                  </a:lnTo>
                  <a:lnTo>
                    <a:pt x="875" y="391"/>
                  </a:lnTo>
                  <a:lnTo>
                    <a:pt x="816" y="5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Freeform 218"/>
            <p:cNvSpPr>
              <a:spLocks/>
            </p:cNvSpPr>
            <p:nvPr/>
          </p:nvSpPr>
          <p:spPr bwMode="auto">
            <a:xfrm>
              <a:off x="-2063750" y="4197351"/>
              <a:ext cx="71438" cy="38100"/>
            </a:xfrm>
            <a:custGeom>
              <a:avLst/>
              <a:gdLst/>
              <a:ahLst/>
              <a:cxnLst>
                <a:cxn ang="0">
                  <a:pos x="54" y="0"/>
                </a:cxn>
                <a:cxn ang="0">
                  <a:pos x="27" y="69"/>
                </a:cxn>
                <a:cxn ang="0">
                  <a:pos x="27" y="69"/>
                </a:cxn>
                <a:cxn ang="0">
                  <a:pos x="27" y="69"/>
                </a:cxn>
                <a:cxn ang="0">
                  <a:pos x="27" y="69"/>
                </a:cxn>
                <a:cxn ang="0">
                  <a:pos x="54" y="0"/>
                </a:cxn>
                <a:cxn ang="0">
                  <a:pos x="0" y="139"/>
                </a:cxn>
                <a:cxn ang="0">
                  <a:pos x="665" y="348"/>
                </a:cxn>
                <a:cxn ang="0">
                  <a:pos x="59" y="2"/>
                </a:cxn>
                <a:cxn ang="0">
                  <a:pos x="54" y="0"/>
                </a:cxn>
              </a:cxnLst>
              <a:rect l="0" t="0" r="r" b="b"/>
              <a:pathLst>
                <a:path w="665" h="348">
                  <a:moveTo>
                    <a:pt x="54" y="0"/>
                  </a:moveTo>
                  <a:lnTo>
                    <a:pt x="27" y="69"/>
                  </a:lnTo>
                  <a:lnTo>
                    <a:pt x="27" y="69"/>
                  </a:lnTo>
                  <a:lnTo>
                    <a:pt x="27" y="69"/>
                  </a:lnTo>
                  <a:lnTo>
                    <a:pt x="27" y="69"/>
                  </a:lnTo>
                  <a:lnTo>
                    <a:pt x="54" y="0"/>
                  </a:lnTo>
                  <a:lnTo>
                    <a:pt x="0" y="139"/>
                  </a:lnTo>
                  <a:lnTo>
                    <a:pt x="665" y="348"/>
                  </a:lnTo>
                  <a:lnTo>
                    <a:pt x="59" y="2"/>
                  </a:lnTo>
                  <a:lnTo>
                    <a:pt x="54"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Freeform 219"/>
            <p:cNvSpPr>
              <a:spLocks/>
            </p:cNvSpPr>
            <p:nvPr/>
          </p:nvSpPr>
          <p:spPr bwMode="auto">
            <a:xfrm>
              <a:off x="-2143125" y="4165601"/>
              <a:ext cx="85725" cy="47625"/>
            </a:xfrm>
            <a:custGeom>
              <a:avLst/>
              <a:gdLst/>
              <a:ahLst/>
              <a:cxnLst>
                <a:cxn ang="0">
                  <a:pos x="0" y="135"/>
                </a:cxn>
                <a:cxn ang="0">
                  <a:pos x="5" y="139"/>
                </a:cxn>
                <a:cxn ang="0">
                  <a:pos x="756" y="439"/>
                </a:cxn>
                <a:cxn ang="0">
                  <a:pos x="810" y="300"/>
                </a:cxn>
                <a:cxn ang="0">
                  <a:pos x="61" y="0"/>
                </a:cxn>
                <a:cxn ang="0">
                  <a:pos x="0" y="135"/>
                </a:cxn>
                <a:cxn ang="0">
                  <a:pos x="0" y="135"/>
                </a:cxn>
                <a:cxn ang="0">
                  <a:pos x="2" y="138"/>
                </a:cxn>
                <a:cxn ang="0">
                  <a:pos x="5" y="139"/>
                </a:cxn>
                <a:cxn ang="0">
                  <a:pos x="0" y="135"/>
                </a:cxn>
              </a:cxnLst>
              <a:rect l="0" t="0" r="r" b="b"/>
              <a:pathLst>
                <a:path w="810" h="439">
                  <a:moveTo>
                    <a:pt x="0" y="135"/>
                  </a:moveTo>
                  <a:lnTo>
                    <a:pt x="5" y="139"/>
                  </a:lnTo>
                  <a:lnTo>
                    <a:pt x="756" y="439"/>
                  </a:lnTo>
                  <a:lnTo>
                    <a:pt x="810" y="300"/>
                  </a:lnTo>
                  <a:lnTo>
                    <a:pt x="61" y="0"/>
                  </a:lnTo>
                  <a:lnTo>
                    <a:pt x="0" y="135"/>
                  </a:lnTo>
                  <a:lnTo>
                    <a:pt x="0" y="135"/>
                  </a:lnTo>
                  <a:lnTo>
                    <a:pt x="2" y="138"/>
                  </a:lnTo>
                  <a:lnTo>
                    <a:pt x="5" y="139"/>
                  </a:lnTo>
                  <a:lnTo>
                    <a:pt x="0" y="13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Freeform 220"/>
            <p:cNvSpPr>
              <a:spLocks/>
            </p:cNvSpPr>
            <p:nvPr/>
          </p:nvSpPr>
          <p:spPr bwMode="auto">
            <a:xfrm>
              <a:off x="-2225675" y="4125913"/>
              <a:ext cx="88900" cy="53975"/>
            </a:xfrm>
            <a:custGeom>
              <a:avLst/>
              <a:gdLst/>
              <a:ahLst/>
              <a:cxnLst>
                <a:cxn ang="0">
                  <a:pos x="0" y="134"/>
                </a:cxn>
                <a:cxn ang="0">
                  <a:pos x="1" y="134"/>
                </a:cxn>
                <a:cxn ang="0">
                  <a:pos x="781" y="523"/>
                </a:cxn>
                <a:cxn ang="0">
                  <a:pos x="848" y="391"/>
                </a:cxn>
                <a:cxn ang="0">
                  <a:pos x="68" y="0"/>
                </a:cxn>
                <a:cxn ang="0">
                  <a:pos x="0" y="134"/>
                </a:cxn>
                <a:cxn ang="0">
                  <a:pos x="0" y="134"/>
                </a:cxn>
                <a:cxn ang="0">
                  <a:pos x="0" y="134"/>
                </a:cxn>
                <a:cxn ang="0">
                  <a:pos x="1" y="134"/>
                </a:cxn>
                <a:cxn ang="0">
                  <a:pos x="0" y="134"/>
                </a:cxn>
              </a:cxnLst>
              <a:rect l="0" t="0" r="r" b="b"/>
              <a:pathLst>
                <a:path w="848" h="523">
                  <a:moveTo>
                    <a:pt x="0" y="134"/>
                  </a:moveTo>
                  <a:lnTo>
                    <a:pt x="1" y="134"/>
                  </a:lnTo>
                  <a:lnTo>
                    <a:pt x="781" y="523"/>
                  </a:lnTo>
                  <a:lnTo>
                    <a:pt x="848" y="391"/>
                  </a:lnTo>
                  <a:lnTo>
                    <a:pt x="68" y="0"/>
                  </a:lnTo>
                  <a:lnTo>
                    <a:pt x="0" y="134"/>
                  </a:lnTo>
                  <a:lnTo>
                    <a:pt x="0" y="134"/>
                  </a:lnTo>
                  <a:lnTo>
                    <a:pt x="0" y="134"/>
                  </a:lnTo>
                  <a:lnTo>
                    <a:pt x="1" y="134"/>
                  </a:lnTo>
                  <a:lnTo>
                    <a:pt x="0" y="13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Freeform 221"/>
            <p:cNvSpPr>
              <a:spLocks/>
            </p:cNvSpPr>
            <p:nvPr/>
          </p:nvSpPr>
          <p:spPr bwMode="auto">
            <a:xfrm>
              <a:off x="-2325688" y="4075113"/>
              <a:ext cx="106363" cy="63500"/>
            </a:xfrm>
            <a:custGeom>
              <a:avLst/>
              <a:gdLst/>
              <a:ahLst/>
              <a:cxnLst>
                <a:cxn ang="0">
                  <a:pos x="0" y="130"/>
                </a:cxn>
                <a:cxn ang="0">
                  <a:pos x="5" y="133"/>
                </a:cxn>
                <a:cxn ang="0">
                  <a:pos x="935" y="614"/>
                </a:cxn>
                <a:cxn ang="0">
                  <a:pos x="1003" y="480"/>
                </a:cxn>
                <a:cxn ang="0">
                  <a:pos x="74" y="0"/>
                </a:cxn>
                <a:cxn ang="0">
                  <a:pos x="0" y="130"/>
                </a:cxn>
                <a:cxn ang="0">
                  <a:pos x="0" y="130"/>
                </a:cxn>
                <a:cxn ang="0">
                  <a:pos x="2" y="132"/>
                </a:cxn>
                <a:cxn ang="0">
                  <a:pos x="5" y="133"/>
                </a:cxn>
                <a:cxn ang="0">
                  <a:pos x="0" y="130"/>
                </a:cxn>
              </a:cxnLst>
              <a:rect l="0" t="0" r="r" b="b"/>
              <a:pathLst>
                <a:path w="1003" h="614">
                  <a:moveTo>
                    <a:pt x="0" y="130"/>
                  </a:moveTo>
                  <a:lnTo>
                    <a:pt x="5" y="133"/>
                  </a:lnTo>
                  <a:lnTo>
                    <a:pt x="935" y="614"/>
                  </a:lnTo>
                  <a:lnTo>
                    <a:pt x="1003" y="480"/>
                  </a:lnTo>
                  <a:lnTo>
                    <a:pt x="74" y="0"/>
                  </a:lnTo>
                  <a:lnTo>
                    <a:pt x="0" y="130"/>
                  </a:lnTo>
                  <a:lnTo>
                    <a:pt x="0" y="130"/>
                  </a:lnTo>
                  <a:lnTo>
                    <a:pt x="2" y="132"/>
                  </a:lnTo>
                  <a:lnTo>
                    <a:pt x="5" y="133"/>
                  </a:lnTo>
                  <a:lnTo>
                    <a:pt x="0" y="13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Freeform 222"/>
            <p:cNvSpPr>
              <a:spLocks/>
            </p:cNvSpPr>
            <p:nvPr/>
          </p:nvSpPr>
          <p:spPr bwMode="auto">
            <a:xfrm>
              <a:off x="-2376488" y="4043363"/>
              <a:ext cx="60325" cy="44450"/>
            </a:xfrm>
            <a:custGeom>
              <a:avLst/>
              <a:gdLst/>
              <a:ahLst/>
              <a:cxnLst>
                <a:cxn ang="0">
                  <a:pos x="79" y="0"/>
                </a:cxn>
                <a:cxn ang="0">
                  <a:pos x="0" y="128"/>
                </a:cxn>
                <a:cxn ang="0">
                  <a:pos x="480" y="427"/>
                </a:cxn>
                <a:cxn ang="0">
                  <a:pos x="559" y="300"/>
                </a:cxn>
                <a:cxn ang="0">
                  <a:pos x="79" y="0"/>
                </a:cxn>
                <a:cxn ang="0">
                  <a:pos x="79" y="0"/>
                </a:cxn>
                <a:cxn ang="0">
                  <a:pos x="0" y="128"/>
                </a:cxn>
                <a:cxn ang="0">
                  <a:pos x="0" y="128"/>
                </a:cxn>
                <a:cxn ang="0">
                  <a:pos x="0" y="128"/>
                </a:cxn>
                <a:cxn ang="0">
                  <a:pos x="79" y="0"/>
                </a:cxn>
              </a:cxnLst>
              <a:rect l="0" t="0" r="r" b="b"/>
              <a:pathLst>
                <a:path w="559" h="427">
                  <a:moveTo>
                    <a:pt x="79" y="0"/>
                  </a:moveTo>
                  <a:lnTo>
                    <a:pt x="0" y="128"/>
                  </a:lnTo>
                  <a:lnTo>
                    <a:pt x="480" y="427"/>
                  </a:lnTo>
                  <a:lnTo>
                    <a:pt x="559" y="300"/>
                  </a:lnTo>
                  <a:lnTo>
                    <a:pt x="79" y="0"/>
                  </a:lnTo>
                  <a:lnTo>
                    <a:pt x="79" y="0"/>
                  </a:lnTo>
                  <a:lnTo>
                    <a:pt x="0" y="128"/>
                  </a:lnTo>
                  <a:lnTo>
                    <a:pt x="0" y="128"/>
                  </a:lnTo>
                  <a:lnTo>
                    <a:pt x="0" y="128"/>
                  </a:lnTo>
                  <a:lnTo>
                    <a:pt x="79"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223"/>
            <p:cNvSpPr>
              <a:spLocks/>
            </p:cNvSpPr>
            <p:nvPr/>
          </p:nvSpPr>
          <p:spPr bwMode="auto">
            <a:xfrm>
              <a:off x="-2427288" y="4011613"/>
              <a:ext cx="60325" cy="44450"/>
            </a:xfrm>
            <a:custGeom>
              <a:avLst/>
              <a:gdLst/>
              <a:ahLst/>
              <a:cxnLst>
                <a:cxn ang="0">
                  <a:pos x="0" y="124"/>
                </a:cxn>
                <a:cxn ang="0">
                  <a:pos x="4" y="127"/>
                </a:cxn>
                <a:cxn ang="0">
                  <a:pos x="485" y="427"/>
                </a:cxn>
                <a:cxn ang="0">
                  <a:pos x="564" y="299"/>
                </a:cxn>
                <a:cxn ang="0">
                  <a:pos x="83" y="0"/>
                </a:cxn>
                <a:cxn ang="0">
                  <a:pos x="0" y="124"/>
                </a:cxn>
                <a:cxn ang="0">
                  <a:pos x="0" y="124"/>
                </a:cxn>
                <a:cxn ang="0">
                  <a:pos x="2" y="126"/>
                </a:cxn>
                <a:cxn ang="0">
                  <a:pos x="4" y="127"/>
                </a:cxn>
                <a:cxn ang="0">
                  <a:pos x="0" y="124"/>
                </a:cxn>
              </a:cxnLst>
              <a:rect l="0" t="0" r="r" b="b"/>
              <a:pathLst>
                <a:path w="564" h="427">
                  <a:moveTo>
                    <a:pt x="0" y="124"/>
                  </a:moveTo>
                  <a:lnTo>
                    <a:pt x="4" y="127"/>
                  </a:lnTo>
                  <a:lnTo>
                    <a:pt x="485" y="427"/>
                  </a:lnTo>
                  <a:lnTo>
                    <a:pt x="564" y="299"/>
                  </a:lnTo>
                  <a:lnTo>
                    <a:pt x="83" y="0"/>
                  </a:lnTo>
                  <a:lnTo>
                    <a:pt x="0" y="124"/>
                  </a:lnTo>
                  <a:lnTo>
                    <a:pt x="0" y="124"/>
                  </a:lnTo>
                  <a:lnTo>
                    <a:pt x="2" y="126"/>
                  </a:lnTo>
                  <a:lnTo>
                    <a:pt x="4" y="127"/>
                  </a:lnTo>
                  <a:lnTo>
                    <a:pt x="0" y="12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Freeform 224"/>
            <p:cNvSpPr>
              <a:spLocks/>
            </p:cNvSpPr>
            <p:nvPr/>
          </p:nvSpPr>
          <p:spPr bwMode="auto">
            <a:xfrm>
              <a:off x="-2474913" y="3976688"/>
              <a:ext cx="57150" cy="47625"/>
            </a:xfrm>
            <a:custGeom>
              <a:avLst/>
              <a:gdLst/>
              <a:ahLst/>
              <a:cxnLst>
                <a:cxn ang="0">
                  <a:pos x="0" y="117"/>
                </a:cxn>
                <a:cxn ang="0">
                  <a:pos x="4" y="120"/>
                </a:cxn>
                <a:cxn ang="0">
                  <a:pos x="454" y="451"/>
                </a:cxn>
                <a:cxn ang="0">
                  <a:pos x="542" y="330"/>
                </a:cxn>
                <a:cxn ang="0">
                  <a:pos x="92" y="0"/>
                </a:cxn>
                <a:cxn ang="0">
                  <a:pos x="0" y="117"/>
                </a:cxn>
                <a:cxn ang="0">
                  <a:pos x="0" y="117"/>
                </a:cxn>
                <a:cxn ang="0">
                  <a:pos x="2" y="119"/>
                </a:cxn>
                <a:cxn ang="0">
                  <a:pos x="4" y="120"/>
                </a:cxn>
                <a:cxn ang="0">
                  <a:pos x="0" y="117"/>
                </a:cxn>
              </a:cxnLst>
              <a:rect l="0" t="0" r="r" b="b"/>
              <a:pathLst>
                <a:path w="542" h="451">
                  <a:moveTo>
                    <a:pt x="0" y="117"/>
                  </a:moveTo>
                  <a:lnTo>
                    <a:pt x="4" y="120"/>
                  </a:lnTo>
                  <a:lnTo>
                    <a:pt x="454" y="451"/>
                  </a:lnTo>
                  <a:lnTo>
                    <a:pt x="542" y="330"/>
                  </a:lnTo>
                  <a:lnTo>
                    <a:pt x="92" y="0"/>
                  </a:lnTo>
                  <a:lnTo>
                    <a:pt x="0" y="117"/>
                  </a:lnTo>
                  <a:lnTo>
                    <a:pt x="0" y="117"/>
                  </a:lnTo>
                  <a:lnTo>
                    <a:pt x="2" y="119"/>
                  </a:lnTo>
                  <a:lnTo>
                    <a:pt x="4" y="120"/>
                  </a:lnTo>
                  <a:lnTo>
                    <a:pt x="0" y="11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Freeform 225"/>
            <p:cNvSpPr>
              <a:spLocks/>
            </p:cNvSpPr>
            <p:nvPr/>
          </p:nvSpPr>
          <p:spPr bwMode="auto">
            <a:xfrm>
              <a:off x="-2516188" y="3941763"/>
              <a:ext cx="50800" cy="47625"/>
            </a:xfrm>
            <a:custGeom>
              <a:avLst/>
              <a:gdLst/>
              <a:ahLst/>
              <a:cxnLst>
                <a:cxn ang="0">
                  <a:pos x="0" y="112"/>
                </a:cxn>
                <a:cxn ang="0">
                  <a:pos x="3" y="114"/>
                </a:cxn>
                <a:cxn ang="0">
                  <a:pos x="393" y="444"/>
                </a:cxn>
                <a:cxn ang="0">
                  <a:pos x="489" y="330"/>
                </a:cxn>
                <a:cxn ang="0">
                  <a:pos x="99" y="0"/>
                </a:cxn>
                <a:cxn ang="0">
                  <a:pos x="0" y="112"/>
                </a:cxn>
                <a:cxn ang="0">
                  <a:pos x="0" y="112"/>
                </a:cxn>
                <a:cxn ang="0">
                  <a:pos x="2" y="113"/>
                </a:cxn>
                <a:cxn ang="0">
                  <a:pos x="3" y="114"/>
                </a:cxn>
                <a:cxn ang="0">
                  <a:pos x="0" y="112"/>
                </a:cxn>
              </a:cxnLst>
              <a:rect l="0" t="0" r="r" b="b"/>
              <a:pathLst>
                <a:path w="489" h="444">
                  <a:moveTo>
                    <a:pt x="0" y="112"/>
                  </a:moveTo>
                  <a:lnTo>
                    <a:pt x="3" y="114"/>
                  </a:lnTo>
                  <a:lnTo>
                    <a:pt x="393" y="444"/>
                  </a:lnTo>
                  <a:lnTo>
                    <a:pt x="489" y="330"/>
                  </a:lnTo>
                  <a:lnTo>
                    <a:pt x="99" y="0"/>
                  </a:lnTo>
                  <a:lnTo>
                    <a:pt x="0" y="112"/>
                  </a:lnTo>
                  <a:lnTo>
                    <a:pt x="0" y="112"/>
                  </a:lnTo>
                  <a:lnTo>
                    <a:pt x="2" y="113"/>
                  </a:lnTo>
                  <a:lnTo>
                    <a:pt x="3" y="114"/>
                  </a:lnTo>
                  <a:lnTo>
                    <a:pt x="0" y="11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Freeform 226"/>
            <p:cNvSpPr>
              <a:spLocks/>
            </p:cNvSpPr>
            <p:nvPr/>
          </p:nvSpPr>
          <p:spPr bwMode="auto">
            <a:xfrm>
              <a:off x="-2559050" y="3903663"/>
              <a:ext cx="52388" cy="50800"/>
            </a:xfrm>
            <a:custGeom>
              <a:avLst/>
              <a:gdLst/>
              <a:ahLst/>
              <a:cxnLst>
                <a:cxn ang="0">
                  <a:pos x="0" y="102"/>
                </a:cxn>
                <a:cxn ang="0">
                  <a:pos x="8" y="111"/>
                </a:cxn>
                <a:cxn ang="0">
                  <a:pos x="398" y="471"/>
                </a:cxn>
                <a:cxn ang="0">
                  <a:pos x="499" y="361"/>
                </a:cxn>
                <a:cxn ang="0">
                  <a:pos x="110" y="0"/>
                </a:cxn>
                <a:cxn ang="0">
                  <a:pos x="0" y="102"/>
                </a:cxn>
                <a:cxn ang="0">
                  <a:pos x="0" y="102"/>
                </a:cxn>
                <a:cxn ang="0">
                  <a:pos x="3" y="107"/>
                </a:cxn>
                <a:cxn ang="0">
                  <a:pos x="8" y="111"/>
                </a:cxn>
                <a:cxn ang="0">
                  <a:pos x="0" y="102"/>
                </a:cxn>
              </a:cxnLst>
              <a:rect l="0" t="0" r="r" b="b"/>
              <a:pathLst>
                <a:path w="499" h="471">
                  <a:moveTo>
                    <a:pt x="0" y="102"/>
                  </a:moveTo>
                  <a:lnTo>
                    <a:pt x="8" y="111"/>
                  </a:lnTo>
                  <a:lnTo>
                    <a:pt x="398" y="471"/>
                  </a:lnTo>
                  <a:lnTo>
                    <a:pt x="499" y="361"/>
                  </a:lnTo>
                  <a:lnTo>
                    <a:pt x="110" y="0"/>
                  </a:lnTo>
                  <a:lnTo>
                    <a:pt x="0" y="102"/>
                  </a:lnTo>
                  <a:lnTo>
                    <a:pt x="0" y="102"/>
                  </a:lnTo>
                  <a:lnTo>
                    <a:pt x="3" y="107"/>
                  </a:lnTo>
                  <a:lnTo>
                    <a:pt x="8" y="111"/>
                  </a:lnTo>
                  <a:lnTo>
                    <a:pt x="0" y="10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Freeform 227"/>
            <p:cNvSpPr>
              <a:spLocks/>
            </p:cNvSpPr>
            <p:nvPr/>
          </p:nvSpPr>
          <p:spPr bwMode="auto">
            <a:xfrm>
              <a:off x="-2590800" y="3863976"/>
              <a:ext cx="44450" cy="50800"/>
            </a:xfrm>
            <a:custGeom>
              <a:avLst/>
              <a:gdLst/>
              <a:ahLst/>
              <a:cxnLst>
                <a:cxn ang="0">
                  <a:pos x="0" y="87"/>
                </a:cxn>
                <a:cxn ang="0">
                  <a:pos x="3" y="91"/>
                </a:cxn>
                <a:cxn ang="0">
                  <a:pos x="303" y="482"/>
                </a:cxn>
                <a:cxn ang="0">
                  <a:pos x="421" y="391"/>
                </a:cxn>
                <a:cxn ang="0">
                  <a:pos x="121" y="0"/>
                </a:cxn>
                <a:cxn ang="0">
                  <a:pos x="0" y="87"/>
                </a:cxn>
                <a:cxn ang="0">
                  <a:pos x="0" y="87"/>
                </a:cxn>
                <a:cxn ang="0">
                  <a:pos x="1" y="89"/>
                </a:cxn>
                <a:cxn ang="0">
                  <a:pos x="3" y="91"/>
                </a:cxn>
                <a:cxn ang="0">
                  <a:pos x="0" y="87"/>
                </a:cxn>
              </a:cxnLst>
              <a:rect l="0" t="0" r="r" b="b"/>
              <a:pathLst>
                <a:path w="421" h="482">
                  <a:moveTo>
                    <a:pt x="0" y="87"/>
                  </a:moveTo>
                  <a:lnTo>
                    <a:pt x="3" y="91"/>
                  </a:lnTo>
                  <a:lnTo>
                    <a:pt x="303" y="482"/>
                  </a:lnTo>
                  <a:lnTo>
                    <a:pt x="421" y="391"/>
                  </a:lnTo>
                  <a:lnTo>
                    <a:pt x="121" y="0"/>
                  </a:lnTo>
                  <a:lnTo>
                    <a:pt x="0" y="87"/>
                  </a:lnTo>
                  <a:lnTo>
                    <a:pt x="0" y="87"/>
                  </a:lnTo>
                  <a:lnTo>
                    <a:pt x="1" y="89"/>
                  </a:lnTo>
                  <a:lnTo>
                    <a:pt x="3" y="91"/>
                  </a:lnTo>
                  <a:lnTo>
                    <a:pt x="0" y="8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Freeform 228"/>
            <p:cNvSpPr>
              <a:spLocks/>
            </p:cNvSpPr>
            <p:nvPr/>
          </p:nvSpPr>
          <p:spPr bwMode="auto">
            <a:xfrm>
              <a:off x="-2603500" y="3844926"/>
              <a:ext cx="25400" cy="28575"/>
            </a:xfrm>
            <a:custGeom>
              <a:avLst/>
              <a:gdLst/>
              <a:ahLst/>
              <a:cxnLst>
                <a:cxn ang="0">
                  <a:pos x="125" y="0"/>
                </a:cxn>
                <a:cxn ang="0">
                  <a:pos x="0" y="83"/>
                </a:cxn>
                <a:cxn ang="0">
                  <a:pos x="121" y="262"/>
                </a:cxn>
                <a:cxn ang="0">
                  <a:pos x="246" y="179"/>
                </a:cxn>
                <a:cxn ang="0">
                  <a:pos x="125" y="0"/>
                </a:cxn>
                <a:cxn ang="0">
                  <a:pos x="125" y="0"/>
                </a:cxn>
                <a:cxn ang="0">
                  <a:pos x="0" y="83"/>
                </a:cxn>
                <a:cxn ang="0">
                  <a:pos x="0" y="83"/>
                </a:cxn>
                <a:cxn ang="0">
                  <a:pos x="0" y="83"/>
                </a:cxn>
                <a:cxn ang="0">
                  <a:pos x="125" y="0"/>
                </a:cxn>
              </a:cxnLst>
              <a:rect l="0" t="0" r="r" b="b"/>
              <a:pathLst>
                <a:path w="246" h="262">
                  <a:moveTo>
                    <a:pt x="125" y="0"/>
                  </a:moveTo>
                  <a:lnTo>
                    <a:pt x="0" y="83"/>
                  </a:lnTo>
                  <a:lnTo>
                    <a:pt x="121" y="262"/>
                  </a:lnTo>
                  <a:lnTo>
                    <a:pt x="246" y="179"/>
                  </a:lnTo>
                  <a:lnTo>
                    <a:pt x="125" y="0"/>
                  </a:lnTo>
                  <a:lnTo>
                    <a:pt x="125" y="0"/>
                  </a:lnTo>
                  <a:lnTo>
                    <a:pt x="0" y="83"/>
                  </a:lnTo>
                  <a:lnTo>
                    <a:pt x="0" y="83"/>
                  </a:lnTo>
                  <a:lnTo>
                    <a:pt x="0" y="83"/>
                  </a:lnTo>
                  <a:lnTo>
                    <a:pt x="125"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Freeform 229"/>
            <p:cNvSpPr>
              <a:spLocks/>
            </p:cNvSpPr>
            <p:nvPr/>
          </p:nvSpPr>
          <p:spPr bwMode="auto">
            <a:xfrm>
              <a:off x="-2617788" y="3825876"/>
              <a:ext cx="26988" cy="28575"/>
            </a:xfrm>
            <a:custGeom>
              <a:avLst/>
              <a:gdLst/>
              <a:ahLst/>
              <a:cxnLst>
                <a:cxn ang="0">
                  <a:pos x="0" y="71"/>
                </a:cxn>
                <a:cxn ang="0">
                  <a:pos x="6" y="83"/>
                </a:cxn>
                <a:cxn ang="0">
                  <a:pos x="125" y="264"/>
                </a:cxn>
                <a:cxn ang="0">
                  <a:pos x="250" y="181"/>
                </a:cxn>
                <a:cxn ang="0">
                  <a:pos x="130" y="0"/>
                </a:cxn>
                <a:cxn ang="0">
                  <a:pos x="0" y="71"/>
                </a:cxn>
                <a:cxn ang="0">
                  <a:pos x="0" y="71"/>
                </a:cxn>
                <a:cxn ang="0">
                  <a:pos x="2" y="78"/>
                </a:cxn>
                <a:cxn ang="0">
                  <a:pos x="6" y="83"/>
                </a:cxn>
                <a:cxn ang="0">
                  <a:pos x="0" y="71"/>
                </a:cxn>
              </a:cxnLst>
              <a:rect l="0" t="0" r="r" b="b"/>
              <a:pathLst>
                <a:path w="250" h="264">
                  <a:moveTo>
                    <a:pt x="0" y="71"/>
                  </a:moveTo>
                  <a:lnTo>
                    <a:pt x="6" y="83"/>
                  </a:lnTo>
                  <a:lnTo>
                    <a:pt x="125" y="264"/>
                  </a:lnTo>
                  <a:lnTo>
                    <a:pt x="250" y="181"/>
                  </a:lnTo>
                  <a:lnTo>
                    <a:pt x="130" y="0"/>
                  </a:lnTo>
                  <a:lnTo>
                    <a:pt x="0" y="71"/>
                  </a:lnTo>
                  <a:lnTo>
                    <a:pt x="0" y="71"/>
                  </a:lnTo>
                  <a:lnTo>
                    <a:pt x="2" y="78"/>
                  </a:lnTo>
                  <a:lnTo>
                    <a:pt x="6" y="83"/>
                  </a:lnTo>
                  <a:lnTo>
                    <a:pt x="0" y="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230"/>
            <p:cNvSpPr>
              <a:spLocks/>
            </p:cNvSpPr>
            <p:nvPr/>
          </p:nvSpPr>
          <p:spPr bwMode="auto">
            <a:xfrm>
              <a:off x="-2627313" y="3805238"/>
              <a:ext cx="25400" cy="28575"/>
            </a:xfrm>
            <a:custGeom>
              <a:avLst/>
              <a:gdLst/>
              <a:ahLst/>
              <a:cxnLst>
                <a:cxn ang="0">
                  <a:pos x="0" y="50"/>
                </a:cxn>
                <a:cxn ang="0">
                  <a:pos x="3" y="58"/>
                </a:cxn>
                <a:cxn ang="0">
                  <a:pos x="94" y="268"/>
                </a:cxn>
                <a:cxn ang="0">
                  <a:pos x="230" y="210"/>
                </a:cxn>
                <a:cxn ang="0">
                  <a:pos x="141" y="0"/>
                </a:cxn>
                <a:cxn ang="0">
                  <a:pos x="0" y="50"/>
                </a:cxn>
                <a:cxn ang="0">
                  <a:pos x="0" y="50"/>
                </a:cxn>
                <a:cxn ang="0">
                  <a:pos x="1" y="54"/>
                </a:cxn>
                <a:cxn ang="0">
                  <a:pos x="3" y="58"/>
                </a:cxn>
                <a:cxn ang="0">
                  <a:pos x="0" y="50"/>
                </a:cxn>
              </a:cxnLst>
              <a:rect l="0" t="0" r="r" b="b"/>
              <a:pathLst>
                <a:path w="230" h="268">
                  <a:moveTo>
                    <a:pt x="0" y="50"/>
                  </a:moveTo>
                  <a:lnTo>
                    <a:pt x="3" y="58"/>
                  </a:lnTo>
                  <a:lnTo>
                    <a:pt x="94" y="268"/>
                  </a:lnTo>
                  <a:lnTo>
                    <a:pt x="230" y="210"/>
                  </a:lnTo>
                  <a:lnTo>
                    <a:pt x="141" y="0"/>
                  </a:lnTo>
                  <a:lnTo>
                    <a:pt x="0" y="50"/>
                  </a:lnTo>
                  <a:lnTo>
                    <a:pt x="0" y="50"/>
                  </a:lnTo>
                  <a:lnTo>
                    <a:pt x="1" y="54"/>
                  </a:lnTo>
                  <a:lnTo>
                    <a:pt x="3" y="58"/>
                  </a:lnTo>
                  <a:lnTo>
                    <a:pt x="0" y="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Freeform 231"/>
            <p:cNvSpPr>
              <a:spLocks/>
            </p:cNvSpPr>
            <p:nvPr/>
          </p:nvSpPr>
          <p:spPr bwMode="auto">
            <a:xfrm>
              <a:off x="-2633663" y="3775076"/>
              <a:ext cx="22225" cy="34925"/>
            </a:xfrm>
            <a:custGeom>
              <a:avLst/>
              <a:gdLst/>
              <a:ahLst/>
              <a:cxnLst>
                <a:cxn ang="0">
                  <a:pos x="46" y="28"/>
                </a:cxn>
                <a:cxn ang="0">
                  <a:pos x="0" y="119"/>
                </a:cxn>
                <a:cxn ang="0">
                  <a:pos x="60" y="329"/>
                </a:cxn>
                <a:cxn ang="0">
                  <a:pos x="204" y="287"/>
                </a:cxn>
                <a:cxn ang="0">
                  <a:pos x="144" y="77"/>
                </a:cxn>
                <a:cxn ang="0">
                  <a:pos x="46" y="28"/>
                </a:cxn>
                <a:cxn ang="0">
                  <a:pos x="144" y="77"/>
                </a:cxn>
                <a:cxn ang="0">
                  <a:pos x="122" y="0"/>
                </a:cxn>
                <a:cxn ang="0">
                  <a:pos x="46" y="28"/>
                </a:cxn>
              </a:cxnLst>
              <a:rect l="0" t="0" r="r" b="b"/>
              <a:pathLst>
                <a:path w="204" h="329">
                  <a:moveTo>
                    <a:pt x="46" y="28"/>
                  </a:moveTo>
                  <a:lnTo>
                    <a:pt x="0" y="119"/>
                  </a:lnTo>
                  <a:lnTo>
                    <a:pt x="60" y="329"/>
                  </a:lnTo>
                  <a:lnTo>
                    <a:pt x="204" y="287"/>
                  </a:lnTo>
                  <a:lnTo>
                    <a:pt x="144" y="77"/>
                  </a:lnTo>
                  <a:lnTo>
                    <a:pt x="46" y="28"/>
                  </a:lnTo>
                  <a:lnTo>
                    <a:pt x="144" y="77"/>
                  </a:lnTo>
                  <a:lnTo>
                    <a:pt x="122" y="0"/>
                  </a:lnTo>
                  <a:lnTo>
                    <a:pt x="46" y="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Freeform 232"/>
            <p:cNvSpPr>
              <a:spLocks/>
            </p:cNvSpPr>
            <p:nvPr/>
          </p:nvSpPr>
          <p:spPr bwMode="auto">
            <a:xfrm>
              <a:off x="-2684463" y="3778251"/>
              <a:ext cx="61913" cy="38100"/>
            </a:xfrm>
            <a:custGeom>
              <a:avLst/>
              <a:gdLst/>
              <a:ahLst/>
              <a:cxnLst>
                <a:cxn ang="0">
                  <a:pos x="0" y="250"/>
                </a:cxn>
                <a:cxn ang="0">
                  <a:pos x="102" y="320"/>
                </a:cxn>
                <a:cxn ang="0">
                  <a:pos x="582" y="140"/>
                </a:cxn>
                <a:cxn ang="0">
                  <a:pos x="530" y="0"/>
                </a:cxn>
                <a:cxn ang="0">
                  <a:pos x="50" y="180"/>
                </a:cxn>
                <a:cxn ang="0">
                  <a:pos x="0" y="250"/>
                </a:cxn>
                <a:cxn ang="0">
                  <a:pos x="0" y="250"/>
                </a:cxn>
                <a:cxn ang="0">
                  <a:pos x="0" y="358"/>
                </a:cxn>
                <a:cxn ang="0">
                  <a:pos x="102" y="320"/>
                </a:cxn>
                <a:cxn ang="0">
                  <a:pos x="0" y="250"/>
                </a:cxn>
              </a:cxnLst>
              <a:rect l="0" t="0" r="r" b="b"/>
              <a:pathLst>
                <a:path w="582" h="358">
                  <a:moveTo>
                    <a:pt x="0" y="250"/>
                  </a:moveTo>
                  <a:lnTo>
                    <a:pt x="102" y="320"/>
                  </a:lnTo>
                  <a:lnTo>
                    <a:pt x="582" y="140"/>
                  </a:lnTo>
                  <a:lnTo>
                    <a:pt x="530" y="0"/>
                  </a:lnTo>
                  <a:lnTo>
                    <a:pt x="50" y="180"/>
                  </a:lnTo>
                  <a:lnTo>
                    <a:pt x="0" y="250"/>
                  </a:lnTo>
                  <a:lnTo>
                    <a:pt x="0" y="250"/>
                  </a:lnTo>
                  <a:lnTo>
                    <a:pt x="0" y="358"/>
                  </a:lnTo>
                  <a:lnTo>
                    <a:pt x="102" y="320"/>
                  </a:lnTo>
                  <a:lnTo>
                    <a:pt x="0" y="2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Freeform 233"/>
            <p:cNvSpPr>
              <a:spLocks/>
            </p:cNvSpPr>
            <p:nvPr/>
          </p:nvSpPr>
          <p:spPr bwMode="auto">
            <a:xfrm>
              <a:off x="-2684463" y="3667126"/>
              <a:ext cx="15875" cy="138113"/>
            </a:xfrm>
            <a:custGeom>
              <a:avLst/>
              <a:gdLst/>
              <a:ahLst/>
              <a:cxnLst>
                <a:cxn ang="0">
                  <a:pos x="100" y="33"/>
                </a:cxn>
                <a:cxn ang="0">
                  <a:pos x="0" y="104"/>
                </a:cxn>
                <a:cxn ang="0">
                  <a:pos x="0" y="1304"/>
                </a:cxn>
                <a:cxn ang="0">
                  <a:pos x="151" y="1304"/>
                </a:cxn>
                <a:cxn ang="0">
                  <a:pos x="151" y="104"/>
                </a:cxn>
                <a:cxn ang="0">
                  <a:pos x="100" y="33"/>
                </a:cxn>
                <a:cxn ang="0">
                  <a:pos x="100" y="33"/>
                </a:cxn>
                <a:cxn ang="0">
                  <a:pos x="0" y="0"/>
                </a:cxn>
                <a:cxn ang="0">
                  <a:pos x="0" y="104"/>
                </a:cxn>
                <a:cxn ang="0">
                  <a:pos x="100" y="33"/>
                </a:cxn>
              </a:cxnLst>
              <a:rect l="0" t="0" r="r" b="b"/>
              <a:pathLst>
                <a:path w="151" h="1304">
                  <a:moveTo>
                    <a:pt x="100" y="33"/>
                  </a:moveTo>
                  <a:lnTo>
                    <a:pt x="0" y="104"/>
                  </a:lnTo>
                  <a:lnTo>
                    <a:pt x="0" y="1304"/>
                  </a:lnTo>
                  <a:lnTo>
                    <a:pt x="151" y="1304"/>
                  </a:lnTo>
                  <a:lnTo>
                    <a:pt x="151" y="104"/>
                  </a:lnTo>
                  <a:lnTo>
                    <a:pt x="100" y="33"/>
                  </a:lnTo>
                  <a:lnTo>
                    <a:pt x="100" y="33"/>
                  </a:lnTo>
                  <a:lnTo>
                    <a:pt x="0" y="0"/>
                  </a:lnTo>
                  <a:lnTo>
                    <a:pt x="0" y="104"/>
                  </a:lnTo>
                  <a:lnTo>
                    <a:pt x="100" y="3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Freeform 234"/>
            <p:cNvSpPr>
              <a:spLocks/>
            </p:cNvSpPr>
            <p:nvPr/>
          </p:nvSpPr>
          <p:spPr bwMode="auto">
            <a:xfrm>
              <a:off x="-2679700" y="3670301"/>
              <a:ext cx="176213" cy="69850"/>
            </a:xfrm>
            <a:custGeom>
              <a:avLst/>
              <a:gdLst/>
              <a:ahLst/>
              <a:cxnLst>
                <a:cxn ang="0">
                  <a:pos x="1536" y="643"/>
                </a:cxn>
                <a:cxn ang="0">
                  <a:pos x="1520" y="510"/>
                </a:cxn>
                <a:cxn ang="0">
                  <a:pos x="49" y="0"/>
                </a:cxn>
                <a:cxn ang="0">
                  <a:pos x="0" y="141"/>
                </a:cxn>
                <a:cxn ang="0">
                  <a:pos x="1471" y="651"/>
                </a:cxn>
                <a:cxn ang="0">
                  <a:pos x="1536" y="643"/>
                </a:cxn>
                <a:cxn ang="0">
                  <a:pos x="1536" y="643"/>
                </a:cxn>
                <a:cxn ang="0">
                  <a:pos x="1662" y="561"/>
                </a:cxn>
                <a:cxn ang="0">
                  <a:pos x="1520" y="510"/>
                </a:cxn>
                <a:cxn ang="0">
                  <a:pos x="1536" y="643"/>
                </a:cxn>
              </a:cxnLst>
              <a:rect l="0" t="0" r="r" b="b"/>
              <a:pathLst>
                <a:path w="1662" h="651">
                  <a:moveTo>
                    <a:pt x="1536" y="643"/>
                  </a:moveTo>
                  <a:lnTo>
                    <a:pt x="1520" y="510"/>
                  </a:lnTo>
                  <a:lnTo>
                    <a:pt x="49" y="0"/>
                  </a:lnTo>
                  <a:lnTo>
                    <a:pt x="0" y="141"/>
                  </a:lnTo>
                  <a:lnTo>
                    <a:pt x="1471" y="651"/>
                  </a:lnTo>
                  <a:lnTo>
                    <a:pt x="1536" y="643"/>
                  </a:lnTo>
                  <a:lnTo>
                    <a:pt x="1536" y="643"/>
                  </a:lnTo>
                  <a:lnTo>
                    <a:pt x="1662" y="561"/>
                  </a:lnTo>
                  <a:lnTo>
                    <a:pt x="1520" y="510"/>
                  </a:lnTo>
                  <a:lnTo>
                    <a:pt x="1536" y="64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Freeform 235"/>
            <p:cNvSpPr>
              <a:spLocks/>
            </p:cNvSpPr>
            <p:nvPr/>
          </p:nvSpPr>
          <p:spPr bwMode="auto">
            <a:xfrm>
              <a:off x="-2582863" y="3725863"/>
              <a:ext cx="66675" cy="47625"/>
            </a:xfrm>
            <a:custGeom>
              <a:avLst/>
              <a:gdLst/>
              <a:ahLst/>
              <a:cxnLst>
                <a:cxn ang="0">
                  <a:pos x="0" y="377"/>
                </a:cxn>
                <a:cxn ang="0">
                  <a:pos x="115" y="455"/>
                </a:cxn>
                <a:cxn ang="0">
                  <a:pos x="625" y="124"/>
                </a:cxn>
                <a:cxn ang="0">
                  <a:pos x="543" y="0"/>
                </a:cxn>
                <a:cxn ang="0">
                  <a:pos x="34" y="329"/>
                </a:cxn>
                <a:cxn ang="0">
                  <a:pos x="0" y="377"/>
                </a:cxn>
                <a:cxn ang="0">
                  <a:pos x="34" y="329"/>
                </a:cxn>
                <a:cxn ang="0">
                  <a:pos x="6" y="346"/>
                </a:cxn>
                <a:cxn ang="0">
                  <a:pos x="0" y="377"/>
                </a:cxn>
              </a:cxnLst>
              <a:rect l="0" t="0" r="r" b="b"/>
              <a:pathLst>
                <a:path w="625" h="455">
                  <a:moveTo>
                    <a:pt x="0" y="377"/>
                  </a:moveTo>
                  <a:lnTo>
                    <a:pt x="115" y="455"/>
                  </a:lnTo>
                  <a:lnTo>
                    <a:pt x="625" y="124"/>
                  </a:lnTo>
                  <a:lnTo>
                    <a:pt x="543" y="0"/>
                  </a:lnTo>
                  <a:lnTo>
                    <a:pt x="34" y="329"/>
                  </a:lnTo>
                  <a:lnTo>
                    <a:pt x="0" y="377"/>
                  </a:lnTo>
                  <a:lnTo>
                    <a:pt x="34" y="329"/>
                  </a:lnTo>
                  <a:lnTo>
                    <a:pt x="6" y="346"/>
                  </a:lnTo>
                  <a:lnTo>
                    <a:pt x="0" y="37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Freeform 236"/>
            <p:cNvSpPr>
              <a:spLocks/>
            </p:cNvSpPr>
            <p:nvPr/>
          </p:nvSpPr>
          <p:spPr bwMode="auto">
            <a:xfrm>
              <a:off x="-2257425" y="3363913"/>
              <a:ext cx="146050" cy="107950"/>
            </a:xfrm>
            <a:custGeom>
              <a:avLst/>
              <a:gdLst/>
              <a:ahLst/>
              <a:cxnLst>
                <a:cxn ang="0">
                  <a:pos x="1320" y="60"/>
                </a:cxn>
                <a:cxn ang="0">
                  <a:pos x="1290" y="30"/>
                </a:cxn>
                <a:cxn ang="0">
                  <a:pos x="1200" y="0"/>
                </a:cxn>
                <a:cxn ang="0">
                  <a:pos x="930" y="0"/>
                </a:cxn>
                <a:cxn ang="0">
                  <a:pos x="390" y="60"/>
                </a:cxn>
                <a:cxn ang="0">
                  <a:pos x="120" y="90"/>
                </a:cxn>
                <a:cxn ang="0">
                  <a:pos x="30" y="120"/>
                </a:cxn>
                <a:cxn ang="0">
                  <a:pos x="0" y="180"/>
                </a:cxn>
                <a:cxn ang="0">
                  <a:pos x="60" y="960"/>
                </a:cxn>
                <a:cxn ang="0">
                  <a:pos x="90" y="990"/>
                </a:cxn>
                <a:cxn ang="0">
                  <a:pos x="180" y="1021"/>
                </a:cxn>
                <a:cxn ang="0">
                  <a:pos x="450" y="1021"/>
                </a:cxn>
                <a:cxn ang="0">
                  <a:pos x="1020" y="990"/>
                </a:cxn>
                <a:cxn ang="0">
                  <a:pos x="1290" y="930"/>
                </a:cxn>
                <a:cxn ang="0">
                  <a:pos x="1350" y="900"/>
                </a:cxn>
                <a:cxn ang="0">
                  <a:pos x="1380" y="870"/>
                </a:cxn>
                <a:cxn ang="0">
                  <a:pos x="1320" y="60"/>
                </a:cxn>
              </a:cxnLst>
              <a:rect l="0" t="0" r="r" b="b"/>
              <a:pathLst>
                <a:path w="1380" h="1021">
                  <a:moveTo>
                    <a:pt x="1320" y="60"/>
                  </a:moveTo>
                  <a:lnTo>
                    <a:pt x="1290" y="30"/>
                  </a:lnTo>
                  <a:lnTo>
                    <a:pt x="1200" y="0"/>
                  </a:lnTo>
                  <a:lnTo>
                    <a:pt x="930" y="0"/>
                  </a:lnTo>
                  <a:lnTo>
                    <a:pt x="390" y="60"/>
                  </a:lnTo>
                  <a:lnTo>
                    <a:pt x="120" y="90"/>
                  </a:lnTo>
                  <a:lnTo>
                    <a:pt x="30" y="120"/>
                  </a:lnTo>
                  <a:lnTo>
                    <a:pt x="0" y="180"/>
                  </a:lnTo>
                  <a:lnTo>
                    <a:pt x="60" y="960"/>
                  </a:lnTo>
                  <a:lnTo>
                    <a:pt x="90" y="990"/>
                  </a:lnTo>
                  <a:lnTo>
                    <a:pt x="180" y="1021"/>
                  </a:lnTo>
                  <a:lnTo>
                    <a:pt x="450" y="1021"/>
                  </a:lnTo>
                  <a:lnTo>
                    <a:pt x="1020" y="990"/>
                  </a:lnTo>
                  <a:lnTo>
                    <a:pt x="1290" y="930"/>
                  </a:lnTo>
                  <a:lnTo>
                    <a:pt x="1350" y="900"/>
                  </a:lnTo>
                  <a:lnTo>
                    <a:pt x="1380" y="870"/>
                  </a:lnTo>
                  <a:lnTo>
                    <a:pt x="1320" y="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Freeform 237"/>
            <p:cNvSpPr>
              <a:spLocks noEditPoints="1"/>
            </p:cNvSpPr>
            <p:nvPr/>
          </p:nvSpPr>
          <p:spPr bwMode="auto">
            <a:xfrm>
              <a:off x="-2949575" y="3398838"/>
              <a:ext cx="996950" cy="1203325"/>
            </a:xfrm>
            <a:custGeom>
              <a:avLst/>
              <a:gdLst/>
              <a:ahLst/>
              <a:cxnLst>
                <a:cxn ang="0">
                  <a:pos x="0" y="11370"/>
                </a:cxn>
                <a:cxn ang="0">
                  <a:pos x="9419" y="11370"/>
                </a:cxn>
                <a:cxn ang="0">
                  <a:pos x="9419" y="0"/>
                </a:cxn>
                <a:cxn ang="0">
                  <a:pos x="0" y="0"/>
                </a:cxn>
                <a:cxn ang="0">
                  <a:pos x="0" y="11370"/>
                </a:cxn>
                <a:cxn ang="0">
                  <a:pos x="360" y="10890"/>
                </a:cxn>
                <a:cxn ang="0">
                  <a:pos x="9060" y="10890"/>
                </a:cxn>
                <a:cxn ang="0">
                  <a:pos x="9060" y="390"/>
                </a:cxn>
                <a:cxn ang="0">
                  <a:pos x="360" y="390"/>
                </a:cxn>
                <a:cxn ang="0">
                  <a:pos x="360" y="10890"/>
                </a:cxn>
              </a:cxnLst>
              <a:rect l="0" t="0" r="r" b="b"/>
              <a:pathLst>
                <a:path w="9419" h="11370">
                  <a:moveTo>
                    <a:pt x="0" y="11370"/>
                  </a:moveTo>
                  <a:lnTo>
                    <a:pt x="9419" y="11370"/>
                  </a:lnTo>
                  <a:lnTo>
                    <a:pt x="9419" y="0"/>
                  </a:lnTo>
                  <a:lnTo>
                    <a:pt x="0" y="0"/>
                  </a:lnTo>
                  <a:lnTo>
                    <a:pt x="0" y="11370"/>
                  </a:lnTo>
                  <a:close/>
                  <a:moveTo>
                    <a:pt x="360" y="10890"/>
                  </a:moveTo>
                  <a:lnTo>
                    <a:pt x="9060" y="10890"/>
                  </a:lnTo>
                  <a:lnTo>
                    <a:pt x="9060" y="390"/>
                  </a:lnTo>
                  <a:lnTo>
                    <a:pt x="360" y="390"/>
                  </a:lnTo>
                  <a:lnTo>
                    <a:pt x="360" y="10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Freeform 238"/>
            <p:cNvSpPr>
              <a:spLocks/>
            </p:cNvSpPr>
            <p:nvPr/>
          </p:nvSpPr>
          <p:spPr bwMode="auto">
            <a:xfrm>
              <a:off x="-1863725" y="3475038"/>
              <a:ext cx="387350" cy="587375"/>
            </a:xfrm>
            <a:custGeom>
              <a:avLst/>
              <a:gdLst/>
              <a:ahLst/>
              <a:cxnLst>
                <a:cxn ang="0">
                  <a:pos x="0" y="4890"/>
                </a:cxn>
                <a:cxn ang="0">
                  <a:pos x="0" y="5010"/>
                </a:cxn>
                <a:cxn ang="0">
                  <a:pos x="30" y="5130"/>
                </a:cxn>
                <a:cxn ang="0">
                  <a:pos x="90" y="5250"/>
                </a:cxn>
                <a:cxn ang="0">
                  <a:pos x="120" y="5340"/>
                </a:cxn>
                <a:cxn ang="0">
                  <a:pos x="210" y="5430"/>
                </a:cxn>
                <a:cxn ang="0">
                  <a:pos x="270" y="5490"/>
                </a:cxn>
                <a:cxn ang="0">
                  <a:pos x="359" y="5520"/>
                </a:cxn>
                <a:cxn ang="0">
                  <a:pos x="480" y="5550"/>
                </a:cxn>
                <a:cxn ang="0">
                  <a:pos x="3210" y="5550"/>
                </a:cxn>
                <a:cxn ang="0">
                  <a:pos x="3300" y="5520"/>
                </a:cxn>
                <a:cxn ang="0">
                  <a:pos x="3390" y="5490"/>
                </a:cxn>
                <a:cxn ang="0">
                  <a:pos x="3450" y="5430"/>
                </a:cxn>
                <a:cxn ang="0">
                  <a:pos x="3540" y="5340"/>
                </a:cxn>
                <a:cxn ang="0">
                  <a:pos x="3600" y="5250"/>
                </a:cxn>
                <a:cxn ang="0">
                  <a:pos x="3630" y="5130"/>
                </a:cxn>
                <a:cxn ang="0">
                  <a:pos x="3660" y="5010"/>
                </a:cxn>
                <a:cxn ang="0">
                  <a:pos x="3660" y="4890"/>
                </a:cxn>
                <a:cxn ang="0">
                  <a:pos x="3660" y="660"/>
                </a:cxn>
                <a:cxn ang="0">
                  <a:pos x="3660" y="510"/>
                </a:cxn>
                <a:cxn ang="0">
                  <a:pos x="3630" y="390"/>
                </a:cxn>
                <a:cxn ang="0">
                  <a:pos x="3600" y="270"/>
                </a:cxn>
                <a:cxn ang="0">
                  <a:pos x="3540" y="180"/>
                </a:cxn>
                <a:cxn ang="0">
                  <a:pos x="3450" y="90"/>
                </a:cxn>
                <a:cxn ang="0">
                  <a:pos x="3390" y="30"/>
                </a:cxn>
                <a:cxn ang="0">
                  <a:pos x="3300" y="0"/>
                </a:cxn>
                <a:cxn ang="0">
                  <a:pos x="3210" y="0"/>
                </a:cxn>
                <a:cxn ang="0">
                  <a:pos x="3090" y="0"/>
                </a:cxn>
                <a:cxn ang="0">
                  <a:pos x="1830" y="3480"/>
                </a:cxn>
                <a:cxn ang="0">
                  <a:pos x="690" y="0"/>
                </a:cxn>
                <a:cxn ang="0">
                  <a:pos x="480" y="0"/>
                </a:cxn>
                <a:cxn ang="0">
                  <a:pos x="359" y="0"/>
                </a:cxn>
                <a:cxn ang="0">
                  <a:pos x="270" y="30"/>
                </a:cxn>
                <a:cxn ang="0">
                  <a:pos x="210" y="90"/>
                </a:cxn>
                <a:cxn ang="0">
                  <a:pos x="120" y="180"/>
                </a:cxn>
                <a:cxn ang="0">
                  <a:pos x="90" y="270"/>
                </a:cxn>
                <a:cxn ang="0">
                  <a:pos x="30" y="390"/>
                </a:cxn>
                <a:cxn ang="0">
                  <a:pos x="0" y="510"/>
                </a:cxn>
                <a:cxn ang="0">
                  <a:pos x="0" y="660"/>
                </a:cxn>
                <a:cxn ang="0">
                  <a:pos x="0" y="4890"/>
                </a:cxn>
              </a:cxnLst>
              <a:rect l="0" t="0" r="r" b="b"/>
              <a:pathLst>
                <a:path w="3660" h="5550">
                  <a:moveTo>
                    <a:pt x="0" y="4890"/>
                  </a:moveTo>
                  <a:lnTo>
                    <a:pt x="0" y="5010"/>
                  </a:lnTo>
                  <a:lnTo>
                    <a:pt x="30" y="5130"/>
                  </a:lnTo>
                  <a:lnTo>
                    <a:pt x="90" y="5250"/>
                  </a:lnTo>
                  <a:lnTo>
                    <a:pt x="120" y="5340"/>
                  </a:lnTo>
                  <a:lnTo>
                    <a:pt x="210" y="5430"/>
                  </a:lnTo>
                  <a:lnTo>
                    <a:pt x="270" y="5490"/>
                  </a:lnTo>
                  <a:lnTo>
                    <a:pt x="359" y="5520"/>
                  </a:lnTo>
                  <a:lnTo>
                    <a:pt x="480" y="5550"/>
                  </a:lnTo>
                  <a:lnTo>
                    <a:pt x="3210" y="5550"/>
                  </a:lnTo>
                  <a:lnTo>
                    <a:pt x="3300" y="5520"/>
                  </a:lnTo>
                  <a:lnTo>
                    <a:pt x="3390" y="5490"/>
                  </a:lnTo>
                  <a:lnTo>
                    <a:pt x="3450" y="5430"/>
                  </a:lnTo>
                  <a:lnTo>
                    <a:pt x="3540" y="5340"/>
                  </a:lnTo>
                  <a:lnTo>
                    <a:pt x="3600" y="5250"/>
                  </a:lnTo>
                  <a:lnTo>
                    <a:pt x="3630" y="5130"/>
                  </a:lnTo>
                  <a:lnTo>
                    <a:pt x="3660" y="5010"/>
                  </a:lnTo>
                  <a:lnTo>
                    <a:pt x="3660" y="4890"/>
                  </a:lnTo>
                  <a:lnTo>
                    <a:pt x="3660" y="660"/>
                  </a:lnTo>
                  <a:lnTo>
                    <a:pt x="3660" y="510"/>
                  </a:lnTo>
                  <a:lnTo>
                    <a:pt x="3630" y="390"/>
                  </a:lnTo>
                  <a:lnTo>
                    <a:pt x="3600" y="270"/>
                  </a:lnTo>
                  <a:lnTo>
                    <a:pt x="3540" y="180"/>
                  </a:lnTo>
                  <a:lnTo>
                    <a:pt x="3450" y="90"/>
                  </a:lnTo>
                  <a:lnTo>
                    <a:pt x="3390" y="30"/>
                  </a:lnTo>
                  <a:lnTo>
                    <a:pt x="3300" y="0"/>
                  </a:lnTo>
                  <a:lnTo>
                    <a:pt x="3210" y="0"/>
                  </a:lnTo>
                  <a:lnTo>
                    <a:pt x="3090" y="0"/>
                  </a:lnTo>
                  <a:lnTo>
                    <a:pt x="1830" y="3480"/>
                  </a:lnTo>
                  <a:lnTo>
                    <a:pt x="690" y="0"/>
                  </a:lnTo>
                  <a:lnTo>
                    <a:pt x="480" y="0"/>
                  </a:lnTo>
                  <a:lnTo>
                    <a:pt x="359" y="0"/>
                  </a:lnTo>
                  <a:lnTo>
                    <a:pt x="270" y="30"/>
                  </a:lnTo>
                  <a:lnTo>
                    <a:pt x="210" y="90"/>
                  </a:lnTo>
                  <a:lnTo>
                    <a:pt x="120" y="180"/>
                  </a:lnTo>
                  <a:lnTo>
                    <a:pt x="90" y="270"/>
                  </a:lnTo>
                  <a:lnTo>
                    <a:pt x="30" y="390"/>
                  </a:lnTo>
                  <a:lnTo>
                    <a:pt x="0" y="510"/>
                  </a:lnTo>
                  <a:lnTo>
                    <a:pt x="0" y="660"/>
                  </a:lnTo>
                  <a:lnTo>
                    <a:pt x="0" y="4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Freeform 239"/>
            <p:cNvSpPr>
              <a:spLocks/>
            </p:cNvSpPr>
            <p:nvPr/>
          </p:nvSpPr>
          <p:spPr bwMode="auto">
            <a:xfrm>
              <a:off x="-1990725" y="3481388"/>
              <a:ext cx="203200" cy="179388"/>
            </a:xfrm>
            <a:custGeom>
              <a:avLst/>
              <a:gdLst/>
              <a:ahLst/>
              <a:cxnLst>
                <a:cxn ang="0">
                  <a:pos x="0" y="1688"/>
                </a:cxn>
                <a:cxn ang="0">
                  <a:pos x="1710" y="960"/>
                </a:cxn>
                <a:cxn ang="0">
                  <a:pos x="1800" y="900"/>
                </a:cxn>
                <a:cxn ang="0">
                  <a:pos x="1890" y="780"/>
                </a:cxn>
                <a:cxn ang="0">
                  <a:pos x="1920" y="690"/>
                </a:cxn>
                <a:cxn ang="0">
                  <a:pos x="1890" y="570"/>
                </a:cxn>
                <a:cxn ang="0">
                  <a:pos x="1740" y="180"/>
                </a:cxn>
                <a:cxn ang="0">
                  <a:pos x="1650" y="90"/>
                </a:cxn>
                <a:cxn ang="0">
                  <a:pos x="1559" y="30"/>
                </a:cxn>
                <a:cxn ang="0">
                  <a:pos x="1440" y="0"/>
                </a:cxn>
                <a:cxn ang="0">
                  <a:pos x="1320" y="30"/>
                </a:cxn>
                <a:cxn ang="0">
                  <a:pos x="0" y="591"/>
                </a:cxn>
                <a:cxn ang="0">
                  <a:pos x="0" y="1688"/>
                </a:cxn>
              </a:cxnLst>
              <a:rect l="0" t="0" r="r" b="b"/>
              <a:pathLst>
                <a:path w="1920" h="1688">
                  <a:moveTo>
                    <a:pt x="0" y="1688"/>
                  </a:moveTo>
                  <a:lnTo>
                    <a:pt x="1710" y="960"/>
                  </a:lnTo>
                  <a:lnTo>
                    <a:pt x="1800" y="900"/>
                  </a:lnTo>
                  <a:lnTo>
                    <a:pt x="1890" y="780"/>
                  </a:lnTo>
                  <a:lnTo>
                    <a:pt x="1920" y="690"/>
                  </a:lnTo>
                  <a:lnTo>
                    <a:pt x="1890" y="570"/>
                  </a:lnTo>
                  <a:lnTo>
                    <a:pt x="1740" y="180"/>
                  </a:lnTo>
                  <a:lnTo>
                    <a:pt x="1650" y="90"/>
                  </a:lnTo>
                  <a:lnTo>
                    <a:pt x="1559" y="30"/>
                  </a:lnTo>
                  <a:lnTo>
                    <a:pt x="1440" y="0"/>
                  </a:lnTo>
                  <a:lnTo>
                    <a:pt x="1320" y="30"/>
                  </a:lnTo>
                  <a:lnTo>
                    <a:pt x="0" y="591"/>
                  </a:lnTo>
                  <a:lnTo>
                    <a:pt x="0" y="168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49" name="矩形 148"/>
          <p:cNvSpPr/>
          <p:nvPr/>
        </p:nvSpPr>
        <p:spPr>
          <a:xfrm>
            <a:off x="2868903" y="2160107"/>
            <a:ext cx="674865" cy="461665"/>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清单</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详单</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查询</a:t>
            </a:r>
          </a:p>
        </p:txBody>
      </p:sp>
      <p:grpSp>
        <p:nvGrpSpPr>
          <p:cNvPr id="150" name="组合 149"/>
          <p:cNvGrpSpPr/>
          <p:nvPr/>
        </p:nvGrpSpPr>
        <p:grpSpPr>
          <a:xfrm>
            <a:off x="4514857" y="1760005"/>
            <a:ext cx="258078" cy="320347"/>
            <a:chOff x="8722207" y="1128717"/>
            <a:chExt cx="282981" cy="366237"/>
          </a:xfrm>
        </p:grpSpPr>
        <p:sp>
          <p:nvSpPr>
            <p:cNvPr id="151" name="Freeform 125"/>
            <p:cNvSpPr>
              <a:spLocks noEditPoints="1"/>
            </p:cNvSpPr>
            <p:nvPr/>
          </p:nvSpPr>
          <p:spPr bwMode="auto">
            <a:xfrm>
              <a:off x="8837743" y="1128717"/>
              <a:ext cx="121397" cy="165843"/>
            </a:xfrm>
            <a:custGeom>
              <a:avLst/>
              <a:gdLst>
                <a:gd name="T0" fmla="*/ 2147483647 w 547"/>
                <a:gd name="T1" fmla="*/ 2147483647 h 547"/>
                <a:gd name="T2" fmla="*/ 2147483647 w 547"/>
                <a:gd name="T3" fmla="*/ 2147483647 h 547"/>
                <a:gd name="T4" fmla="*/ 2147483647 w 547"/>
                <a:gd name="T5" fmla="*/ 2147483647 h 547"/>
                <a:gd name="T6" fmla="*/ 2147483647 w 547"/>
                <a:gd name="T7" fmla="*/ 2147483647 h 547"/>
                <a:gd name="T8" fmla="*/ 2147483647 w 547"/>
                <a:gd name="T9" fmla="*/ 2147483647 h 547"/>
                <a:gd name="T10" fmla="*/ 2147483647 w 547"/>
                <a:gd name="T11" fmla="*/ 2147483647 h 547"/>
                <a:gd name="T12" fmla="*/ 2147483647 w 547"/>
                <a:gd name="T13" fmla="*/ 2147483647 h 547"/>
                <a:gd name="T14" fmla="*/ 2147483647 w 547"/>
                <a:gd name="T15" fmla="*/ 2147483647 h 547"/>
                <a:gd name="T16" fmla="*/ 0 w 547"/>
                <a:gd name="T17" fmla="*/ 2147483647 h 547"/>
                <a:gd name="T18" fmla="*/ 2147483647 w 547"/>
                <a:gd name="T19" fmla="*/ 0 h 547"/>
                <a:gd name="T20" fmla="*/ 2147483647 w 547"/>
                <a:gd name="T21" fmla="*/ 2147483647 h 547"/>
                <a:gd name="T22" fmla="*/ 2147483647 w 547"/>
                <a:gd name="T23" fmla="*/ 2147483647 h 5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7"/>
                <a:gd name="T37" fmla="*/ 0 h 547"/>
                <a:gd name="T38" fmla="*/ 547 w 547"/>
                <a:gd name="T39" fmla="*/ 547 h 5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7" h="547">
                  <a:moveTo>
                    <a:pt x="274" y="66"/>
                  </a:moveTo>
                  <a:lnTo>
                    <a:pt x="274" y="66"/>
                  </a:lnTo>
                  <a:cubicBezTo>
                    <a:pt x="160" y="66"/>
                    <a:pt x="67" y="159"/>
                    <a:pt x="67" y="273"/>
                  </a:cubicBezTo>
                  <a:cubicBezTo>
                    <a:pt x="67" y="387"/>
                    <a:pt x="160" y="480"/>
                    <a:pt x="274" y="480"/>
                  </a:cubicBezTo>
                  <a:cubicBezTo>
                    <a:pt x="388" y="480"/>
                    <a:pt x="481" y="387"/>
                    <a:pt x="481" y="273"/>
                  </a:cubicBezTo>
                  <a:cubicBezTo>
                    <a:pt x="481" y="159"/>
                    <a:pt x="388" y="66"/>
                    <a:pt x="274" y="66"/>
                  </a:cubicBezTo>
                  <a:close/>
                  <a:moveTo>
                    <a:pt x="274" y="547"/>
                  </a:moveTo>
                  <a:lnTo>
                    <a:pt x="274" y="547"/>
                  </a:lnTo>
                  <a:cubicBezTo>
                    <a:pt x="123" y="547"/>
                    <a:pt x="0" y="424"/>
                    <a:pt x="0" y="273"/>
                  </a:cubicBezTo>
                  <a:cubicBezTo>
                    <a:pt x="0" y="122"/>
                    <a:pt x="123" y="0"/>
                    <a:pt x="274" y="0"/>
                  </a:cubicBezTo>
                  <a:cubicBezTo>
                    <a:pt x="425" y="0"/>
                    <a:pt x="547" y="122"/>
                    <a:pt x="547" y="273"/>
                  </a:cubicBezTo>
                  <a:cubicBezTo>
                    <a:pt x="547" y="424"/>
                    <a:pt x="425" y="547"/>
                    <a:pt x="274" y="5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Freeform 126"/>
            <p:cNvSpPr>
              <a:spLocks noEditPoints="1"/>
            </p:cNvSpPr>
            <p:nvPr/>
          </p:nvSpPr>
          <p:spPr bwMode="auto">
            <a:xfrm>
              <a:off x="8729742" y="1317594"/>
              <a:ext cx="113862" cy="112865"/>
            </a:xfrm>
            <a:custGeom>
              <a:avLst/>
              <a:gdLst>
                <a:gd name="T0" fmla="*/ 2147483647 w 515"/>
                <a:gd name="T1" fmla="*/ 2147483647 h 369"/>
                <a:gd name="T2" fmla="*/ 2147483647 w 515"/>
                <a:gd name="T3" fmla="*/ 2147483647 h 369"/>
                <a:gd name="T4" fmla="*/ 2147483647 w 515"/>
                <a:gd name="T5" fmla="*/ 2147483647 h 369"/>
                <a:gd name="T6" fmla="*/ 2147483647 w 515"/>
                <a:gd name="T7" fmla="*/ 2147483647 h 369"/>
                <a:gd name="T8" fmla="*/ 2147483647 w 515"/>
                <a:gd name="T9" fmla="*/ 2147483647 h 369"/>
                <a:gd name="T10" fmla="*/ 2147483647 w 515"/>
                <a:gd name="T11" fmla="*/ 2147483647 h 369"/>
                <a:gd name="T12" fmla="*/ 2147483647 w 515"/>
                <a:gd name="T13" fmla="*/ 2147483647 h 369"/>
                <a:gd name="T14" fmla="*/ 2147483647 w 515"/>
                <a:gd name="T15" fmla="*/ 2147483647 h 369"/>
                <a:gd name="T16" fmla="*/ 2147483647 w 515"/>
                <a:gd name="T17" fmla="*/ 2147483647 h 369"/>
                <a:gd name="T18" fmla="*/ 0 w 515"/>
                <a:gd name="T19" fmla="*/ 2147483647 h 369"/>
                <a:gd name="T20" fmla="*/ 0 w 515"/>
                <a:gd name="T21" fmla="*/ 2147483647 h 369"/>
                <a:gd name="T22" fmla="*/ 2147483647 w 515"/>
                <a:gd name="T23" fmla="*/ 0 h 369"/>
                <a:gd name="T24" fmla="*/ 2147483647 w 515"/>
                <a:gd name="T25" fmla="*/ 0 h 369"/>
                <a:gd name="T26" fmla="*/ 2147483647 w 515"/>
                <a:gd name="T27" fmla="*/ 2147483647 h 369"/>
                <a:gd name="T28" fmla="*/ 2147483647 w 515"/>
                <a:gd name="T29" fmla="*/ 2147483647 h 369"/>
                <a:gd name="T30" fmla="*/ 2147483647 w 515"/>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369"/>
                <a:gd name="T50" fmla="*/ 515 w 515"/>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369">
                  <a:moveTo>
                    <a:pt x="53" y="316"/>
                  </a:moveTo>
                  <a:lnTo>
                    <a:pt x="53" y="316"/>
                  </a:lnTo>
                  <a:lnTo>
                    <a:pt x="461" y="316"/>
                  </a:lnTo>
                  <a:lnTo>
                    <a:pt x="461" y="53"/>
                  </a:lnTo>
                  <a:lnTo>
                    <a:pt x="53" y="53"/>
                  </a:lnTo>
                  <a:lnTo>
                    <a:pt x="53" y="316"/>
                  </a:lnTo>
                  <a:close/>
                  <a:moveTo>
                    <a:pt x="488" y="369"/>
                  </a:moveTo>
                  <a:lnTo>
                    <a:pt x="488" y="369"/>
                  </a:lnTo>
                  <a:lnTo>
                    <a:pt x="27" y="369"/>
                  </a:lnTo>
                  <a:cubicBezTo>
                    <a:pt x="12" y="369"/>
                    <a:pt x="0" y="357"/>
                    <a:pt x="0" y="343"/>
                  </a:cubicBezTo>
                  <a:lnTo>
                    <a:pt x="0" y="26"/>
                  </a:lnTo>
                  <a:cubicBezTo>
                    <a:pt x="0" y="12"/>
                    <a:pt x="12" y="0"/>
                    <a:pt x="27" y="0"/>
                  </a:cubicBezTo>
                  <a:lnTo>
                    <a:pt x="488" y="0"/>
                  </a:lnTo>
                  <a:cubicBezTo>
                    <a:pt x="503" y="0"/>
                    <a:pt x="515" y="12"/>
                    <a:pt x="515" y="26"/>
                  </a:cubicBezTo>
                  <a:lnTo>
                    <a:pt x="515" y="343"/>
                  </a:lnTo>
                  <a:cubicBezTo>
                    <a:pt x="515" y="357"/>
                    <a:pt x="503" y="369"/>
                    <a:pt x="488" y="36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127"/>
            <p:cNvSpPr>
              <a:spLocks/>
            </p:cNvSpPr>
            <p:nvPr/>
          </p:nvSpPr>
          <p:spPr bwMode="auto">
            <a:xfrm>
              <a:off x="8722207" y="1436218"/>
              <a:ext cx="128932" cy="21882"/>
            </a:xfrm>
            <a:custGeom>
              <a:avLst/>
              <a:gdLst>
                <a:gd name="T0" fmla="*/ 2147483647 w 581"/>
                <a:gd name="T1" fmla="*/ 0 h 71"/>
                <a:gd name="T2" fmla="*/ 2147483647 w 581"/>
                <a:gd name="T3" fmla="*/ 0 h 71"/>
                <a:gd name="T4" fmla="*/ 2147483647 w 581"/>
                <a:gd name="T5" fmla="*/ 0 h 71"/>
                <a:gd name="T6" fmla="*/ 0 w 581"/>
                <a:gd name="T7" fmla="*/ 2147483647 h 71"/>
                <a:gd name="T8" fmla="*/ 0 w 581"/>
                <a:gd name="T9" fmla="*/ 2147483647 h 71"/>
                <a:gd name="T10" fmla="*/ 2147483647 w 581"/>
                <a:gd name="T11" fmla="*/ 2147483647 h 71"/>
                <a:gd name="T12" fmla="*/ 2147483647 w 581"/>
                <a:gd name="T13" fmla="*/ 2147483647 h 71"/>
                <a:gd name="T14" fmla="*/ 2147483647 w 581"/>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81"/>
                <a:gd name="T25" fmla="*/ 0 h 71"/>
                <a:gd name="T26" fmla="*/ 581 w 581"/>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1" h="71">
                  <a:moveTo>
                    <a:pt x="521" y="0"/>
                  </a:moveTo>
                  <a:lnTo>
                    <a:pt x="521" y="0"/>
                  </a:lnTo>
                  <a:lnTo>
                    <a:pt x="40" y="0"/>
                  </a:lnTo>
                  <a:lnTo>
                    <a:pt x="0" y="37"/>
                  </a:lnTo>
                  <a:lnTo>
                    <a:pt x="0" y="71"/>
                  </a:lnTo>
                  <a:lnTo>
                    <a:pt x="581" y="71"/>
                  </a:lnTo>
                  <a:lnTo>
                    <a:pt x="581" y="37"/>
                  </a:lnTo>
                  <a:lnTo>
                    <a:pt x="52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128"/>
            <p:cNvSpPr>
              <a:spLocks/>
            </p:cNvSpPr>
            <p:nvPr/>
          </p:nvSpPr>
          <p:spPr bwMode="auto">
            <a:xfrm>
              <a:off x="8794208" y="1452341"/>
              <a:ext cx="115536" cy="34551"/>
            </a:xfrm>
            <a:custGeom>
              <a:avLst/>
              <a:gdLst>
                <a:gd name="T0" fmla="*/ 2147483647 w 522"/>
                <a:gd name="T1" fmla="*/ 2147483647 h 110"/>
                <a:gd name="T2" fmla="*/ 2147483647 w 522"/>
                <a:gd name="T3" fmla="*/ 2147483647 h 110"/>
                <a:gd name="T4" fmla="*/ 2147483647 w 522"/>
                <a:gd name="T5" fmla="*/ 2147483647 h 110"/>
                <a:gd name="T6" fmla="*/ 0 w 522"/>
                <a:gd name="T7" fmla="*/ 2147483647 h 110"/>
                <a:gd name="T8" fmla="*/ 0 w 522"/>
                <a:gd name="T9" fmla="*/ 0 h 110"/>
                <a:gd name="T10" fmla="*/ 2147483647 w 522"/>
                <a:gd name="T11" fmla="*/ 0 h 110"/>
                <a:gd name="T12" fmla="*/ 2147483647 w 522"/>
                <a:gd name="T13" fmla="*/ 2147483647 h 110"/>
                <a:gd name="T14" fmla="*/ 2147483647 w 522"/>
                <a:gd name="T15" fmla="*/ 2147483647 h 110"/>
                <a:gd name="T16" fmla="*/ 2147483647 w 522"/>
                <a:gd name="T17" fmla="*/ 2147483647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2"/>
                <a:gd name="T28" fmla="*/ 0 h 110"/>
                <a:gd name="T29" fmla="*/ 522 w 522"/>
                <a:gd name="T30" fmla="*/ 110 h 1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2" h="110">
                  <a:moveTo>
                    <a:pt x="522" y="110"/>
                  </a:moveTo>
                  <a:lnTo>
                    <a:pt x="522" y="110"/>
                  </a:lnTo>
                  <a:lnTo>
                    <a:pt x="33" y="110"/>
                  </a:lnTo>
                  <a:cubicBezTo>
                    <a:pt x="15" y="110"/>
                    <a:pt x="0" y="95"/>
                    <a:pt x="0" y="77"/>
                  </a:cubicBezTo>
                  <a:lnTo>
                    <a:pt x="0" y="0"/>
                  </a:lnTo>
                  <a:lnTo>
                    <a:pt x="66" y="0"/>
                  </a:lnTo>
                  <a:lnTo>
                    <a:pt x="66" y="43"/>
                  </a:lnTo>
                  <a:lnTo>
                    <a:pt x="522" y="43"/>
                  </a:lnTo>
                  <a:lnTo>
                    <a:pt x="522" y="11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Freeform 129"/>
            <p:cNvSpPr>
              <a:spLocks/>
            </p:cNvSpPr>
            <p:nvPr/>
          </p:nvSpPr>
          <p:spPr bwMode="auto">
            <a:xfrm>
              <a:off x="8805092" y="1285347"/>
              <a:ext cx="200096" cy="201546"/>
            </a:xfrm>
            <a:custGeom>
              <a:avLst/>
              <a:gdLst>
                <a:gd name="T0" fmla="*/ 2147483647 w 905"/>
                <a:gd name="T1" fmla="*/ 2147483647 h 658"/>
                <a:gd name="T2" fmla="*/ 2147483647 w 905"/>
                <a:gd name="T3" fmla="*/ 2147483647 h 658"/>
                <a:gd name="T4" fmla="*/ 2147483647 w 905"/>
                <a:gd name="T5" fmla="*/ 2147483647 h 658"/>
                <a:gd name="T6" fmla="*/ 2147483647 w 905"/>
                <a:gd name="T7" fmla="*/ 2147483647 h 658"/>
                <a:gd name="T8" fmla="*/ 2147483647 w 905"/>
                <a:gd name="T9" fmla="*/ 2147483647 h 658"/>
                <a:gd name="T10" fmla="*/ 2147483647 w 905"/>
                <a:gd name="T11" fmla="*/ 2147483647 h 658"/>
                <a:gd name="T12" fmla="*/ 2147483647 w 905"/>
                <a:gd name="T13" fmla="*/ 2147483647 h 658"/>
                <a:gd name="T14" fmla="*/ 2147483647 w 905"/>
                <a:gd name="T15" fmla="*/ 2147483647 h 658"/>
                <a:gd name="T16" fmla="*/ 2147483647 w 905"/>
                <a:gd name="T17" fmla="*/ 2147483647 h 658"/>
                <a:gd name="T18" fmla="*/ 2147483647 w 905"/>
                <a:gd name="T19" fmla="*/ 2147483647 h 658"/>
                <a:gd name="T20" fmla="*/ 2147483647 w 905"/>
                <a:gd name="T21" fmla="*/ 2147483647 h 658"/>
                <a:gd name="T22" fmla="*/ 2147483647 w 905"/>
                <a:gd name="T23" fmla="*/ 2147483647 h 658"/>
                <a:gd name="T24" fmla="*/ 2147483647 w 905"/>
                <a:gd name="T25" fmla="*/ 2147483647 h 658"/>
                <a:gd name="T26" fmla="*/ 2147483647 w 905"/>
                <a:gd name="T27" fmla="*/ 2147483647 h 658"/>
                <a:gd name="T28" fmla="*/ 2147483647 w 905"/>
                <a:gd name="T29" fmla="*/ 2147483647 h 658"/>
                <a:gd name="T30" fmla="*/ 0 w 905"/>
                <a:gd name="T31" fmla="*/ 2147483647 h 658"/>
                <a:gd name="T32" fmla="*/ 2147483647 w 905"/>
                <a:gd name="T33" fmla="*/ 2147483647 h 658"/>
                <a:gd name="T34" fmla="*/ 2147483647 w 905"/>
                <a:gd name="T35" fmla="*/ 2147483647 h 658"/>
                <a:gd name="T36" fmla="*/ 2147483647 w 905"/>
                <a:gd name="T37" fmla="*/ 2147483647 h 658"/>
                <a:gd name="T38" fmla="*/ 2147483647 w 905"/>
                <a:gd name="T39" fmla="*/ 2147483647 h 658"/>
                <a:gd name="T40" fmla="*/ 2147483647 w 905"/>
                <a:gd name="T41" fmla="*/ 2147483647 h 658"/>
                <a:gd name="T42" fmla="*/ 2147483647 w 905"/>
                <a:gd name="T43" fmla="*/ 2147483647 h 658"/>
                <a:gd name="T44" fmla="*/ 2147483647 w 905"/>
                <a:gd name="T45" fmla="*/ 2147483647 h 658"/>
                <a:gd name="T46" fmla="*/ 2147483647 w 905"/>
                <a:gd name="T47" fmla="*/ 2147483647 h 658"/>
                <a:gd name="T48" fmla="*/ 2147483647 w 905"/>
                <a:gd name="T49" fmla="*/ 2147483647 h 658"/>
                <a:gd name="T50" fmla="*/ 2147483647 w 905"/>
                <a:gd name="T51" fmla="*/ 2147483647 h 658"/>
                <a:gd name="T52" fmla="*/ 2147483647 w 905"/>
                <a:gd name="T53" fmla="*/ 2147483647 h 658"/>
                <a:gd name="T54" fmla="*/ 2147483647 w 905"/>
                <a:gd name="T55" fmla="*/ 2147483647 h 658"/>
                <a:gd name="T56" fmla="*/ 2147483647 w 905"/>
                <a:gd name="T57" fmla="*/ 2147483647 h 658"/>
                <a:gd name="T58" fmla="*/ 2147483647 w 905"/>
                <a:gd name="T59" fmla="*/ 2147483647 h 6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5"/>
                <a:gd name="T91" fmla="*/ 0 h 658"/>
                <a:gd name="T92" fmla="*/ 905 w 905"/>
                <a:gd name="T93" fmla="*/ 658 h 6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5" h="658">
                  <a:moveTo>
                    <a:pt x="872" y="658"/>
                  </a:moveTo>
                  <a:lnTo>
                    <a:pt x="872" y="658"/>
                  </a:lnTo>
                  <a:lnTo>
                    <a:pt x="705" y="658"/>
                  </a:lnTo>
                  <a:lnTo>
                    <a:pt x="705" y="591"/>
                  </a:lnTo>
                  <a:lnTo>
                    <a:pt x="839" y="591"/>
                  </a:lnTo>
                  <a:lnTo>
                    <a:pt x="839" y="168"/>
                  </a:lnTo>
                  <a:cubicBezTo>
                    <a:pt x="802" y="144"/>
                    <a:pt x="728" y="103"/>
                    <a:pt x="683" y="78"/>
                  </a:cubicBezTo>
                  <a:lnTo>
                    <a:pt x="577" y="192"/>
                  </a:lnTo>
                  <a:cubicBezTo>
                    <a:pt x="565" y="205"/>
                    <a:pt x="546" y="207"/>
                    <a:pt x="532" y="197"/>
                  </a:cubicBezTo>
                  <a:lnTo>
                    <a:pt x="463" y="146"/>
                  </a:lnTo>
                  <a:lnTo>
                    <a:pt x="375" y="146"/>
                  </a:lnTo>
                  <a:lnTo>
                    <a:pt x="308" y="198"/>
                  </a:lnTo>
                  <a:cubicBezTo>
                    <a:pt x="294" y="209"/>
                    <a:pt x="274" y="207"/>
                    <a:pt x="263" y="194"/>
                  </a:cubicBezTo>
                  <a:lnTo>
                    <a:pt x="158" y="80"/>
                  </a:lnTo>
                  <a:lnTo>
                    <a:pt x="36" y="159"/>
                  </a:lnTo>
                  <a:lnTo>
                    <a:pt x="0" y="103"/>
                  </a:lnTo>
                  <a:lnTo>
                    <a:pt x="146" y="9"/>
                  </a:lnTo>
                  <a:cubicBezTo>
                    <a:pt x="159" y="0"/>
                    <a:pt x="178" y="2"/>
                    <a:pt x="189" y="14"/>
                  </a:cubicBezTo>
                  <a:lnTo>
                    <a:pt x="291" y="126"/>
                  </a:lnTo>
                  <a:lnTo>
                    <a:pt x="343" y="86"/>
                  </a:lnTo>
                  <a:cubicBezTo>
                    <a:pt x="348" y="82"/>
                    <a:pt x="356" y="79"/>
                    <a:pt x="363" y="79"/>
                  </a:cubicBezTo>
                  <a:lnTo>
                    <a:pt x="474" y="79"/>
                  </a:lnTo>
                  <a:cubicBezTo>
                    <a:pt x="481" y="79"/>
                    <a:pt x="488" y="81"/>
                    <a:pt x="493" y="86"/>
                  </a:cubicBezTo>
                  <a:lnTo>
                    <a:pt x="548" y="125"/>
                  </a:lnTo>
                  <a:lnTo>
                    <a:pt x="652" y="14"/>
                  </a:lnTo>
                  <a:cubicBezTo>
                    <a:pt x="662" y="3"/>
                    <a:pt x="678" y="0"/>
                    <a:pt x="692" y="7"/>
                  </a:cubicBezTo>
                  <a:cubicBezTo>
                    <a:pt x="698" y="11"/>
                    <a:pt x="847" y="91"/>
                    <a:pt x="892" y="124"/>
                  </a:cubicBezTo>
                  <a:cubicBezTo>
                    <a:pt x="900" y="130"/>
                    <a:pt x="905" y="140"/>
                    <a:pt x="905" y="150"/>
                  </a:cubicBezTo>
                  <a:lnTo>
                    <a:pt x="905" y="625"/>
                  </a:lnTo>
                  <a:cubicBezTo>
                    <a:pt x="905" y="643"/>
                    <a:pt x="890" y="658"/>
                    <a:pt x="872" y="65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Freeform 130"/>
            <p:cNvSpPr>
              <a:spLocks/>
            </p:cNvSpPr>
            <p:nvPr/>
          </p:nvSpPr>
          <p:spPr bwMode="auto">
            <a:xfrm>
              <a:off x="8889651" y="1453493"/>
              <a:ext cx="30977" cy="41461"/>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8" y="0"/>
                    <a:pt x="139" y="31"/>
                    <a:pt x="139" y="69"/>
                  </a:cubicBezTo>
                  <a:cubicBezTo>
                    <a:pt x="139" y="107"/>
                    <a:pt x="108" y="138"/>
                    <a:pt x="69"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131"/>
            <p:cNvSpPr>
              <a:spLocks/>
            </p:cNvSpPr>
            <p:nvPr/>
          </p:nvSpPr>
          <p:spPr bwMode="auto">
            <a:xfrm>
              <a:off x="8937373" y="1452341"/>
              <a:ext cx="30140" cy="42613"/>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Freeform 132"/>
            <p:cNvSpPr>
              <a:spLocks/>
            </p:cNvSpPr>
            <p:nvPr/>
          </p:nvSpPr>
          <p:spPr bwMode="auto">
            <a:xfrm>
              <a:off x="8881279" y="1319897"/>
              <a:ext cx="35163" cy="116321"/>
            </a:xfrm>
            <a:custGeom>
              <a:avLst/>
              <a:gdLst>
                <a:gd name="T0" fmla="*/ 2147483647 w 160"/>
                <a:gd name="T1" fmla="*/ 0 h 381"/>
                <a:gd name="T2" fmla="*/ 2147483647 w 160"/>
                <a:gd name="T3" fmla="*/ 0 h 381"/>
                <a:gd name="T4" fmla="*/ 2147483647 w 160"/>
                <a:gd name="T5" fmla="*/ 2147483647 h 381"/>
                <a:gd name="T6" fmla="*/ 0 w 160"/>
                <a:gd name="T7" fmla="*/ 2147483647 h 381"/>
                <a:gd name="T8" fmla="*/ 2147483647 w 160"/>
                <a:gd name="T9" fmla="*/ 2147483647 h 381"/>
                <a:gd name="T10" fmla="*/ 2147483647 w 160"/>
                <a:gd name="T11" fmla="*/ 2147483647 h 381"/>
                <a:gd name="T12" fmla="*/ 2147483647 w 160"/>
                <a:gd name="T13" fmla="*/ 2147483647 h 381"/>
                <a:gd name="T14" fmla="*/ 2147483647 w 160"/>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381"/>
                <a:gd name="T26" fmla="*/ 160 w 160"/>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381">
                  <a:moveTo>
                    <a:pt x="11" y="0"/>
                  </a:moveTo>
                  <a:lnTo>
                    <a:pt x="11" y="0"/>
                  </a:lnTo>
                  <a:lnTo>
                    <a:pt x="33" y="78"/>
                  </a:lnTo>
                  <a:lnTo>
                    <a:pt x="0" y="293"/>
                  </a:lnTo>
                  <a:lnTo>
                    <a:pt x="82" y="381"/>
                  </a:lnTo>
                  <a:lnTo>
                    <a:pt x="160" y="293"/>
                  </a:lnTo>
                  <a:lnTo>
                    <a:pt x="118" y="80"/>
                  </a:lnTo>
                  <a:lnTo>
                    <a:pt x="136" y="0"/>
                  </a:lnTo>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9" name="矩形 158"/>
          <p:cNvSpPr/>
          <p:nvPr/>
        </p:nvSpPr>
        <p:spPr>
          <a:xfrm>
            <a:off x="4358270" y="2160107"/>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挖掘建模</a:t>
            </a:r>
          </a:p>
        </p:txBody>
      </p:sp>
      <p:sp>
        <p:nvSpPr>
          <p:cNvPr id="160" name="Freeform 14"/>
          <p:cNvSpPr>
            <a:spLocks noEditPoints="1"/>
          </p:cNvSpPr>
          <p:nvPr/>
        </p:nvSpPr>
        <p:spPr bwMode="auto">
          <a:xfrm>
            <a:off x="5235364" y="1760005"/>
            <a:ext cx="258078" cy="320347"/>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484848"/>
          </a:solidFill>
          <a:ln>
            <a:noFill/>
          </a:ln>
        </p:spPr>
        <p:txBody>
          <a:bodyPr vert="horz" wrap="square" lIns="0" tIns="45701" rIns="0" bIns="45701" numCol="1" anchor="t" anchorCtr="0" compatLnSpc="1">
            <a:prstTxWarp prst="textNoShape">
              <a:avLst/>
            </a:prstTxWarp>
          </a:bodyPr>
          <a:lstStyle/>
          <a:p>
            <a:pPr defTabSz="914021"/>
            <a:endParaRPr 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矩形 160"/>
          <p:cNvSpPr/>
          <p:nvPr/>
        </p:nvSpPr>
        <p:spPr>
          <a:xfrm>
            <a:off x="5017154" y="2169064"/>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固定报表</a:t>
            </a:r>
          </a:p>
        </p:txBody>
      </p:sp>
      <p:grpSp>
        <p:nvGrpSpPr>
          <p:cNvPr id="162" name="组合 354"/>
          <p:cNvGrpSpPr>
            <a:grpSpLocks/>
          </p:cNvGrpSpPr>
          <p:nvPr/>
        </p:nvGrpSpPr>
        <p:grpSpPr bwMode="auto">
          <a:xfrm>
            <a:off x="5955868" y="1760005"/>
            <a:ext cx="258078" cy="320347"/>
            <a:chOff x="8737600" y="2220913"/>
            <a:chExt cx="911225" cy="723900"/>
          </a:xfrm>
        </p:grpSpPr>
        <p:sp>
          <p:nvSpPr>
            <p:cNvPr id="163" name="Freeform 314"/>
            <p:cNvSpPr>
              <a:spLocks/>
            </p:cNvSpPr>
            <p:nvPr/>
          </p:nvSpPr>
          <p:spPr bwMode="auto">
            <a:xfrm>
              <a:off x="8966200" y="2846388"/>
              <a:ext cx="411163" cy="31750"/>
            </a:xfrm>
            <a:custGeom>
              <a:avLst/>
              <a:gdLst>
                <a:gd name="T0" fmla="*/ 2147483647 w 874"/>
                <a:gd name="T1" fmla="*/ 2147483647 h 66"/>
                <a:gd name="T2" fmla="*/ 2147483647 w 874"/>
                <a:gd name="T3" fmla="*/ 2147483647 h 66"/>
                <a:gd name="T4" fmla="*/ 0 w 874"/>
                <a:gd name="T5" fmla="*/ 2147483647 h 66"/>
                <a:gd name="T6" fmla="*/ 0 w 874"/>
                <a:gd name="T7" fmla="*/ 0 h 66"/>
                <a:gd name="T8" fmla="*/ 2147483647 w 874"/>
                <a:gd name="T9" fmla="*/ 0 h 66"/>
                <a:gd name="T10" fmla="*/ 2147483647 w 874"/>
                <a:gd name="T11" fmla="*/ 2147483647 h 66"/>
                <a:gd name="T12" fmla="*/ 0 60000 65536"/>
                <a:gd name="T13" fmla="*/ 0 60000 65536"/>
                <a:gd name="T14" fmla="*/ 0 60000 65536"/>
                <a:gd name="T15" fmla="*/ 0 60000 65536"/>
                <a:gd name="T16" fmla="*/ 0 60000 65536"/>
                <a:gd name="T17" fmla="*/ 0 60000 65536"/>
                <a:gd name="T18" fmla="*/ 0 w 874"/>
                <a:gd name="T19" fmla="*/ 0 h 66"/>
                <a:gd name="T20" fmla="*/ 874 w 874"/>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874" h="66">
                  <a:moveTo>
                    <a:pt x="874" y="66"/>
                  </a:moveTo>
                  <a:lnTo>
                    <a:pt x="874" y="66"/>
                  </a:lnTo>
                  <a:lnTo>
                    <a:pt x="0" y="66"/>
                  </a:lnTo>
                  <a:lnTo>
                    <a:pt x="0" y="0"/>
                  </a:lnTo>
                  <a:lnTo>
                    <a:pt x="874" y="0"/>
                  </a:lnTo>
                  <a:lnTo>
                    <a:pt x="874"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Freeform 315"/>
            <p:cNvSpPr>
              <a:spLocks/>
            </p:cNvSpPr>
            <p:nvPr/>
          </p:nvSpPr>
          <p:spPr bwMode="auto">
            <a:xfrm>
              <a:off x="9477375" y="2566988"/>
              <a:ext cx="171450" cy="311150"/>
            </a:xfrm>
            <a:custGeom>
              <a:avLst/>
              <a:gdLst>
                <a:gd name="T0" fmla="*/ 2147483647 w 366"/>
                <a:gd name="T1" fmla="*/ 2147483647 h 661"/>
                <a:gd name="T2" fmla="*/ 2147483647 w 366"/>
                <a:gd name="T3" fmla="*/ 2147483647 h 661"/>
                <a:gd name="T4" fmla="*/ 0 w 366"/>
                <a:gd name="T5" fmla="*/ 2147483647 h 661"/>
                <a:gd name="T6" fmla="*/ 0 w 366"/>
                <a:gd name="T7" fmla="*/ 2147483647 h 661"/>
                <a:gd name="T8" fmla="*/ 2147483647 w 366"/>
                <a:gd name="T9" fmla="*/ 2147483647 h 661"/>
                <a:gd name="T10" fmla="*/ 2147483647 w 366"/>
                <a:gd name="T11" fmla="*/ 2147483647 h 661"/>
                <a:gd name="T12" fmla="*/ 2147483647 w 366"/>
                <a:gd name="T13" fmla="*/ 2147483647 h 661"/>
                <a:gd name="T14" fmla="*/ 2147483647 w 366"/>
                <a:gd name="T15" fmla="*/ 0 h 661"/>
                <a:gd name="T16" fmla="*/ 2147483647 w 366"/>
                <a:gd name="T17" fmla="*/ 2147483647 h 661"/>
                <a:gd name="T18" fmla="*/ 2147483647 w 366"/>
                <a:gd name="T19" fmla="*/ 2147483647 h 661"/>
                <a:gd name="T20" fmla="*/ 2147483647 w 366"/>
                <a:gd name="T21" fmla="*/ 2147483647 h 6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6"/>
                <a:gd name="T34" fmla="*/ 0 h 661"/>
                <a:gd name="T35" fmla="*/ 366 w 366"/>
                <a:gd name="T36" fmla="*/ 661 h 6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6" h="661">
                  <a:moveTo>
                    <a:pt x="283" y="661"/>
                  </a:moveTo>
                  <a:lnTo>
                    <a:pt x="283" y="661"/>
                  </a:lnTo>
                  <a:lnTo>
                    <a:pt x="0" y="661"/>
                  </a:lnTo>
                  <a:lnTo>
                    <a:pt x="0" y="595"/>
                  </a:lnTo>
                  <a:lnTo>
                    <a:pt x="283" y="595"/>
                  </a:lnTo>
                  <a:cubicBezTo>
                    <a:pt x="292" y="595"/>
                    <a:pt x="296" y="591"/>
                    <a:pt x="297" y="591"/>
                  </a:cubicBezTo>
                  <a:lnTo>
                    <a:pt x="160" y="16"/>
                  </a:lnTo>
                  <a:lnTo>
                    <a:pt x="225" y="0"/>
                  </a:lnTo>
                  <a:lnTo>
                    <a:pt x="361" y="575"/>
                  </a:lnTo>
                  <a:cubicBezTo>
                    <a:pt x="366" y="596"/>
                    <a:pt x="362" y="616"/>
                    <a:pt x="349" y="632"/>
                  </a:cubicBezTo>
                  <a:cubicBezTo>
                    <a:pt x="334" y="651"/>
                    <a:pt x="310" y="661"/>
                    <a:pt x="283" y="661"/>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Freeform 316"/>
            <p:cNvSpPr>
              <a:spLocks/>
            </p:cNvSpPr>
            <p:nvPr/>
          </p:nvSpPr>
          <p:spPr bwMode="auto">
            <a:xfrm>
              <a:off x="8872538" y="2573338"/>
              <a:ext cx="44450" cy="131763"/>
            </a:xfrm>
            <a:custGeom>
              <a:avLst/>
              <a:gdLst>
                <a:gd name="T0" fmla="*/ 2147483647 w 97"/>
                <a:gd name="T1" fmla="*/ 2147483647 h 279"/>
                <a:gd name="T2" fmla="*/ 2147483647 w 97"/>
                <a:gd name="T3" fmla="*/ 2147483647 h 279"/>
                <a:gd name="T4" fmla="*/ 0 w 97"/>
                <a:gd name="T5" fmla="*/ 2147483647 h 279"/>
                <a:gd name="T6" fmla="*/ 2147483647 w 97"/>
                <a:gd name="T7" fmla="*/ 0 h 279"/>
                <a:gd name="T8" fmla="*/ 2147483647 w 97"/>
                <a:gd name="T9" fmla="*/ 2147483647 h 279"/>
                <a:gd name="T10" fmla="*/ 2147483647 w 97"/>
                <a:gd name="T11" fmla="*/ 2147483647 h 279"/>
                <a:gd name="T12" fmla="*/ 0 60000 65536"/>
                <a:gd name="T13" fmla="*/ 0 60000 65536"/>
                <a:gd name="T14" fmla="*/ 0 60000 65536"/>
                <a:gd name="T15" fmla="*/ 0 60000 65536"/>
                <a:gd name="T16" fmla="*/ 0 60000 65536"/>
                <a:gd name="T17" fmla="*/ 0 60000 65536"/>
                <a:gd name="T18" fmla="*/ 0 w 97"/>
                <a:gd name="T19" fmla="*/ 0 h 279"/>
                <a:gd name="T20" fmla="*/ 97 w 97"/>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97" h="279">
                  <a:moveTo>
                    <a:pt x="66" y="279"/>
                  </a:moveTo>
                  <a:lnTo>
                    <a:pt x="66" y="279"/>
                  </a:lnTo>
                  <a:lnTo>
                    <a:pt x="0" y="272"/>
                  </a:lnTo>
                  <a:lnTo>
                    <a:pt x="31" y="0"/>
                  </a:lnTo>
                  <a:lnTo>
                    <a:pt x="97" y="7"/>
                  </a:lnTo>
                  <a:lnTo>
                    <a:pt x="66" y="27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Freeform 317"/>
            <p:cNvSpPr>
              <a:spLocks/>
            </p:cNvSpPr>
            <p:nvPr/>
          </p:nvSpPr>
          <p:spPr bwMode="auto">
            <a:xfrm>
              <a:off x="9048750" y="2730500"/>
              <a:ext cx="87313" cy="34925"/>
            </a:xfrm>
            <a:custGeom>
              <a:avLst/>
              <a:gdLst>
                <a:gd name="T0" fmla="*/ 2147483647 w 184"/>
                <a:gd name="T1" fmla="*/ 2147483647 h 72"/>
                <a:gd name="T2" fmla="*/ 2147483647 w 184"/>
                <a:gd name="T3" fmla="*/ 2147483647 h 72"/>
                <a:gd name="T4" fmla="*/ 2147483647 w 184"/>
                <a:gd name="T5" fmla="*/ 2147483647 h 72"/>
                <a:gd name="T6" fmla="*/ 2147483647 w 184"/>
                <a:gd name="T7" fmla="*/ 2147483647 h 72"/>
                <a:gd name="T8" fmla="*/ 0 w 184"/>
                <a:gd name="T9" fmla="*/ 2147483647 h 72"/>
                <a:gd name="T10" fmla="*/ 0 w 184"/>
                <a:gd name="T11" fmla="*/ 2147483647 h 72"/>
                <a:gd name="T12" fmla="*/ 2147483647 w 184"/>
                <a:gd name="T13" fmla="*/ 0 h 72"/>
                <a:gd name="T14" fmla="*/ 2147483647 w 184"/>
                <a:gd name="T15" fmla="*/ 0 h 72"/>
                <a:gd name="T16" fmla="*/ 2147483647 w 184"/>
                <a:gd name="T17" fmla="*/ 2147483647 h 72"/>
                <a:gd name="T18" fmla="*/ 2147483647 w 184"/>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4"/>
                <a:gd name="T31" fmla="*/ 0 h 72"/>
                <a:gd name="T32" fmla="*/ 184 w 184"/>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4" h="72">
                  <a:moveTo>
                    <a:pt x="184" y="59"/>
                  </a:moveTo>
                  <a:lnTo>
                    <a:pt x="184" y="59"/>
                  </a:lnTo>
                  <a:cubicBezTo>
                    <a:pt x="184" y="66"/>
                    <a:pt x="179" y="72"/>
                    <a:pt x="172" y="72"/>
                  </a:cubicBezTo>
                  <a:lnTo>
                    <a:pt x="12" y="72"/>
                  </a:lnTo>
                  <a:cubicBezTo>
                    <a:pt x="5" y="72"/>
                    <a:pt x="0" y="66"/>
                    <a:pt x="0" y="59"/>
                  </a:cubicBezTo>
                  <a:lnTo>
                    <a:pt x="0" y="12"/>
                  </a:lnTo>
                  <a:cubicBezTo>
                    <a:pt x="0" y="5"/>
                    <a:pt x="5" y="0"/>
                    <a:pt x="12" y="0"/>
                  </a:cubicBezTo>
                  <a:lnTo>
                    <a:pt x="172" y="0"/>
                  </a:lnTo>
                  <a:cubicBezTo>
                    <a:pt x="179" y="0"/>
                    <a:pt x="184" y="5"/>
                    <a:pt x="184" y="12"/>
                  </a:cubicBezTo>
                  <a:lnTo>
                    <a:pt x="184" y="5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Freeform 318"/>
            <p:cNvSpPr>
              <a:spLocks/>
            </p:cNvSpPr>
            <p:nvPr/>
          </p:nvSpPr>
          <p:spPr bwMode="auto">
            <a:xfrm>
              <a:off x="8855075" y="2652713"/>
              <a:ext cx="185738" cy="292100"/>
            </a:xfrm>
            <a:custGeom>
              <a:avLst/>
              <a:gdLst>
                <a:gd name="T0" fmla="*/ 2147483647 w 396"/>
                <a:gd name="T1" fmla="*/ 2147483647 h 622"/>
                <a:gd name="T2" fmla="*/ 2147483647 w 396"/>
                <a:gd name="T3" fmla="*/ 2147483647 h 622"/>
                <a:gd name="T4" fmla="*/ 0 w 396"/>
                <a:gd name="T5" fmla="*/ 2147483647 h 622"/>
                <a:gd name="T6" fmla="*/ 2147483647 w 396"/>
                <a:gd name="T7" fmla="*/ 2147483647 h 622"/>
                <a:gd name="T8" fmla="*/ 2147483647 w 396"/>
                <a:gd name="T9" fmla="*/ 2147483647 h 622"/>
                <a:gd name="T10" fmla="*/ 2147483647 w 396"/>
                <a:gd name="T11" fmla="*/ 2147483647 h 622"/>
                <a:gd name="T12" fmla="*/ 2147483647 w 396"/>
                <a:gd name="T13" fmla="*/ 2147483647 h 622"/>
                <a:gd name="T14" fmla="*/ 2147483647 w 396"/>
                <a:gd name="T15" fmla="*/ 2147483647 h 622"/>
                <a:gd name="T16" fmla="*/ 2147483647 w 396"/>
                <a:gd name="T17" fmla="*/ 2147483647 h 622"/>
                <a:gd name="T18" fmla="*/ 2147483647 w 396"/>
                <a:gd name="T19" fmla="*/ 2147483647 h 622"/>
                <a:gd name="T20" fmla="*/ 2147483647 w 396"/>
                <a:gd name="T21" fmla="*/ 2147483647 h 622"/>
                <a:gd name="T22" fmla="*/ 2147483647 w 396"/>
                <a:gd name="T23" fmla="*/ 2147483647 h 622"/>
                <a:gd name="T24" fmla="*/ 2147483647 w 396"/>
                <a:gd name="T25" fmla="*/ 2147483647 h 622"/>
                <a:gd name="T26" fmla="*/ 2147483647 w 396"/>
                <a:gd name="T27" fmla="*/ 2147483647 h 622"/>
                <a:gd name="T28" fmla="*/ 2147483647 w 396"/>
                <a:gd name="T29" fmla="*/ 2147483647 h 622"/>
                <a:gd name="T30" fmla="*/ 2147483647 w 396"/>
                <a:gd name="T31" fmla="*/ 2147483647 h 622"/>
                <a:gd name="T32" fmla="*/ 2147483647 w 396"/>
                <a:gd name="T33" fmla="*/ 2147483647 h 622"/>
                <a:gd name="T34" fmla="*/ 2147483647 w 396"/>
                <a:gd name="T35" fmla="*/ 2147483647 h 622"/>
                <a:gd name="T36" fmla="*/ 2147483647 w 396"/>
                <a:gd name="T37" fmla="*/ 2147483647 h 622"/>
                <a:gd name="T38" fmla="*/ 2147483647 w 396"/>
                <a:gd name="T39" fmla="*/ 2147483647 h 622"/>
                <a:gd name="T40" fmla="*/ 2147483647 w 396"/>
                <a:gd name="T41" fmla="*/ 2147483647 h 622"/>
                <a:gd name="T42" fmla="*/ 2147483647 w 396"/>
                <a:gd name="T43" fmla="*/ 2147483647 h 622"/>
                <a:gd name="T44" fmla="*/ 2147483647 w 396"/>
                <a:gd name="T45" fmla="*/ 2147483647 h 622"/>
                <a:gd name="T46" fmla="*/ 2147483647 w 396"/>
                <a:gd name="T47" fmla="*/ 2147483647 h 622"/>
                <a:gd name="T48" fmla="*/ 2147483647 w 396"/>
                <a:gd name="T49" fmla="*/ 2147483647 h 622"/>
                <a:gd name="T50" fmla="*/ 2147483647 w 396"/>
                <a:gd name="T51" fmla="*/ 2147483647 h 622"/>
                <a:gd name="T52" fmla="*/ 2147483647 w 396"/>
                <a:gd name="T53" fmla="*/ 2147483647 h 622"/>
                <a:gd name="T54" fmla="*/ 2147483647 w 396"/>
                <a:gd name="T55" fmla="*/ 2147483647 h 622"/>
                <a:gd name="T56" fmla="*/ 2147483647 w 396"/>
                <a:gd name="T57" fmla="*/ 2147483647 h 622"/>
                <a:gd name="T58" fmla="*/ 2147483647 w 396"/>
                <a:gd name="T59" fmla="*/ 2147483647 h 622"/>
                <a:gd name="T60" fmla="*/ 2147483647 w 396"/>
                <a:gd name="T61" fmla="*/ 2147483647 h 6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622"/>
                <a:gd name="T95" fmla="*/ 396 w 396"/>
                <a:gd name="T96" fmla="*/ 622 h 6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622">
                  <a:moveTo>
                    <a:pt x="39" y="622"/>
                  </a:moveTo>
                  <a:lnTo>
                    <a:pt x="39" y="622"/>
                  </a:lnTo>
                  <a:lnTo>
                    <a:pt x="0" y="585"/>
                  </a:lnTo>
                  <a:cubicBezTo>
                    <a:pt x="21" y="563"/>
                    <a:pt x="78" y="523"/>
                    <a:pt x="135" y="483"/>
                  </a:cubicBezTo>
                  <a:lnTo>
                    <a:pt x="149" y="473"/>
                  </a:lnTo>
                  <a:cubicBezTo>
                    <a:pt x="153" y="470"/>
                    <a:pt x="159" y="466"/>
                    <a:pt x="167" y="461"/>
                  </a:cubicBezTo>
                  <a:cubicBezTo>
                    <a:pt x="273" y="388"/>
                    <a:pt x="312" y="354"/>
                    <a:pt x="324" y="338"/>
                  </a:cubicBezTo>
                  <a:cubicBezTo>
                    <a:pt x="323" y="337"/>
                    <a:pt x="321" y="336"/>
                    <a:pt x="319" y="336"/>
                  </a:cubicBezTo>
                  <a:cubicBezTo>
                    <a:pt x="311" y="334"/>
                    <a:pt x="280" y="330"/>
                    <a:pt x="217" y="371"/>
                  </a:cubicBezTo>
                  <a:cubicBezTo>
                    <a:pt x="201" y="382"/>
                    <a:pt x="166" y="404"/>
                    <a:pt x="144" y="381"/>
                  </a:cubicBezTo>
                  <a:cubicBezTo>
                    <a:pt x="134" y="371"/>
                    <a:pt x="116" y="352"/>
                    <a:pt x="183" y="254"/>
                  </a:cubicBezTo>
                  <a:cubicBezTo>
                    <a:pt x="191" y="242"/>
                    <a:pt x="207" y="224"/>
                    <a:pt x="228" y="202"/>
                  </a:cubicBezTo>
                  <a:cubicBezTo>
                    <a:pt x="262" y="164"/>
                    <a:pt x="309" y="113"/>
                    <a:pt x="322" y="85"/>
                  </a:cubicBezTo>
                  <a:cubicBezTo>
                    <a:pt x="324" y="80"/>
                    <a:pt x="326" y="76"/>
                    <a:pt x="327" y="72"/>
                  </a:cubicBezTo>
                  <a:cubicBezTo>
                    <a:pt x="326" y="73"/>
                    <a:pt x="326" y="73"/>
                    <a:pt x="325" y="73"/>
                  </a:cubicBezTo>
                  <a:cubicBezTo>
                    <a:pt x="314" y="83"/>
                    <a:pt x="297" y="97"/>
                    <a:pt x="278" y="113"/>
                  </a:cubicBezTo>
                  <a:cubicBezTo>
                    <a:pt x="231" y="153"/>
                    <a:pt x="142" y="227"/>
                    <a:pt x="131" y="243"/>
                  </a:cubicBezTo>
                  <a:lnTo>
                    <a:pt x="86" y="214"/>
                  </a:lnTo>
                  <a:cubicBezTo>
                    <a:pt x="98" y="196"/>
                    <a:pt x="147" y="153"/>
                    <a:pt x="244" y="72"/>
                  </a:cubicBezTo>
                  <a:cubicBezTo>
                    <a:pt x="263" y="57"/>
                    <a:pt x="279" y="43"/>
                    <a:pt x="291" y="33"/>
                  </a:cubicBezTo>
                  <a:cubicBezTo>
                    <a:pt x="329" y="0"/>
                    <a:pt x="353" y="5"/>
                    <a:pt x="367" y="16"/>
                  </a:cubicBezTo>
                  <a:cubicBezTo>
                    <a:pt x="388" y="32"/>
                    <a:pt x="389" y="65"/>
                    <a:pt x="370" y="107"/>
                  </a:cubicBezTo>
                  <a:cubicBezTo>
                    <a:pt x="354" y="143"/>
                    <a:pt x="306" y="195"/>
                    <a:pt x="268" y="238"/>
                  </a:cubicBezTo>
                  <a:cubicBezTo>
                    <a:pt x="250" y="257"/>
                    <a:pt x="233" y="276"/>
                    <a:pt x="227" y="284"/>
                  </a:cubicBezTo>
                  <a:cubicBezTo>
                    <a:pt x="220" y="294"/>
                    <a:pt x="213" y="305"/>
                    <a:pt x="208" y="314"/>
                  </a:cubicBezTo>
                  <a:cubicBezTo>
                    <a:pt x="257" y="286"/>
                    <a:pt x="300" y="276"/>
                    <a:pt x="333" y="284"/>
                  </a:cubicBezTo>
                  <a:cubicBezTo>
                    <a:pt x="352" y="289"/>
                    <a:pt x="368" y="301"/>
                    <a:pt x="377" y="318"/>
                  </a:cubicBezTo>
                  <a:cubicBezTo>
                    <a:pt x="396" y="354"/>
                    <a:pt x="356" y="396"/>
                    <a:pt x="197" y="505"/>
                  </a:cubicBezTo>
                  <a:cubicBezTo>
                    <a:pt x="190" y="510"/>
                    <a:pt x="184" y="514"/>
                    <a:pt x="179" y="517"/>
                  </a:cubicBezTo>
                  <a:lnTo>
                    <a:pt x="165" y="527"/>
                  </a:lnTo>
                  <a:cubicBezTo>
                    <a:pt x="128" y="553"/>
                    <a:pt x="58" y="602"/>
                    <a:pt x="39" y="622"/>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Freeform 319"/>
            <p:cNvSpPr>
              <a:spLocks/>
            </p:cNvSpPr>
            <p:nvPr/>
          </p:nvSpPr>
          <p:spPr bwMode="auto">
            <a:xfrm>
              <a:off x="8858250" y="2695575"/>
              <a:ext cx="100013" cy="53975"/>
            </a:xfrm>
            <a:custGeom>
              <a:avLst/>
              <a:gdLst>
                <a:gd name="T0" fmla="*/ 2147483647 w 210"/>
                <a:gd name="T1" fmla="*/ 2147483647 h 114"/>
                <a:gd name="T2" fmla="*/ 2147483647 w 210"/>
                <a:gd name="T3" fmla="*/ 2147483647 h 114"/>
                <a:gd name="T4" fmla="*/ 0 w 210"/>
                <a:gd name="T5" fmla="*/ 2147483647 h 114"/>
                <a:gd name="T6" fmla="*/ 2147483647 w 210"/>
                <a:gd name="T7" fmla="*/ 2147483647 h 114"/>
                <a:gd name="T8" fmla="*/ 2147483647 w 210"/>
                <a:gd name="T9" fmla="*/ 2147483647 h 114"/>
                <a:gd name="T10" fmla="*/ 2147483647 w 210"/>
                <a:gd name="T11" fmla="*/ 2147483647 h 114"/>
                <a:gd name="T12" fmla="*/ 2147483647 w 210"/>
                <a:gd name="T13" fmla="*/ 2147483647 h 114"/>
                <a:gd name="T14" fmla="*/ 2147483647 w 210"/>
                <a:gd name="T15" fmla="*/ 2147483647 h 114"/>
                <a:gd name="T16" fmla="*/ 0 60000 65536"/>
                <a:gd name="T17" fmla="*/ 0 60000 65536"/>
                <a:gd name="T18" fmla="*/ 0 60000 65536"/>
                <a:gd name="T19" fmla="*/ 0 60000 65536"/>
                <a:gd name="T20" fmla="*/ 0 60000 65536"/>
                <a:gd name="T21" fmla="*/ 0 60000 65536"/>
                <a:gd name="T22" fmla="*/ 0 60000 65536"/>
                <a:gd name="T23" fmla="*/ 0 60000 65536"/>
                <a:gd name="T24" fmla="*/ 0 w 210"/>
                <a:gd name="T25" fmla="*/ 0 h 114"/>
                <a:gd name="T26" fmla="*/ 210 w 210"/>
                <a:gd name="T27" fmla="*/ 114 h 1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0" h="114">
                  <a:moveTo>
                    <a:pt x="39" y="114"/>
                  </a:moveTo>
                  <a:lnTo>
                    <a:pt x="39" y="114"/>
                  </a:lnTo>
                  <a:lnTo>
                    <a:pt x="0" y="77"/>
                  </a:lnTo>
                  <a:cubicBezTo>
                    <a:pt x="50" y="25"/>
                    <a:pt x="97" y="0"/>
                    <a:pt x="141" y="4"/>
                  </a:cubicBezTo>
                  <a:cubicBezTo>
                    <a:pt x="185" y="7"/>
                    <a:pt x="208" y="38"/>
                    <a:pt x="210" y="41"/>
                  </a:cubicBezTo>
                  <a:lnTo>
                    <a:pt x="166" y="72"/>
                  </a:lnTo>
                  <a:cubicBezTo>
                    <a:pt x="166" y="71"/>
                    <a:pt x="156" y="58"/>
                    <a:pt x="136" y="57"/>
                  </a:cubicBezTo>
                  <a:cubicBezTo>
                    <a:pt x="117" y="56"/>
                    <a:pt x="86" y="65"/>
                    <a:pt x="39" y="114"/>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Freeform 320"/>
            <p:cNvSpPr>
              <a:spLocks/>
            </p:cNvSpPr>
            <p:nvPr/>
          </p:nvSpPr>
          <p:spPr bwMode="auto">
            <a:xfrm>
              <a:off x="8737600" y="2689225"/>
              <a:ext cx="171450" cy="188913"/>
            </a:xfrm>
            <a:custGeom>
              <a:avLst/>
              <a:gdLst>
                <a:gd name="T0" fmla="*/ 2147483647 w 365"/>
                <a:gd name="T1" fmla="*/ 2147483647 h 403"/>
                <a:gd name="T2" fmla="*/ 2147483647 w 365"/>
                <a:gd name="T3" fmla="*/ 2147483647 h 403"/>
                <a:gd name="T4" fmla="*/ 0 w 365"/>
                <a:gd name="T5" fmla="*/ 2147483647 h 403"/>
                <a:gd name="T6" fmla="*/ 2147483647 w 365"/>
                <a:gd name="T7" fmla="*/ 2147483647 h 403"/>
                <a:gd name="T8" fmla="*/ 2147483647 w 365"/>
                <a:gd name="T9" fmla="*/ 2147483647 h 403"/>
                <a:gd name="T10" fmla="*/ 2147483647 w 365"/>
                <a:gd name="T11" fmla="*/ 2147483647 h 403"/>
                <a:gd name="T12" fmla="*/ 2147483647 w 365"/>
                <a:gd name="T13" fmla="*/ 2147483647 h 403"/>
                <a:gd name="T14" fmla="*/ 2147483647 w 365"/>
                <a:gd name="T15" fmla="*/ 2147483647 h 403"/>
                <a:gd name="T16" fmla="*/ 2147483647 w 365"/>
                <a:gd name="T17" fmla="*/ 2147483647 h 403"/>
                <a:gd name="T18" fmla="*/ 2147483647 w 365"/>
                <a:gd name="T19" fmla="*/ 2147483647 h 4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5"/>
                <a:gd name="T31" fmla="*/ 0 h 403"/>
                <a:gd name="T32" fmla="*/ 365 w 365"/>
                <a:gd name="T33" fmla="*/ 403 h 4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5" h="403">
                  <a:moveTo>
                    <a:pt x="52" y="403"/>
                  </a:moveTo>
                  <a:lnTo>
                    <a:pt x="52" y="403"/>
                  </a:lnTo>
                  <a:lnTo>
                    <a:pt x="0" y="389"/>
                  </a:lnTo>
                  <a:cubicBezTo>
                    <a:pt x="33" y="271"/>
                    <a:pt x="89" y="148"/>
                    <a:pt x="137" y="89"/>
                  </a:cubicBezTo>
                  <a:cubicBezTo>
                    <a:pt x="187" y="30"/>
                    <a:pt x="256" y="0"/>
                    <a:pt x="297" y="2"/>
                  </a:cubicBezTo>
                  <a:cubicBezTo>
                    <a:pt x="326" y="3"/>
                    <a:pt x="356" y="30"/>
                    <a:pt x="365" y="38"/>
                  </a:cubicBezTo>
                  <a:lnTo>
                    <a:pt x="328" y="76"/>
                  </a:lnTo>
                  <a:cubicBezTo>
                    <a:pt x="316" y="66"/>
                    <a:pt x="300" y="55"/>
                    <a:pt x="294" y="55"/>
                  </a:cubicBezTo>
                  <a:cubicBezTo>
                    <a:pt x="271" y="54"/>
                    <a:pt x="216" y="77"/>
                    <a:pt x="178" y="123"/>
                  </a:cubicBezTo>
                  <a:cubicBezTo>
                    <a:pt x="141" y="168"/>
                    <a:pt x="86" y="279"/>
                    <a:pt x="52" y="4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Freeform 321"/>
            <p:cNvSpPr>
              <a:spLocks noEditPoints="1"/>
            </p:cNvSpPr>
            <p:nvPr/>
          </p:nvSpPr>
          <p:spPr bwMode="auto">
            <a:xfrm>
              <a:off x="8886825" y="2220913"/>
              <a:ext cx="696913" cy="387350"/>
            </a:xfrm>
            <a:custGeom>
              <a:avLst/>
              <a:gdLst>
                <a:gd name="T0" fmla="*/ 2147483647 w 1482"/>
                <a:gd name="T1" fmla="*/ 2147483647 h 824"/>
                <a:gd name="T2" fmla="*/ 2147483647 w 1482"/>
                <a:gd name="T3" fmla="*/ 2147483647 h 824"/>
                <a:gd name="T4" fmla="*/ 2147483647 w 1482"/>
                <a:gd name="T5" fmla="*/ 2147483647 h 824"/>
                <a:gd name="T6" fmla="*/ 2147483647 w 1482"/>
                <a:gd name="T7" fmla="*/ 2147483647 h 824"/>
                <a:gd name="T8" fmla="*/ 2147483647 w 1482"/>
                <a:gd name="T9" fmla="*/ 2147483647 h 824"/>
                <a:gd name="T10" fmla="*/ 2147483647 w 1482"/>
                <a:gd name="T11" fmla="*/ 2147483647 h 824"/>
                <a:gd name="T12" fmla="*/ 2147483647 w 1482"/>
                <a:gd name="T13" fmla="*/ 2147483647 h 824"/>
                <a:gd name="T14" fmla="*/ 2147483647 w 1482"/>
                <a:gd name="T15" fmla="*/ 2147483647 h 824"/>
                <a:gd name="T16" fmla="*/ 2147483647 w 1482"/>
                <a:gd name="T17" fmla="*/ 2147483647 h 824"/>
                <a:gd name="T18" fmla="*/ 2147483647 w 1482"/>
                <a:gd name="T19" fmla="*/ 2147483647 h 824"/>
                <a:gd name="T20" fmla="*/ 2147483647 w 1482"/>
                <a:gd name="T21" fmla="*/ 2147483647 h 824"/>
                <a:gd name="T22" fmla="*/ 2147483647 w 1482"/>
                <a:gd name="T23" fmla="*/ 2147483647 h 824"/>
                <a:gd name="T24" fmla="*/ 2147483647 w 1482"/>
                <a:gd name="T25" fmla="*/ 2147483647 h 824"/>
                <a:gd name="T26" fmla="*/ 0 w 1482"/>
                <a:gd name="T27" fmla="*/ 2147483647 h 824"/>
                <a:gd name="T28" fmla="*/ 0 w 1482"/>
                <a:gd name="T29" fmla="*/ 2147483647 h 824"/>
                <a:gd name="T30" fmla="*/ 2147483647 w 1482"/>
                <a:gd name="T31" fmla="*/ 0 h 824"/>
                <a:gd name="T32" fmla="*/ 2147483647 w 1482"/>
                <a:gd name="T33" fmla="*/ 0 h 824"/>
                <a:gd name="T34" fmla="*/ 2147483647 w 1482"/>
                <a:gd name="T35" fmla="*/ 2147483647 h 824"/>
                <a:gd name="T36" fmla="*/ 2147483647 w 1482"/>
                <a:gd name="T37" fmla="*/ 2147483647 h 824"/>
                <a:gd name="T38" fmla="*/ 2147483647 w 1482"/>
                <a:gd name="T39" fmla="*/ 2147483647 h 8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82"/>
                <a:gd name="T61" fmla="*/ 0 h 824"/>
                <a:gd name="T62" fmla="*/ 1482 w 1482"/>
                <a:gd name="T63" fmla="*/ 824 h 8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82" h="824">
                  <a:moveTo>
                    <a:pt x="82" y="67"/>
                  </a:moveTo>
                  <a:lnTo>
                    <a:pt x="82" y="67"/>
                  </a:lnTo>
                  <a:cubicBezTo>
                    <a:pt x="73" y="67"/>
                    <a:pt x="68" y="71"/>
                    <a:pt x="67" y="73"/>
                  </a:cubicBezTo>
                  <a:lnTo>
                    <a:pt x="67" y="752"/>
                  </a:lnTo>
                  <a:cubicBezTo>
                    <a:pt x="68" y="753"/>
                    <a:pt x="73" y="757"/>
                    <a:pt x="82" y="757"/>
                  </a:cubicBezTo>
                  <a:lnTo>
                    <a:pt x="1400" y="757"/>
                  </a:lnTo>
                  <a:cubicBezTo>
                    <a:pt x="1409" y="757"/>
                    <a:pt x="1414" y="753"/>
                    <a:pt x="1415" y="751"/>
                  </a:cubicBezTo>
                  <a:lnTo>
                    <a:pt x="1415" y="72"/>
                  </a:lnTo>
                  <a:cubicBezTo>
                    <a:pt x="1414" y="71"/>
                    <a:pt x="1409" y="67"/>
                    <a:pt x="1400" y="67"/>
                  </a:cubicBezTo>
                  <a:lnTo>
                    <a:pt x="82" y="67"/>
                  </a:lnTo>
                  <a:close/>
                  <a:moveTo>
                    <a:pt x="1400" y="824"/>
                  </a:moveTo>
                  <a:lnTo>
                    <a:pt x="1400" y="824"/>
                  </a:lnTo>
                  <a:lnTo>
                    <a:pt x="82" y="824"/>
                  </a:lnTo>
                  <a:cubicBezTo>
                    <a:pt x="37" y="824"/>
                    <a:pt x="0" y="791"/>
                    <a:pt x="0" y="752"/>
                  </a:cubicBezTo>
                  <a:lnTo>
                    <a:pt x="0" y="72"/>
                  </a:lnTo>
                  <a:cubicBezTo>
                    <a:pt x="0" y="33"/>
                    <a:pt x="37" y="0"/>
                    <a:pt x="82" y="0"/>
                  </a:cubicBezTo>
                  <a:lnTo>
                    <a:pt x="1400" y="0"/>
                  </a:lnTo>
                  <a:cubicBezTo>
                    <a:pt x="1445" y="0"/>
                    <a:pt x="1482" y="33"/>
                    <a:pt x="1482" y="72"/>
                  </a:cubicBezTo>
                  <a:lnTo>
                    <a:pt x="1482" y="752"/>
                  </a:lnTo>
                  <a:cubicBezTo>
                    <a:pt x="1482" y="791"/>
                    <a:pt x="1445" y="824"/>
                    <a:pt x="1400" y="824"/>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Freeform 322"/>
            <p:cNvSpPr>
              <a:spLocks noEditPoints="1"/>
            </p:cNvSpPr>
            <p:nvPr/>
          </p:nvSpPr>
          <p:spPr bwMode="auto">
            <a:xfrm>
              <a:off x="9069388" y="2635250"/>
              <a:ext cx="47625" cy="166688"/>
            </a:xfrm>
            <a:custGeom>
              <a:avLst/>
              <a:gdLst>
                <a:gd name="T0" fmla="*/ 2147483647 w 102"/>
                <a:gd name="T1" fmla="*/ 2147483647 h 353"/>
                <a:gd name="T2" fmla="*/ 2147483647 w 102"/>
                <a:gd name="T3" fmla="*/ 2147483647 h 353"/>
                <a:gd name="T4" fmla="*/ 2147483647 w 102"/>
                <a:gd name="T5" fmla="*/ 2147483647 h 353"/>
                <a:gd name="T6" fmla="*/ 2147483647 w 102"/>
                <a:gd name="T7" fmla="*/ 2147483647 h 353"/>
                <a:gd name="T8" fmla="*/ 2147483647 w 102"/>
                <a:gd name="T9" fmla="*/ 2147483647 h 353"/>
                <a:gd name="T10" fmla="*/ 2147483647 w 102"/>
                <a:gd name="T11" fmla="*/ 2147483647 h 353"/>
                <a:gd name="T12" fmla="*/ 2147483647 w 102"/>
                <a:gd name="T13" fmla="*/ 2147483647 h 353"/>
                <a:gd name="T14" fmla="*/ 2147483647 w 102"/>
                <a:gd name="T15" fmla="*/ 2147483647 h 353"/>
                <a:gd name="T16" fmla="*/ 0 w 102"/>
                <a:gd name="T17" fmla="*/ 2147483647 h 353"/>
                <a:gd name="T18" fmla="*/ 0 w 102"/>
                <a:gd name="T19" fmla="*/ 0 h 353"/>
                <a:gd name="T20" fmla="*/ 2147483647 w 102"/>
                <a:gd name="T21" fmla="*/ 0 h 353"/>
                <a:gd name="T22" fmla="*/ 2147483647 w 102"/>
                <a:gd name="T23" fmla="*/ 2147483647 h 3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
                <a:gd name="T37" fmla="*/ 0 h 353"/>
                <a:gd name="T38" fmla="*/ 102 w 102"/>
                <a:gd name="T39" fmla="*/ 353 h 3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 h="353">
                  <a:moveTo>
                    <a:pt x="27" y="326"/>
                  </a:moveTo>
                  <a:lnTo>
                    <a:pt x="27" y="326"/>
                  </a:lnTo>
                  <a:lnTo>
                    <a:pt x="75" y="326"/>
                  </a:lnTo>
                  <a:lnTo>
                    <a:pt x="75" y="26"/>
                  </a:lnTo>
                  <a:lnTo>
                    <a:pt x="27" y="26"/>
                  </a:lnTo>
                  <a:lnTo>
                    <a:pt x="27" y="326"/>
                  </a:lnTo>
                  <a:close/>
                  <a:moveTo>
                    <a:pt x="102" y="353"/>
                  </a:moveTo>
                  <a:lnTo>
                    <a:pt x="102" y="353"/>
                  </a:lnTo>
                  <a:lnTo>
                    <a:pt x="0" y="353"/>
                  </a:lnTo>
                  <a:lnTo>
                    <a:pt x="0" y="0"/>
                  </a:lnTo>
                  <a:lnTo>
                    <a:pt x="102" y="0"/>
                  </a:lnTo>
                  <a:lnTo>
                    <a:pt x="102" y="3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Freeform 323"/>
            <p:cNvSpPr>
              <a:spLocks/>
            </p:cNvSpPr>
            <p:nvPr/>
          </p:nvSpPr>
          <p:spPr bwMode="auto">
            <a:xfrm>
              <a:off x="9234488" y="2676525"/>
              <a:ext cx="87313" cy="33338"/>
            </a:xfrm>
            <a:custGeom>
              <a:avLst/>
              <a:gdLst>
                <a:gd name="T0" fmla="*/ 2147483647 w 185"/>
                <a:gd name="T1" fmla="*/ 2147483647 h 72"/>
                <a:gd name="T2" fmla="*/ 2147483647 w 185"/>
                <a:gd name="T3" fmla="*/ 2147483647 h 72"/>
                <a:gd name="T4" fmla="*/ 2147483647 w 185"/>
                <a:gd name="T5" fmla="*/ 2147483647 h 72"/>
                <a:gd name="T6" fmla="*/ 2147483647 w 185"/>
                <a:gd name="T7" fmla="*/ 2147483647 h 72"/>
                <a:gd name="T8" fmla="*/ 0 w 185"/>
                <a:gd name="T9" fmla="*/ 2147483647 h 72"/>
                <a:gd name="T10" fmla="*/ 0 w 185"/>
                <a:gd name="T11" fmla="*/ 2147483647 h 72"/>
                <a:gd name="T12" fmla="*/ 2147483647 w 185"/>
                <a:gd name="T13" fmla="*/ 0 h 72"/>
                <a:gd name="T14" fmla="*/ 2147483647 w 185"/>
                <a:gd name="T15" fmla="*/ 0 h 72"/>
                <a:gd name="T16" fmla="*/ 2147483647 w 185"/>
                <a:gd name="T17" fmla="*/ 2147483647 h 72"/>
                <a:gd name="T18" fmla="*/ 2147483647 w 185"/>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5"/>
                <a:gd name="T31" fmla="*/ 0 h 72"/>
                <a:gd name="T32" fmla="*/ 185 w 185"/>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5" h="72">
                  <a:moveTo>
                    <a:pt x="185" y="59"/>
                  </a:moveTo>
                  <a:lnTo>
                    <a:pt x="185" y="59"/>
                  </a:lnTo>
                  <a:cubicBezTo>
                    <a:pt x="185" y="66"/>
                    <a:pt x="179" y="72"/>
                    <a:pt x="172" y="72"/>
                  </a:cubicBezTo>
                  <a:lnTo>
                    <a:pt x="13" y="72"/>
                  </a:lnTo>
                  <a:cubicBezTo>
                    <a:pt x="6" y="72"/>
                    <a:pt x="0" y="66"/>
                    <a:pt x="0" y="59"/>
                  </a:cubicBezTo>
                  <a:lnTo>
                    <a:pt x="0" y="13"/>
                  </a:lnTo>
                  <a:cubicBezTo>
                    <a:pt x="0" y="6"/>
                    <a:pt x="6" y="0"/>
                    <a:pt x="13" y="0"/>
                  </a:cubicBezTo>
                  <a:lnTo>
                    <a:pt x="172" y="0"/>
                  </a:lnTo>
                  <a:cubicBezTo>
                    <a:pt x="179" y="0"/>
                    <a:pt x="185" y="6"/>
                    <a:pt x="185" y="13"/>
                  </a:cubicBezTo>
                  <a:lnTo>
                    <a:pt x="185" y="5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Freeform 324"/>
            <p:cNvSpPr>
              <a:spLocks noEditPoints="1"/>
            </p:cNvSpPr>
            <p:nvPr/>
          </p:nvSpPr>
          <p:spPr bwMode="auto">
            <a:xfrm>
              <a:off x="9255125" y="2635250"/>
              <a:ext cx="47625" cy="166688"/>
            </a:xfrm>
            <a:custGeom>
              <a:avLst/>
              <a:gdLst>
                <a:gd name="T0" fmla="*/ 2147483647 w 101"/>
                <a:gd name="T1" fmla="*/ 2147483647 h 353"/>
                <a:gd name="T2" fmla="*/ 2147483647 w 101"/>
                <a:gd name="T3" fmla="*/ 2147483647 h 353"/>
                <a:gd name="T4" fmla="*/ 2147483647 w 101"/>
                <a:gd name="T5" fmla="*/ 2147483647 h 353"/>
                <a:gd name="T6" fmla="*/ 2147483647 w 101"/>
                <a:gd name="T7" fmla="*/ 2147483647 h 353"/>
                <a:gd name="T8" fmla="*/ 2147483647 w 101"/>
                <a:gd name="T9" fmla="*/ 2147483647 h 353"/>
                <a:gd name="T10" fmla="*/ 2147483647 w 101"/>
                <a:gd name="T11" fmla="*/ 2147483647 h 353"/>
                <a:gd name="T12" fmla="*/ 2147483647 w 101"/>
                <a:gd name="T13" fmla="*/ 2147483647 h 353"/>
                <a:gd name="T14" fmla="*/ 2147483647 w 101"/>
                <a:gd name="T15" fmla="*/ 2147483647 h 353"/>
                <a:gd name="T16" fmla="*/ 0 w 101"/>
                <a:gd name="T17" fmla="*/ 2147483647 h 353"/>
                <a:gd name="T18" fmla="*/ 0 w 101"/>
                <a:gd name="T19" fmla="*/ 0 h 353"/>
                <a:gd name="T20" fmla="*/ 2147483647 w 101"/>
                <a:gd name="T21" fmla="*/ 0 h 353"/>
                <a:gd name="T22" fmla="*/ 2147483647 w 101"/>
                <a:gd name="T23" fmla="*/ 2147483647 h 3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353"/>
                <a:gd name="T38" fmla="*/ 101 w 101"/>
                <a:gd name="T39" fmla="*/ 353 h 3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353">
                  <a:moveTo>
                    <a:pt x="27" y="326"/>
                  </a:moveTo>
                  <a:lnTo>
                    <a:pt x="27" y="326"/>
                  </a:lnTo>
                  <a:lnTo>
                    <a:pt x="74" y="326"/>
                  </a:lnTo>
                  <a:lnTo>
                    <a:pt x="74" y="26"/>
                  </a:lnTo>
                  <a:lnTo>
                    <a:pt x="27" y="26"/>
                  </a:lnTo>
                  <a:lnTo>
                    <a:pt x="27" y="326"/>
                  </a:lnTo>
                  <a:close/>
                  <a:moveTo>
                    <a:pt x="101" y="353"/>
                  </a:moveTo>
                  <a:lnTo>
                    <a:pt x="101" y="353"/>
                  </a:lnTo>
                  <a:lnTo>
                    <a:pt x="0" y="353"/>
                  </a:lnTo>
                  <a:lnTo>
                    <a:pt x="0" y="0"/>
                  </a:lnTo>
                  <a:lnTo>
                    <a:pt x="101" y="0"/>
                  </a:lnTo>
                  <a:lnTo>
                    <a:pt x="101" y="3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Freeform 325"/>
            <p:cNvSpPr>
              <a:spLocks/>
            </p:cNvSpPr>
            <p:nvPr/>
          </p:nvSpPr>
          <p:spPr bwMode="auto">
            <a:xfrm>
              <a:off x="9423400" y="2730500"/>
              <a:ext cx="87313" cy="34925"/>
            </a:xfrm>
            <a:custGeom>
              <a:avLst/>
              <a:gdLst>
                <a:gd name="T0" fmla="*/ 2147483647 w 185"/>
                <a:gd name="T1" fmla="*/ 2147483647 h 72"/>
                <a:gd name="T2" fmla="*/ 2147483647 w 185"/>
                <a:gd name="T3" fmla="*/ 2147483647 h 72"/>
                <a:gd name="T4" fmla="*/ 2147483647 w 185"/>
                <a:gd name="T5" fmla="*/ 2147483647 h 72"/>
                <a:gd name="T6" fmla="*/ 2147483647 w 185"/>
                <a:gd name="T7" fmla="*/ 2147483647 h 72"/>
                <a:gd name="T8" fmla="*/ 0 w 185"/>
                <a:gd name="T9" fmla="*/ 2147483647 h 72"/>
                <a:gd name="T10" fmla="*/ 0 w 185"/>
                <a:gd name="T11" fmla="*/ 2147483647 h 72"/>
                <a:gd name="T12" fmla="*/ 2147483647 w 185"/>
                <a:gd name="T13" fmla="*/ 0 h 72"/>
                <a:gd name="T14" fmla="*/ 2147483647 w 185"/>
                <a:gd name="T15" fmla="*/ 0 h 72"/>
                <a:gd name="T16" fmla="*/ 2147483647 w 185"/>
                <a:gd name="T17" fmla="*/ 2147483647 h 72"/>
                <a:gd name="T18" fmla="*/ 2147483647 w 185"/>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5"/>
                <a:gd name="T31" fmla="*/ 0 h 72"/>
                <a:gd name="T32" fmla="*/ 185 w 185"/>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5" h="72">
                  <a:moveTo>
                    <a:pt x="185" y="59"/>
                  </a:moveTo>
                  <a:lnTo>
                    <a:pt x="185" y="59"/>
                  </a:lnTo>
                  <a:cubicBezTo>
                    <a:pt x="185" y="66"/>
                    <a:pt x="179" y="72"/>
                    <a:pt x="172" y="72"/>
                  </a:cubicBezTo>
                  <a:lnTo>
                    <a:pt x="13" y="72"/>
                  </a:lnTo>
                  <a:cubicBezTo>
                    <a:pt x="6" y="72"/>
                    <a:pt x="0" y="66"/>
                    <a:pt x="0" y="59"/>
                  </a:cubicBezTo>
                  <a:lnTo>
                    <a:pt x="0" y="12"/>
                  </a:lnTo>
                  <a:cubicBezTo>
                    <a:pt x="0" y="5"/>
                    <a:pt x="6" y="0"/>
                    <a:pt x="13" y="0"/>
                  </a:cubicBezTo>
                  <a:lnTo>
                    <a:pt x="172" y="0"/>
                  </a:lnTo>
                  <a:cubicBezTo>
                    <a:pt x="179" y="0"/>
                    <a:pt x="185" y="5"/>
                    <a:pt x="185" y="12"/>
                  </a:cubicBezTo>
                  <a:lnTo>
                    <a:pt x="185" y="5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Freeform 326"/>
            <p:cNvSpPr>
              <a:spLocks noEditPoints="1"/>
            </p:cNvSpPr>
            <p:nvPr/>
          </p:nvSpPr>
          <p:spPr bwMode="auto">
            <a:xfrm>
              <a:off x="9444038" y="2635250"/>
              <a:ext cx="47625" cy="166688"/>
            </a:xfrm>
            <a:custGeom>
              <a:avLst/>
              <a:gdLst>
                <a:gd name="T0" fmla="*/ 2147483647 w 101"/>
                <a:gd name="T1" fmla="*/ 2147483647 h 353"/>
                <a:gd name="T2" fmla="*/ 2147483647 w 101"/>
                <a:gd name="T3" fmla="*/ 2147483647 h 353"/>
                <a:gd name="T4" fmla="*/ 2147483647 w 101"/>
                <a:gd name="T5" fmla="*/ 2147483647 h 353"/>
                <a:gd name="T6" fmla="*/ 2147483647 w 101"/>
                <a:gd name="T7" fmla="*/ 2147483647 h 353"/>
                <a:gd name="T8" fmla="*/ 2147483647 w 101"/>
                <a:gd name="T9" fmla="*/ 2147483647 h 353"/>
                <a:gd name="T10" fmla="*/ 2147483647 w 101"/>
                <a:gd name="T11" fmla="*/ 2147483647 h 353"/>
                <a:gd name="T12" fmla="*/ 2147483647 w 101"/>
                <a:gd name="T13" fmla="*/ 2147483647 h 353"/>
                <a:gd name="T14" fmla="*/ 2147483647 w 101"/>
                <a:gd name="T15" fmla="*/ 2147483647 h 353"/>
                <a:gd name="T16" fmla="*/ 0 w 101"/>
                <a:gd name="T17" fmla="*/ 2147483647 h 353"/>
                <a:gd name="T18" fmla="*/ 0 w 101"/>
                <a:gd name="T19" fmla="*/ 0 h 353"/>
                <a:gd name="T20" fmla="*/ 2147483647 w 101"/>
                <a:gd name="T21" fmla="*/ 0 h 353"/>
                <a:gd name="T22" fmla="*/ 2147483647 w 101"/>
                <a:gd name="T23" fmla="*/ 2147483647 h 3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353"/>
                <a:gd name="T38" fmla="*/ 101 w 101"/>
                <a:gd name="T39" fmla="*/ 353 h 3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353">
                  <a:moveTo>
                    <a:pt x="26" y="326"/>
                  </a:moveTo>
                  <a:lnTo>
                    <a:pt x="26" y="326"/>
                  </a:lnTo>
                  <a:lnTo>
                    <a:pt x="74" y="326"/>
                  </a:lnTo>
                  <a:lnTo>
                    <a:pt x="74" y="26"/>
                  </a:lnTo>
                  <a:lnTo>
                    <a:pt x="26" y="26"/>
                  </a:lnTo>
                  <a:lnTo>
                    <a:pt x="26" y="326"/>
                  </a:lnTo>
                  <a:close/>
                  <a:moveTo>
                    <a:pt x="101" y="353"/>
                  </a:moveTo>
                  <a:lnTo>
                    <a:pt x="101" y="353"/>
                  </a:lnTo>
                  <a:lnTo>
                    <a:pt x="0" y="353"/>
                  </a:lnTo>
                  <a:lnTo>
                    <a:pt x="0" y="0"/>
                  </a:lnTo>
                  <a:lnTo>
                    <a:pt x="101" y="0"/>
                  </a:lnTo>
                  <a:lnTo>
                    <a:pt x="101" y="3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Freeform 327"/>
            <p:cNvSpPr>
              <a:spLocks/>
            </p:cNvSpPr>
            <p:nvPr/>
          </p:nvSpPr>
          <p:spPr bwMode="auto">
            <a:xfrm>
              <a:off x="9447213" y="2828925"/>
              <a:ext cx="65088" cy="6508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0" y="138"/>
                    <a:pt x="0" y="107"/>
                    <a:pt x="0" y="69"/>
                  </a:cubicBezTo>
                  <a:cubicBezTo>
                    <a:pt x="0" y="31"/>
                    <a:pt x="30" y="0"/>
                    <a:pt x="69" y="0"/>
                  </a:cubicBezTo>
                  <a:cubicBezTo>
                    <a:pt x="107" y="0"/>
                    <a:pt x="139" y="31"/>
                    <a:pt x="139" y="69"/>
                  </a:cubicBezTo>
                  <a:cubicBezTo>
                    <a:pt x="139" y="107"/>
                    <a:pt x="107" y="138"/>
                    <a:pt x="69"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Freeform 328"/>
            <p:cNvSpPr>
              <a:spLocks/>
            </p:cNvSpPr>
            <p:nvPr/>
          </p:nvSpPr>
          <p:spPr bwMode="auto">
            <a:xfrm>
              <a:off x="9334500" y="2828925"/>
              <a:ext cx="66675" cy="6508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70" y="138"/>
                  </a:moveTo>
                  <a:lnTo>
                    <a:pt x="70" y="138"/>
                  </a:lnTo>
                  <a:cubicBezTo>
                    <a:pt x="31" y="138"/>
                    <a:pt x="0" y="107"/>
                    <a:pt x="0" y="69"/>
                  </a:cubicBezTo>
                  <a:cubicBezTo>
                    <a:pt x="0" y="31"/>
                    <a:pt x="31" y="0"/>
                    <a:pt x="70" y="0"/>
                  </a:cubicBezTo>
                  <a:cubicBezTo>
                    <a:pt x="108" y="0"/>
                    <a:pt x="139" y="31"/>
                    <a:pt x="139" y="69"/>
                  </a:cubicBezTo>
                  <a:cubicBezTo>
                    <a:pt x="139" y="107"/>
                    <a:pt x="108" y="138"/>
                    <a:pt x="70"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Freeform 329"/>
            <p:cNvSpPr>
              <a:spLocks noEditPoints="1"/>
            </p:cNvSpPr>
            <p:nvPr/>
          </p:nvSpPr>
          <p:spPr bwMode="auto">
            <a:xfrm>
              <a:off x="8963025" y="2325688"/>
              <a:ext cx="139700" cy="98425"/>
            </a:xfrm>
            <a:custGeom>
              <a:avLst/>
              <a:gdLst>
                <a:gd name="T0" fmla="*/ 2147483647 w 298"/>
                <a:gd name="T1" fmla="*/ 2147483647 h 209"/>
                <a:gd name="T2" fmla="*/ 2147483647 w 298"/>
                <a:gd name="T3" fmla="*/ 2147483647 h 209"/>
                <a:gd name="T4" fmla="*/ 2147483647 w 298"/>
                <a:gd name="T5" fmla="*/ 2147483647 h 209"/>
                <a:gd name="T6" fmla="*/ 2147483647 w 298"/>
                <a:gd name="T7" fmla="*/ 2147483647 h 209"/>
                <a:gd name="T8" fmla="*/ 2147483647 w 298"/>
                <a:gd name="T9" fmla="*/ 2147483647 h 209"/>
                <a:gd name="T10" fmla="*/ 2147483647 w 298"/>
                <a:gd name="T11" fmla="*/ 2147483647 h 209"/>
                <a:gd name="T12" fmla="*/ 2147483647 w 298"/>
                <a:gd name="T13" fmla="*/ 2147483647 h 209"/>
                <a:gd name="T14" fmla="*/ 2147483647 w 298"/>
                <a:gd name="T15" fmla="*/ 2147483647 h 209"/>
                <a:gd name="T16" fmla="*/ 0 w 298"/>
                <a:gd name="T17" fmla="*/ 2147483647 h 209"/>
                <a:gd name="T18" fmla="*/ 2147483647 w 298"/>
                <a:gd name="T19" fmla="*/ 0 h 209"/>
                <a:gd name="T20" fmla="*/ 2147483647 w 298"/>
                <a:gd name="T21" fmla="*/ 2147483647 h 209"/>
                <a:gd name="T22" fmla="*/ 2147483647 w 298"/>
                <a:gd name="T23" fmla="*/ 2147483647 h 2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8"/>
                <a:gd name="T37" fmla="*/ 0 h 209"/>
                <a:gd name="T38" fmla="*/ 298 w 298"/>
                <a:gd name="T39" fmla="*/ 209 h 2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8" h="209">
                  <a:moveTo>
                    <a:pt x="149" y="40"/>
                  </a:moveTo>
                  <a:lnTo>
                    <a:pt x="149" y="40"/>
                  </a:lnTo>
                  <a:cubicBezTo>
                    <a:pt x="90" y="40"/>
                    <a:pt x="40" y="70"/>
                    <a:pt x="40" y="105"/>
                  </a:cubicBezTo>
                  <a:cubicBezTo>
                    <a:pt x="40" y="140"/>
                    <a:pt x="90" y="169"/>
                    <a:pt x="149" y="169"/>
                  </a:cubicBezTo>
                  <a:cubicBezTo>
                    <a:pt x="208" y="169"/>
                    <a:pt x="258" y="140"/>
                    <a:pt x="258" y="105"/>
                  </a:cubicBezTo>
                  <a:cubicBezTo>
                    <a:pt x="258" y="70"/>
                    <a:pt x="208" y="40"/>
                    <a:pt x="149" y="40"/>
                  </a:cubicBezTo>
                  <a:close/>
                  <a:moveTo>
                    <a:pt x="149" y="209"/>
                  </a:moveTo>
                  <a:lnTo>
                    <a:pt x="149" y="209"/>
                  </a:lnTo>
                  <a:cubicBezTo>
                    <a:pt x="66" y="209"/>
                    <a:pt x="0" y="163"/>
                    <a:pt x="0" y="105"/>
                  </a:cubicBezTo>
                  <a:cubicBezTo>
                    <a:pt x="0" y="46"/>
                    <a:pt x="66" y="0"/>
                    <a:pt x="149" y="0"/>
                  </a:cubicBezTo>
                  <a:cubicBezTo>
                    <a:pt x="232" y="0"/>
                    <a:pt x="298" y="46"/>
                    <a:pt x="298" y="105"/>
                  </a:cubicBezTo>
                  <a:cubicBezTo>
                    <a:pt x="298" y="163"/>
                    <a:pt x="232" y="209"/>
                    <a:pt x="149" y="20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Freeform 330"/>
            <p:cNvSpPr>
              <a:spLocks noEditPoints="1"/>
            </p:cNvSpPr>
            <p:nvPr/>
          </p:nvSpPr>
          <p:spPr bwMode="auto">
            <a:xfrm>
              <a:off x="8963025" y="2366963"/>
              <a:ext cx="139700" cy="138113"/>
            </a:xfrm>
            <a:custGeom>
              <a:avLst/>
              <a:gdLst>
                <a:gd name="T0" fmla="*/ 2147483647 w 298"/>
                <a:gd name="T1" fmla="*/ 2147483647 h 292"/>
                <a:gd name="T2" fmla="*/ 2147483647 w 298"/>
                <a:gd name="T3" fmla="*/ 2147483647 h 292"/>
                <a:gd name="T4" fmla="*/ 2147483647 w 298"/>
                <a:gd name="T5" fmla="*/ 2147483647 h 292"/>
                <a:gd name="T6" fmla="*/ 2147483647 w 298"/>
                <a:gd name="T7" fmla="*/ 2147483647 h 292"/>
                <a:gd name="T8" fmla="*/ 2147483647 w 298"/>
                <a:gd name="T9" fmla="*/ 2147483647 h 292"/>
                <a:gd name="T10" fmla="*/ 2147483647 w 298"/>
                <a:gd name="T11" fmla="*/ 2147483647 h 292"/>
                <a:gd name="T12" fmla="*/ 2147483647 w 298"/>
                <a:gd name="T13" fmla="*/ 2147483647 h 292"/>
                <a:gd name="T14" fmla="*/ 2147483647 w 298"/>
                <a:gd name="T15" fmla="*/ 2147483647 h 292"/>
                <a:gd name="T16" fmla="*/ 2147483647 w 298"/>
                <a:gd name="T17" fmla="*/ 2147483647 h 292"/>
                <a:gd name="T18" fmla="*/ 2147483647 w 298"/>
                <a:gd name="T19" fmla="*/ 2147483647 h 292"/>
                <a:gd name="T20" fmla="*/ 0 w 298"/>
                <a:gd name="T21" fmla="*/ 2147483647 h 292"/>
                <a:gd name="T22" fmla="*/ 0 w 298"/>
                <a:gd name="T23" fmla="*/ 2147483647 h 292"/>
                <a:gd name="T24" fmla="*/ 2147483647 w 298"/>
                <a:gd name="T25" fmla="*/ 0 h 292"/>
                <a:gd name="T26" fmla="*/ 2147483647 w 298"/>
                <a:gd name="T27" fmla="*/ 2147483647 h 292"/>
                <a:gd name="T28" fmla="*/ 2147483647 w 298"/>
                <a:gd name="T29" fmla="*/ 2147483647 h 292"/>
                <a:gd name="T30" fmla="*/ 2147483647 w 298"/>
                <a:gd name="T31" fmla="*/ 2147483647 h 292"/>
                <a:gd name="T32" fmla="*/ 2147483647 w 298"/>
                <a:gd name="T33" fmla="*/ 2147483647 h 292"/>
                <a:gd name="T34" fmla="*/ 2147483647 w 298"/>
                <a:gd name="T35" fmla="*/ 2147483647 h 292"/>
                <a:gd name="T36" fmla="*/ 2147483647 w 298"/>
                <a:gd name="T37" fmla="*/ 2147483647 h 292"/>
                <a:gd name="T38" fmla="*/ 2147483647 w 298"/>
                <a:gd name="T39" fmla="*/ 2147483647 h 292"/>
                <a:gd name="T40" fmla="*/ 2147483647 w 298"/>
                <a:gd name="T41" fmla="*/ 2147483647 h 2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8"/>
                <a:gd name="T64" fmla="*/ 0 h 292"/>
                <a:gd name="T65" fmla="*/ 298 w 298"/>
                <a:gd name="T66" fmla="*/ 292 h 2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8" h="292">
                  <a:moveTo>
                    <a:pt x="40" y="175"/>
                  </a:moveTo>
                  <a:lnTo>
                    <a:pt x="40" y="175"/>
                  </a:lnTo>
                  <a:lnTo>
                    <a:pt x="40" y="187"/>
                  </a:lnTo>
                  <a:cubicBezTo>
                    <a:pt x="40" y="222"/>
                    <a:pt x="90" y="252"/>
                    <a:pt x="149" y="252"/>
                  </a:cubicBezTo>
                  <a:cubicBezTo>
                    <a:pt x="208" y="252"/>
                    <a:pt x="258" y="222"/>
                    <a:pt x="258" y="187"/>
                  </a:cubicBezTo>
                  <a:lnTo>
                    <a:pt x="258" y="175"/>
                  </a:lnTo>
                  <a:cubicBezTo>
                    <a:pt x="231" y="196"/>
                    <a:pt x="192" y="208"/>
                    <a:pt x="149" y="208"/>
                  </a:cubicBezTo>
                  <a:cubicBezTo>
                    <a:pt x="106" y="208"/>
                    <a:pt x="67" y="196"/>
                    <a:pt x="40" y="175"/>
                  </a:cubicBezTo>
                  <a:close/>
                  <a:moveTo>
                    <a:pt x="149" y="292"/>
                  </a:moveTo>
                  <a:lnTo>
                    <a:pt x="149" y="292"/>
                  </a:lnTo>
                  <a:cubicBezTo>
                    <a:pt x="66" y="292"/>
                    <a:pt x="0" y="246"/>
                    <a:pt x="0" y="187"/>
                  </a:cubicBezTo>
                  <a:lnTo>
                    <a:pt x="0" y="20"/>
                  </a:lnTo>
                  <a:cubicBezTo>
                    <a:pt x="0" y="9"/>
                    <a:pt x="9" y="0"/>
                    <a:pt x="20" y="0"/>
                  </a:cubicBezTo>
                  <a:cubicBezTo>
                    <a:pt x="31" y="0"/>
                    <a:pt x="40" y="9"/>
                    <a:pt x="40" y="20"/>
                  </a:cubicBezTo>
                  <a:lnTo>
                    <a:pt x="40" y="103"/>
                  </a:lnTo>
                  <a:cubicBezTo>
                    <a:pt x="40" y="138"/>
                    <a:pt x="90" y="168"/>
                    <a:pt x="149" y="168"/>
                  </a:cubicBezTo>
                  <a:cubicBezTo>
                    <a:pt x="208" y="168"/>
                    <a:pt x="258" y="138"/>
                    <a:pt x="258" y="103"/>
                  </a:cubicBezTo>
                  <a:lnTo>
                    <a:pt x="258" y="20"/>
                  </a:lnTo>
                  <a:lnTo>
                    <a:pt x="298" y="20"/>
                  </a:lnTo>
                  <a:lnTo>
                    <a:pt x="298" y="187"/>
                  </a:lnTo>
                  <a:cubicBezTo>
                    <a:pt x="298" y="246"/>
                    <a:pt x="232" y="292"/>
                    <a:pt x="149" y="292"/>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Freeform 331"/>
            <p:cNvSpPr>
              <a:spLocks noEditPoints="1"/>
            </p:cNvSpPr>
            <p:nvPr/>
          </p:nvSpPr>
          <p:spPr bwMode="auto">
            <a:xfrm>
              <a:off x="9132888" y="2344738"/>
              <a:ext cx="158750" cy="157163"/>
            </a:xfrm>
            <a:custGeom>
              <a:avLst/>
              <a:gdLst>
                <a:gd name="T0" fmla="*/ 2147483647 w 337"/>
                <a:gd name="T1" fmla="*/ 2147483647 h 334"/>
                <a:gd name="T2" fmla="*/ 2147483647 w 337"/>
                <a:gd name="T3" fmla="*/ 2147483647 h 334"/>
                <a:gd name="T4" fmla="*/ 2147483647 w 337"/>
                <a:gd name="T5" fmla="*/ 2147483647 h 334"/>
                <a:gd name="T6" fmla="*/ 2147483647 w 337"/>
                <a:gd name="T7" fmla="*/ 2147483647 h 334"/>
                <a:gd name="T8" fmla="*/ 2147483647 w 337"/>
                <a:gd name="T9" fmla="*/ 2147483647 h 334"/>
                <a:gd name="T10" fmla="*/ 2147483647 w 337"/>
                <a:gd name="T11" fmla="*/ 2147483647 h 334"/>
                <a:gd name="T12" fmla="*/ 2147483647 w 337"/>
                <a:gd name="T13" fmla="*/ 2147483647 h 334"/>
                <a:gd name="T14" fmla="*/ 2147483647 w 337"/>
                <a:gd name="T15" fmla="*/ 2147483647 h 334"/>
                <a:gd name="T16" fmla="*/ 2147483647 w 337"/>
                <a:gd name="T17" fmla="*/ 2147483647 h 334"/>
                <a:gd name="T18" fmla="*/ 0 w 337"/>
                <a:gd name="T19" fmla="*/ 2147483647 h 334"/>
                <a:gd name="T20" fmla="*/ 2147483647 w 337"/>
                <a:gd name="T21" fmla="*/ 0 h 334"/>
                <a:gd name="T22" fmla="*/ 2147483647 w 337"/>
                <a:gd name="T23" fmla="*/ 0 h 334"/>
                <a:gd name="T24" fmla="*/ 2147483647 w 337"/>
                <a:gd name="T25" fmla="*/ 2147483647 h 334"/>
                <a:gd name="T26" fmla="*/ 2147483647 w 337"/>
                <a:gd name="T27" fmla="*/ 2147483647 h 334"/>
                <a:gd name="T28" fmla="*/ 2147483647 w 337"/>
                <a:gd name="T29" fmla="*/ 2147483647 h 334"/>
                <a:gd name="T30" fmla="*/ 2147483647 w 337"/>
                <a:gd name="T31" fmla="*/ 2147483647 h 3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7"/>
                <a:gd name="T49" fmla="*/ 0 h 334"/>
                <a:gd name="T50" fmla="*/ 337 w 337"/>
                <a:gd name="T51" fmla="*/ 334 h 3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7" h="334">
                  <a:moveTo>
                    <a:pt x="147" y="41"/>
                  </a:moveTo>
                  <a:lnTo>
                    <a:pt x="147" y="41"/>
                  </a:lnTo>
                  <a:cubicBezTo>
                    <a:pt x="86" y="51"/>
                    <a:pt x="40" y="104"/>
                    <a:pt x="40" y="167"/>
                  </a:cubicBezTo>
                  <a:cubicBezTo>
                    <a:pt x="40" y="237"/>
                    <a:pt x="97" y="294"/>
                    <a:pt x="167" y="294"/>
                  </a:cubicBezTo>
                  <a:cubicBezTo>
                    <a:pt x="245" y="294"/>
                    <a:pt x="289" y="257"/>
                    <a:pt x="296" y="187"/>
                  </a:cubicBezTo>
                  <a:lnTo>
                    <a:pt x="147" y="187"/>
                  </a:lnTo>
                  <a:lnTo>
                    <a:pt x="147" y="41"/>
                  </a:lnTo>
                  <a:close/>
                  <a:moveTo>
                    <a:pt x="167" y="334"/>
                  </a:moveTo>
                  <a:lnTo>
                    <a:pt x="167" y="334"/>
                  </a:lnTo>
                  <a:cubicBezTo>
                    <a:pt x="75" y="334"/>
                    <a:pt x="0" y="259"/>
                    <a:pt x="0" y="167"/>
                  </a:cubicBezTo>
                  <a:cubicBezTo>
                    <a:pt x="0" y="75"/>
                    <a:pt x="75" y="0"/>
                    <a:pt x="167" y="0"/>
                  </a:cubicBezTo>
                  <a:lnTo>
                    <a:pt x="187" y="0"/>
                  </a:lnTo>
                  <a:lnTo>
                    <a:pt x="187" y="147"/>
                  </a:lnTo>
                  <a:lnTo>
                    <a:pt x="337" y="147"/>
                  </a:lnTo>
                  <a:lnTo>
                    <a:pt x="337" y="167"/>
                  </a:lnTo>
                  <a:cubicBezTo>
                    <a:pt x="337" y="273"/>
                    <a:pt x="275" y="334"/>
                    <a:pt x="167" y="334"/>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Freeform 332"/>
            <p:cNvSpPr>
              <a:spLocks noEditPoints="1"/>
            </p:cNvSpPr>
            <p:nvPr/>
          </p:nvSpPr>
          <p:spPr bwMode="auto">
            <a:xfrm>
              <a:off x="9202738" y="2344738"/>
              <a:ext cx="87313" cy="87313"/>
            </a:xfrm>
            <a:custGeom>
              <a:avLst/>
              <a:gdLst>
                <a:gd name="T0" fmla="*/ 2147483647 w 187"/>
                <a:gd name="T1" fmla="*/ 2147483647 h 188"/>
                <a:gd name="T2" fmla="*/ 2147483647 w 187"/>
                <a:gd name="T3" fmla="*/ 2147483647 h 188"/>
                <a:gd name="T4" fmla="*/ 2147483647 w 187"/>
                <a:gd name="T5" fmla="*/ 2147483647 h 188"/>
                <a:gd name="T6" fmla="*/ 2147483647 w 187"/>
                <a:gd name="T7" fmla="*/ 2147483647 h 188"/>
                <a:gd name="T8" fmla="*/ 2147483647 w 187"/>
                <a:gd name="T9" fmla="*/ 2147483647 h 188"/>
                <a:gd name="T10" fmla="*/ 2147483647 w 187"/>
                <a:gd name="T11" fmla="*/ 2147483647 h 188"/>
                <a:gd name="T12" fmla="*/ 2147483647 w 187"/>
                <a:gd name="T13" fmla="*/ 2147483647 h 188"/>
                <a:gd name="T14" fmla="*/ 0 w 187"/>
                <a:gd name="T15" fmla="*/ 2147483647 h 188"/>
                <a:gd name="T16" fmla="*/ 0 w 187"/>
                <a:gd name="T17" fmla="*/ 0 h 188"/>
                <a:gd name="T18" fmla="*/ 2147483647 w 187"/>
                <a:gd name="T19" fmla="*/ 0 h 188"/>
                <a:gd name="T20" fmla="*/ 2147483647 w 187"/>
                <a:gd name="T21" fmla="*/ 2147483647 h 188"/>
                <a:gd name="T22" fmla="*/ 2147483647 w 187"/>
                <a:gd name="T23" fmla="*/ 2147483647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188"/>
                <a:gd name="T38" fmla="*/ 187 w 187"/>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188">
                  <a:moveTo>
                    <a:pt x="40" y="148"/>
                  </a:moveTo>
                  <a:lnTo>
                    <a:pt x="40" y="148"/>
                  </a:lnTo>
                  <a:lnTo>
                    <a:pt x="146" y="148"/>
                  </a:lnTo>
                  <a:cubicBezTo>
                    <a:pt x="137" y="93"/>
                    <a:pt x="94" y="51"/>
                    <a:pt x="40" y="42"/>
                  </a:cubicBezTo>
                  <a:lnTo>
                    <a:pt x="40" y="148"/>
                  </a:lnTo>
                  <a:close/>
                  <a:moveTo>
                    <a:pt x="187" y="188"/>
                  </a:moveTo>
                  <a:lnTo>
                    <a:pt x="187" y="188"/>
                  </a:lnTo>
                  <a:lnTo>
                    <a:pt x="0" y="188"/>
                  </a:lnTo>
                  <a:lnTo>
                    <a:pt x="0" y="0"/>
                  </a:lnTo>
                  <a:lnTo>
                    <a:pt x="20" y="0"/>
                  </a:lnTo>
                  <a:cubicBezTo>
                    <a:pt x="112" y="0"/>
                    <a:pt x="187" y="75"/>
                    <a:pt x="187" y="168"/>
                  </a:cubicBezTo>
                  <a:lnTo>
                    <a:pt x="187" y="1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Freeform 333"/>
            <p:cNvSpPr>
              <a:spLocks/>
            </p:cNvSpPr>
            <p:nvPr/>
          </p:nvSpPr>
          <p:spPr bwMode="auto">
            <a:xfrm>
              <a:off x="9147175" y="2413000"/>
              <a:ext cx="74613" cy="63500"/>
            </a:xfrm>
            <a:custGeom>
              <a:avLst/>
              <a:gdLst>
                <a:gd name="T0" fmla="*/ 2147483647 w 158"/>
                <a:gd name="T1" fmla="*/ 2147483647 h 136"/>
                <a:gd name="T2" fmla="*/ 2147483647 w 158"/>
                <a:gd name="T3" fmla="*/ 2147483647 h 136"/>
                <a:gd name="T4" fmla="*/ 2147483647 w 158"/>
                <a:gd name="T5" fmla="*/ 2147483647 h 136"/>
                <a:gd name="T6" fmla="*/ 2147483647 w 158"/>
                <a:gd name="T7" fmla="*/ 2147483647 h 136"/>
                <a:gd name="T8" fmla="*/ 2147483647 w 158"/>
                <a:gd name="T9" fmla="*/ 2147483647 h 136"/>
                <a:gd name="T10" fmla="*/ 2147483647 w 158"/>
                <a:gd name="T11" fmla="*/ 2147483647 h 136"/>
                <a:gd name="T12" fmla="*/ 2147483647 w 158"/>
                <a:gd name="T13" fmla="*/ 2147483647 h 136"/>
                <a:gd name="T14" fmla="*/ 2147483647 w 158"/>
                <a:gd name="T15" fmla="*/ 2147483647 h 136"/>
                <a:gd name="T16" fmla="*/ 2147483647 w 158"/>
                <a:gd name="T17" fmla="*/ 2147483647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
                <a:gd name="T28" fmla="*/ 0 h 136"/>
                <a:gd name="T29" fmla="*/ 158 w 158"/>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 h="136">
                  <a:moveTo>
                    <a:pt x="22" y="136"/>
                  </a:moveTo>
                  <a:lnTo>
                    <a:pt x="22" y="136"/>
                  </a:lnTo>
                  <a:cubicBezTo>
                    <a:pt x="16" y="136"/>
                    <a:pt x="11" y="134"/>
                    <a:pt x="7" y="129"/>
                  </a:cubicBezTo>
                  <a:cubicBezTo>
                    <a:pt x="0" y="121"/>
                    <a:pt x="1" y="108"/>
                    <a:pt x="9" y="101"/>
                  </a:cubicBezTo>
                  <a:lnTo>
                    <a:pt x="123" y="7"/>
                  </a:lnTo>
                  <a:cubicBezTo>
                    <a:pt x="132" y="0"/>
                    <a:pt x="144" y="2"/>
                    <a:pt x="151" y="10"/>
                  </a:cubicBezTo>
                  <a:cubicBezTo>
                    <a:pt x="158" y="19"/>
                    <a:pt x="157" y="31"/>
                    <a:pt x="149" y="38"/>
                  </a:cubicBezTo>
                  <a:lnTo>
                    <a:pt x="35" y="132"/>
                  </a:lnTo>
                  <a:cubicBezTo>
                    <a:pt x="31" y="135"/>
                    <a:pt x="27" y="136"/>
                    <a:pt x="22" y="13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Freeform 334"/>
            <p:cNvSpPr>
              <a:spLocks/>
            </p:cNvSpPr>
            <p:nvPr/>
          </p:nvSpPr>
          <p:spPr bwMode="auto">
            <a:xfrm>
              <a:off x="9147175" y="2379663"/>
              <a:ext cx="71438" cy="12700"/>
            </a:xfrm>
            <a:custGeom>
              <a:avLst/>
              <a:gdLst>
                <a:gd name="T0" fmla="*/ 2147483647 w 149"/>
                <a:gd name="T1" fmla="*/ 2147483647 h 26"/>
                <a:gd name="T2" fmla="*/ 2147483647 w 149"/>
                <a:gd name="T3" fmla="*/ 2147483647 h 26"/>
                <a:gd name="T4" fmla="*/ 2147483647 w 149"/>
                <a:gd name="T5" fmla="*/ 2147483647 h 26"/>
                <a:gd name="T6" fmla="*/ 0 w 149"/>
                <a:gd name="T7" fmla="*/ 2147483647 h 26"/>
                <a:gd name="T8" fmla="*/ 2147483647 w 149"/>
                <a:gd name="T9" fmla="*/ 0 h 26"/>
                <a:gd name="T10" fmla="*/ 2147483647 w 149"/>
                <a:gd name="T11" fmla="*/ 0 h 26"/>
                <a:gd name="T12" fmla="*/ 2147483647 w 149"/>
                <a:gd name="T13" fmla="*/ 2147483647 h 26"/>
                <a:gd name="T14" fmla="*/ 2147483647 w 149"/>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49"/>
                <a:gd name="T25" fmla="*/ 0 h 26"/>
                <a:gd name="T26" fmla="*/ 149 w 14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 h="26">
                  <a:moveTo>
                    <a:pt x="136" y="26"/>
                  </a:moveTo>
                  <a:lnTo>
                    <a:pt x="136" y="26"/>
                  </a:lnTo>
                  <a:lnTo>
                    <a:pt x="13" y="26"/>
                  </a:lnTo>
                  <a:cubicBezTo>
                    <a:pt x="5" y="26"/>
                    <a:pt x="0" y="20"/>
                    <a:pt x="0" y="13"/>
                  </a:cubicBezTo>
                  <a:cubicBezTo>
                    <a:pt x="0" y="6"/>
                    <a:pt x="5" y="0"/>
                    <a:pt x="13" y="0"/>
                  </a:cubicBezTo>
                  <a:lnTo>
                    <a:pt x="136" y="0"/>
                  </a:lnTo>
                  <a:cubicBezTo>
                    <a:pt x="143" y="0"/>
                    <a:pt x="149" y="6"/>
                    <a:pt x="149" y="13"/>
                  </a:cubicBezTo>
                  <a:cubicBezTo>
                    <a:pt x="149" y="20"/>
                    <a:pt x="143" y="26"/>
                    <a:pt x="136" y="2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Freeform 335"/>
            <p:cNvSpPr>
              <a:spLocks/>
            </p:cNvSpPr>
            <p:nvPr/>
          </p:nvSpPr>
          <p:spPr bwMode="auto">
            <a:xfrm>
              <a:off x="9137650" y="2403475"/>
              <a:ext cx="80963" cy="12700"/>
            </a:xfrm>
            <a:custGeom>
              <a:avLst/>
              <a:gdLst>
                <a:gd name="T0" fmla="*/ 2147483647 w 171"/>
                <a:gd name="T1" fmla="*/ 2147483647 h 27"/>
                <a:gd name="T2" fmla="*/ 2147483647 w 171"/>
                <a:gd name="T3" fmla="*/ 2147483647 h 27"/>
                <a:gd name="T4" fmla="*/ 2147483647 w 171"/>
                <a:gd name="T5" fmla="*/ 2147483647 h 27"/>
                <a:gd name="T6" fmla="*/ 0 w 171"/>
                <a:gd name="T7" fmla="*/ 2147483647 h 27"/>
                <a:gd name="T8" fmla="*/ 2147483647 w 171"/>
                <a:gd name="T9" fmla="*/ 0 h 27"/>
                <a:gd name="T10" fmla="*/ 2147483647 w 171"/>
                <a:gd name="T11" fmla="*/ 0 h 27"/>
                <a:gd name="T12" fmla="*/ 2147483647 w 171"/>
                <a:gd name="T13" fmla="*/ 2147483647 h 27"/>
                <a:gd name="T14" fmla="*/ 2147483647 w 171"/>
                <a:gd name="T15" fmla="*/ 2147483647 h 27"/>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27"/>
                <a:gd name="T26" fmla="*/ 171 w 171"/>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27">
                  <a:moveTo>
                    <a:pt x="158" y="27"/>
                  </a:moveTo>
                  <a:lnTo>
                    <a:pt x="158" y="27"/>
                  </a:lnTo>
                  <a:lnTo>
                    <a:pt x="14" y="27"/>
                  </a:lnTo>
                  <a:cubicBezTo>
                    <a:pt x="6" y="27"/>
                    <a:pt x="0" y="21"/>
                    <a:pt x="0" y="13"/>
                  </a:cubicBezTo>
                  <a:cubicBezTo>
                    <a:pt x="0" y="6"/>
                    <a:pt x="6" y="0"/>
                    <a:pt x="14" y="0"/>
                  </a:cubicBezTo>
                  <a:lnTo>
                    <a:pt x="158" y="0"/>
                  </a:lnTo>
                  <a:cubicBezTo>
                    <a:pt x="165" y="0"/>
                    <a:pt x="171" y="6"/>
                    <a:pt x="171" y="13"/>
                  </a:cubicBezTo>
                  <a:cubicBezTo>
                    <a:pt x="171" y="21"/>
                    <a:pt x="165" y="27"/>
                    <a:pt x="158" y="2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Freeform 336"/>
            <p:cNvSpPr>
              <a:spLocks/>
            </p:cNvSpPr>
            <p:nvPr/>
          </p:nvSpPr>
          <p:spPr bwMode="auto">
            <a:xfrm>
              <a:off x="9137650" y="2427288"/>
              <a:ext cx="69850" cy="11113"/>
            </a:xfrm>
            <a:custGeom>
              <a:avLst/>
              <a:gdLst>
                <a:gd name="T0" fmla="*/ 2147483647 w 148"/>
                <a:gd name="T1" fmla="*/ 2147483647 h 26"/>
                <a:gd name="T2" fmla="*/ 2147483647 w 148"/>
                <a:gd name="T3" fmla="*/ 2147483647 h 26"/>
                <a:gd name="T4" fmla="*/ 2147483647 w 148"/>
                <a:gd name="T5" fmla="*/ 2147483647 h 26"/>
                <a:gd name="T6" fmla="*/ 0 w 148"/>
                <a:gd name="T7" fmla="*/ 2147483647 h 26"/>
                <a:gd name="T8" fmla="*/ 2147483647 w 148"/>
                <a:gd name="T9" fmla="*/ 0 h 26"/>
                <a:gd name="T10" fmla="*/ 2147483647 w 148"/>
                <a:gd name="T11" fmla="*/ 0 h 26"/>
                <a:gd name="T12" fmla="*/ 2147483647 w 148"/>
                <a:gd name="T13" fmla="*/ 2147483647 h 26"/>
                <a:gd name="T14" fmla="*/ 2147483647 w 148"/>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148"/>
                <a:gd name="T25" fmla="*/ 0 h 26"/>
                <a:gd name="T26" fmla="*/ 148 w 148"/>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 h="26">
                  <a:moveTo>
                    <a:pt x="134" y="26"/>
                  </a:moveTo>
                  <a:lnTo>
                    <a:pt x="134" y="26"/>
                  </a:lnTo>
                  <a:lnTo>
                    <a:pt x="14" y="26"/>
                  </a:lnTo>
                  <a:cubicBezTo>
                    <a:pt x="6" y="26"/>
                    <a:pt x="0" y="20"/>
                    <a:pt x="0" y="13"/>
                  </a:cubicBezTo>
                  <a:cubicBezTo>
                    <a:pt x="0" y="6"/>
                    <a:pt x="6" y="0"/>
                    <a:pt x="14" y="0"/>
                  </a:cubicBezTo>
                  <a:lnTo>
                    <a:pt x="134" y="0"/>
                  </a:lnTo>
                  <a:cubicBezTo>
                    <a:pt x="142" y="0"/>
                    <a:pt x="148" y="6"/>
                    <a:pt x="148" y="13"/>
                  </a:cubicBezTo>
                  <a:cubicBezTo>
                    <a:pt x="148" y="20"/>
                    <a:pt x="142" y="26"/>
                    <a:pt x="134" y="2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Freeform 337"/>
            <p:cNvSpPr>
              <a:spLocks/>
            </p:cNvSpPr>
            <p:nvPr/>
          </p:nvSpPr>
          <p:spPr bwMode="auto">
            <a:xfrm>
              <a:off x="9332913" y="2344738"/>
              <a:ext cx="188913" cy="147638"/>
            </a:xfrm>
            <a:custGeom>
              <a:avLst/>
              <a:gdLst>
                <a:gd name="T0" fmla="*/ 2147483647 w 404"/>
                <a:gd name="T1" fmla="*/ 2147483647 h 313"/>
                <a:gd name="T2" fmla="*/ 2147483647 w 404"/>
                <a:gd name="T3" fmla="*/ 2147483647 h 313"/>
                <a:gd name="T4" fmla="*/ 0 w 404"/>
                <a:gd name="T5" fmla="*/ 2147483647 h 313"/>
                <a:gd name="T6" fmla="*/ 0 w 404"/>
                <a:gd name="T7" fmla="*/ 2147483647 h 313"/>
                <a:gd name="T8" fmla="*/ 2147483647 w 404"/>
                <a:gd name="T9" fmla="*/ 0 h 313"/>
                <a:gd name="T10" fmla="*/ 2147483647 w 404"/>
                <a:gd name="T11" fmla="*/ 2147483647 h 313"/>
                <a:gd name="T12" fmla="*/ 2147483647 w 404"/>
                <a:gd name="T13" fmla="*/ 2147483647 h 313"/>
                <a:gd name="T14" fmla="*/ 2147483647 w 404"/>
                <a:gd name="T15" fmla="*/ 2147483647 h 313"/>
                <a:gd name="T16" fmla="*/ 2147483647 w 404"/>
                <a:gd name="T17" fmla="*/ 2147483647 h 313"/>
                <a:gd name="T18" fmla="*/ 2147483647 w 404"/>
                <a:gd name="T19" fmla="*/ 2147483647 h 3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4"/>
                <a:gd name="T31" fmla="*/ 0 h 313"/>
                <a:gd name="T32" fmla="*/ 404 w 404"/>
                <a:gd name="T33" fmla="*/ 313 h 3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4" h="313">
                  <a:moveTo>
                    <a:pt x="384" y="313"/>
                  </a:moveTo>
                  <a:lnTo>
                    <a:pt x="384" y="313"/>
                  </a:lnTo>
                  <a:lnTo>
                    <a:pt x="0" y="313"/>
                  </a:lnTo>
                  <a:lnTo>
                    <a:pt x="0" y="20"/>
                  </a:lnTo>
                  <a:cubicBezTo>
                    <a:pt x="0" y="9"/>
                    <a:pt x="9" y="0"/>
                    <a:pt x="20" y="0"/>
                  </a:cubicBezTo>
                  <a:cubicBezTo>
                    <a:pt x="31" y="0"/>
                    <a:pt x="40" y="9"/>
                    <a:pt x="40" y="20"/>
                  </a:cubicBezTo>
                  <a:lnTo>
                    <a:pt x="40" y="273"/>
                  </a:lnTo>
                  <a:lnTo>
                    <a:pt x="384" y="273"/>
                  </a:lnTo>
                  <a:cubicBezTo>
                    <a:pt x="395" y="273"/>
                    <a:pt x="404" y="282"/>
                    <a:pt x="404" y="293"/>
                  </a:cubicBezTo>
                  <a:cubicBezTo>
                    <a:pt x="404" y="305"/>
                    <a:pt x="395" y="313"/>
                    <a:pt x="384"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Freeform 338"/>
            <p:cNvSpPr>
              <a:spLocks/>
            </p:cNvSpPr>
            <p:nvPr/>
          </p:nvSpPr>
          <p:spPr bwMode="auto">
            <a:xfrm>
              <a:off x="9372600" y="2384425"/>
              <a:ext cx="128588" cy="60325"/>
            </a:xfrm>
            <a:custGeom>
              <a:avLst/>
              <a:gdLst>
                <a:gd name="T0" fmla="*/ 2147483647 w 274"/>
                <a:gd name="T1" fmla="*/ 2147483647 h 129"/>
                <a:gd name="T2" fmla="*/ 2147483647 w 274"/>
                <a:gd name="T3" fmla="*/ 2147483647 h 129"/>
                <a:gd name="T4" fmla="*/ 2147483647 w 274"/>
                <a:gd name="T5" fmla="*/ 2147483647 h 129"/>
                <a:gd name="T6" fmla="*/ 2147483647 w 274"/>
                <a:gd name="T7" fmla="*/ 2147483647 h 129"/>
                <a:gd name="T8" fmla="*/ 2147483647 w 274"/>
                <a:gd name="T9" fmla="*/ 2147483647 h 129"/>
                <a:gd name="T10" fmla="*/ 2147483647 w 274"/>
                <a:gd name="T11" fmla="*/ 2147483647 h 129"/>
                <a:gd name="T12" fmla="*/ 2147483647 w 274"/>
                <a:gd name="T13" fmla="*/ 2147483647 h 129"/>
                <a:gd name="T14" fmla="*/ 2147483647 w 274"/>
                <a:gd name="T15" fmla="*/ 2147483647 h 129"/>
                <a:gd name="T16" fmla="*/ 2147483647 w 274"/>
                <a:gd name="T17" fmla="*/ 2147483647 h 129"/>
                <a:gd name="T18" fmla="*/ 2147483647 w 274"/>
                <a:gd name="T19" fmla="*/ 2147483647 h 129"/>
                <a:gd name="T20" fmla="*/ 2147483647 w 274"/>
                <a:gd name="T21" fmla="*/ 2147483647 h 129"/>
                <a:gd name="T22" fmla="*/ 2147483647 w 274"/>
                <a:gd name="T23" fmla="*/ 2147483647 h 129"/>
                <a:gd name="T24" fmla="*/ 2147483647 w 274"/>
                <a:gd name="T25" fmla="*/ 2147483647 h 129"/>
                <a:gd name="T26" fmla="*/ 2147483647 w 274"/>
                <a:gd name="T27" fmla="*/ 2147483647 h 129"/>
                <a:gd name="T28" fmla="*/ 2147483647 w 274"/>
                <a:gd name="T29" fmla="*/ 2147483647 h 129"/>
                <a:gd name="T30" fmla="*/ 2147483647 w 274"/>
                <a:gd name="T31" fmla="*/ 2147483647 h 1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4"/>
                <a:gd name="T49" fmla="*/ 0 h 129"/>
                <a:gd name="T50" fmla="*/ 274 w 274"/>
                <a:gd name="T51" fmla="*/ 129 h 1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4" h="129">
                  <a:moveTo>
                    <a:pt x="22" y="128"/>
                  </a:moveTo>
                  <a:lnTo>
                    <a:pt x="22" y="128"/>
                  </a:lnTo>
                  <a:cubicBezTo>
                    <a:pt x="20" y="128"/>
                    <a:pt x="17" y="127"/>
                    <a:pt x="14" y="126"/>
                  </a:cubicBezTo>
                  <a:cubicBezTo>
                    <a:pt x="4" y="121"/>
                    <a:pt x="0" y="109"/>
                    <a:pt x="4" y="99"/>
                  </a:cubicBezTo>
                  <a:lnTo>
                    <a:pt x="44" y="14"/>
                  </a:lnTo>
                  <a:cubicBezTo>
                    <a:pt x="46" y="8"/>
                    <a:pt x="52" y="4"/>
                    <a:pt x="58" y="3"/>
                  </a:cubicBezTo>
                  <a:cubicBezTo>
                    <a:pt x="64" y="2"/>
                    <a:pt x="71" y="3"/>
                    <a:pt x="75" y="8"/>
                  </a:cubicBezTo>
                  <a:lnTo>
                    <a:pt x="154" y="81"/>
                  </a:lnTo>
                  <a:lnTo>
                    <a:pt x="239" y="7"/>
                  </a:lnTo>
                  <a:cubicBezTo>
                    <a:pt x="247" y="0"/>
                    <a:pt x="260" y="1"/>
                    <a:pt x="267" y="9"/>
                  </a:cubicBezTo>
                  <a:cubicBezTo>
                    <a:pt x="274" y="18"/>
                    <a:pt x="273" y="30"/>
                    <a:pt x="265" y="37"/>
                  </a:cubicBezTo>
                  <a:lnTo>
                    <a:pt x="167" y="123"/>
                  </a:lnTo>
                  <a:cubicBezTo>
                    <a:pt x="159" y="129"/>
                    <a:pt x="148" y="129"/>
                    <a:pt x="140" y="122"/>
                  </a:cubicBezTo>
                  <a:lnTo>
                    <a:pt x="68" y="56"/>
                  </a:lnTo>
                  <a:lnTo>
                    <a:pt x="41" y="116"/>
                  </a:lnTo>
                  <a:cubicBezTo>
                    <a:pt x="37" y="123"/>
                    <a:pt x="30" y="128"/>
                    <a:pt x="22" y="12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8" name="矩形 187"/>
          <p:cNvSpPr/>
          <p:nvPr/>
        </p:nvSpPr>
        <p:spPr>
          <a:xfrm>
            <a:off x="5782530" y="2132905"/>
            <a:ext cx="578675" cy="461665"/>
          </a:xfrm>
          <a:prstGeom prst="rect">
            <a:avLst/>
          </a:prstGeom>
        </p:spPr>
        <p:txBody>
          <a:bodyPr wrap="squar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自助式</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BI</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分析</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矩形 188"/>
          <p:cNvSpPr/>
          <p:nvPr/>
        </p:nvSpPr>
        <p:spPr>
          <a:xfrm>
            <a:off x="612980" y="1979615"/>
            <a:ext cx="800219" cy="276999"/>
          </a:xfrm>
          <a:prstGeom prst="rect">
            <a:avLst/>
          </a:prstGeom>
        </p:spPr>
        <p:txBody>
          <a:bodyPr wrap="non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数据应用</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TextBox 63"/>
          <p:cNvSpPr txBox="1"/>
          <p:nvPr/>
        </p:nvSpPr>
        <p:spPr>
          <a:xfrm>
            <a:off x="4631409" y="1279902"/>
            <a:ext cx="797034" cy="295662"/>
          </a:xfrm>
          <a:prstGeom prst="rect">
            <a:avLst/>
          </a:prstGeom>
          <a:noFill/>
        </p:spPr>
        <p:txBody>
          <a:bodyPr wrap="none" rtlCol="0" anchor="ctr">
            <a:noAutofit/>
          </a:bodyPr>
          <a:lstStyle/>
          <a:p>
            <a:pPr defTabSz="914126"/>
            <a:r>
              <a:rPr lang="en-US" altLang="zh-CN" sz="1200">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MRS</a:t>
            </a:r>
            <a:r>
              <a:rPr lang="zh-CN" altLang="en-US" sz="1200">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服务</a:t>
            </a:r>
            <a:endParaRPr lang="en-US" sz="1200" dirty="0">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endParaRPr>
          </a:p>
        </p:txBody>
      </p:sp>
      <p:sp>
        <p:nvSpPr>
          <p:cNvPr id="191" name="Rectangle 117"/>
          <p:cNvSpPr>
            <a:spLocks noChangeArrowheads="1"/>
          </p:cNvSpPr>
          <p:nvPr/>
        </p:nvSpPr>
        <p:spPr bwMode="auto">
          <a:xfrm>
            <a:off x="4521730" y="1348711"/>
            <a:ext cx="152169" cy="16798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pP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TextBox 63"/>
          <p:cNvSpPr txBox="1"/>
          <p:nvPr/>
        </p:nvSpPr>
        <p:spPr>
          <a:xfrm>
            <a:off x="5494457" y="1279902"/>
            <a:ext cx="770312" cy="295662"/>
          </a:xfrm>
          <a:prstGeom prst="rect">
            <a:avLst/>
          </a:prstGeom>
          <a:noFill/>
        </p:spPr>
        <p:txBody>
          <a:bodyPr wrap="none" rtlCol="0" anchor="ctr">
            <a:noAutofit/>
          </a:bodyPr>
          <a:lstStyle/>
          <a:p>
            <a:pPr defTabSz="914126"/>
            <a:r>
              <a:rPr lang="zh-CN" altLang="en-US" sz="1200">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其它云服务</a:t>
            </a:r>
            <a:endParaRPr lang="en-US" sz="1200" dirty="0">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endParaRPr>
          </a:p>
        </p:txBody>
      </p:sp>
      <p:sp>
        <p:nvSpPr>
          <p:cNvPr id="193" name="Rectangle 117"/>
          <p:cNvSpPr>
            <a:spLocks noChangeArrowheads="1"/>
          </p:cNvSpPr>
          <p:nvPr/>
        </p:nvSpPr>
        <p:spPr bwMode="auto">
          <a:xfrm>
            <a:off x="5384778" y="1348711"/>
            <a:ext cx="152169" cy="16798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94" name="直接连接符 193"/>
          <p:cNvCxnSpPr/>
          <p:nvPr/>
        </p:nvCxnSpPr>
        <p:spPr>
          <a:xfrm>
            <a:off x="1404670" y="5698909"/>
            <a:ext cx="5009116"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644790" y="5808503"/>
            <a:ext cx="728245" cy="276999"/>
          </a:xfrm>
          <a:prstGeom prst="rect">
            <a:avLst/>
          </a:prstGeom>
        </p:spPr>
        <p:txBody>
          <a:bodyPr wrap="square">
            <a:spAutoFit/>
          </a:bodyPr>
          <a:lstStyle/>
          <a:p>
            <a:pPr algn="ctr" defTabSz="914126">
              <a:defRPr/>
            </a:pPr>
            <a:r>
              <a:rPr lang="zh-CN" altLang="en-US" sz="1200" b="1" kern="0">
                <a:latin typeface="Huawei Sans" panose="020C0503030203020204" pitchFamily="34" charset="0"/>
                <a:ea typeface="方正兰亭黑简体" panose="02000000000000000000" pitchFamily="2" charset="-122"/>
                <a:sym typeface="Huawei Sans" panose="020C0503030203020204" pitchFamily="34" charset="0"/>
              </a:rPr>
              <a:t>数据源</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Freeform 20"/>
          <p:cNvSpPr>
            <a:spLocks/>
          </p:cNvSpPr>
          <p:nvPr/>
        </p:nvSpPr>
        <p:spPr bwMode="auto">
          <a:xfrm>
            <a:off x="2628269" y="5827131"/>
            <a:ext cx="319696" cy="205771"/>
          </a:xfrm>
          <a:custGeom>
            <a:avLst/>
            <a:gdLst/>
            <a:ahLst/>
            <a:cxnLst>
              <a:cxn ang="0">
                <a:pos x="0" y="19"/>
              </a:cxn>
              <a:cxn ang="0">
                <a:pos x="303" y="19"/>
              </a:cxn>
              <a:cxn ang="0">
                <a:pos x="303" y="218"/>
              </a:cxn>
              <a:cxn ang="0">
                <a:pos x="321" y="218"/>
              </a:cxn>
              <a:cxn ang="0">
                <a:pos x="321" y="0"/>
              </a:cxn>
              <a:cxn ang="0">
                <a:pos x="0" y="0"/>
              </a:cxn>
              <a:cxn ang="0">
                <a:pos x="0" y="19"/>
              </a:cxn>
            </a:cxnLst>
            <a:rect l="0" t="0" r="r" b="b"/>
            <a:pathLst>
              <a:path w="321" h="218">
                <a:moveTo>
                  <a:pt x="0" y="19"/>
                </a:moveTo>
                <a:lnTo>
                  <a:pt x="303" y="19"/>
                </a:lnTo>
                <a:lnTo>
                  <a:pt x="303" y="218"/>
                </a:lnTo>
                <a:lnTo>
                  <a:pt x="321" y="218"/>
                </a:lnTo>
                <a:lnTo>
                  <a:pt x="321" y="0"/>
                </a:lnTo>
                <a:lnTo>
                  <a:pt x="0" y="0"/>
                </a:lnTo>
                <a:lnTo>
                  <a:pt x="0" y="19"/>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Freeform 21"/>
          <p:cNvSpPr>
            <a:spLocks/>
          </p:cNvSpPr>
          <p:nvPr/>
        </p:nvSpPr>
        <p:spPr bwMode="auto">
          <a:xfrm>
            <a:off x="2675079" y="5791263"/>
            <a:ext cx="310732" cy="196330"/>
          </a:xfrm>
          <a:custGeom>
            <a:avLst/>
            <a:gdLst/>
            <a:ahLst/>
            <a:cxnLst>
              <a:cxn ang="0">
                <a:pos x="0" y="0"/>
              </a:cxn>
              <a:cxn ang="0">
                <a:pos x="0" y="19"/>
              </a:cxn>
              <a:cxn ang="0">
                <a:pos x="293" y="19"/>
              </a:cxn>
              <a:cxn ang="0">
                <a:pos x="293" y="208"/>
              </a:cxn>
              <a:cxn ang="0">
                <a:pos x="312" y="208"/>
              </a:cxn>
              <a:cxn ang="0">
                <a:pos x="312" y="0"/>
              </a:cxn>
              <a:cxn ang="0">
                <a:pos x="0" y="0"/>
              </a:cxn>
            </a:cxnLst>
            <a:rect l="0" t="0" r="r" b="b"/>
            <a:pathLst>
              <a:path w="312" h="208">
                <a:moveTo>
                  <a:pt x="0" y="0"/>
                </a:moveTo>
                <a:lnTo>
                  <a:pt x="0" y="19"/>
                </a:lnTo>
                <a:lnTo>
                  <a:pt x="293" y="19"/>
                </a:lnTo>
                <a:lnTo>
                  <a:pt x="293" y="208"/>
                </a:lnTo>
                <a:lnTo>
                  <a:pt x="312" y="208"/>
                </a:lnTo>
                <a:lnTo>
                  <a:pt x="312" y="0"/>
                </a:lnTo>
                <a:lnTo>
                  <a:pt x="0" y="0"/>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Freeform 22"/>
          <p:cNvSpPr>
            <a:spLocks noEditPoints="1"/>
          </p:cNvSpPr>
          <p:nvPr/>
        </p:nvSpPr>
        <p:spPr bwMode="auto">
          <a:xfrm>
            <a:off x="2590424" y="5862999"/>
            <a:ext cx="320690" cy="204827"/>
          </a:xfrm>
          <a:custGeom>
            <a:avLst/>
            <a:gdLst/>
            <a:ahLst/>
            <a:cxnLst>
              <a:cxn ang="0">
                <a:pos x="0" y="217"/>
              </a:cxn>
              <a:cxn ang="0">
                <a:pos x="322" y="217"/>
              </a:cxn>
              <a:cxn ang="0">
                <a:pos x="322" y="0"/>
              </a:cxn>
              <a:cxn ang="0">
                <a:pos x="0" y="0"/>
              </a:cxn>
              <a:cxn ang="0">
                <a:pos x="0" y="217"/>
              </a:cxn>
              <a:cxn ang="0">
                <a:pos x="19" y="19"/>
              </a:cxn>
              <a:cxn ang="0">
                <a:pos x="303" y="19"/>
              </a:cxn>
              <a:cxn ang="0">
                <a:pos x="303" y="198"/>
              </a:cxn>
              <a:cxn ang="0">
                <a:pos x="19" y="198"/>
              </a:cxn>
              <a:cxn ang="0">
                <a:pos x="19" y="19"/>
              </a:cxn>
            </a:cxnLst>
            <a:rect l="0" t="0" r="r" b="b"/>
            <a:pathLst>
              <a:path w="322" h="217">
                <a:moveTo>
                  <a:pt x="0" y="217"/>
                </a:moveTo>
                <a:lnTo>
                  <a:pt x="322" y="217"/>
                </a:lnTo>
                <a:lnTo>
                  <a:pt x="322" y="0"/>
                </a:lnTo>
                <a:lnTo>
                  <a:pt x="0" y="0"/>
                </a:lnTo>
                <a:lnTo>
                  <a:pt x="0" y="217"/>
                </a:lnTo>
                <a:close/>
                <a:moveTo>
                  <a:pt x="19" y="19"/>
                </a:moveTo>
                <a:lnTo>
                  <a:pt x="303" y="19"/>
                </a:lnTo>
                <a:lnTo>
                  <a:pt x="303" y="198"/>
                </a:lnTo>
                <a:lnTo>
                  <a:pt x="19" y="198"/>
                </a:lnTo>
                <a:lnTo>
                  <a:pt x="19" y="19"/>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Oval 23"/>
          <p:cNvSpPr>
            <a:spLocks noChangeArrowheads="1"/>
          </p:cNvSpPr>
          <p:nvPr/>
        </p:nvSpPr>
        <p:spPr bwMode="auto">
          <a:xfrm>
            <a:off x="2647191" y="5949839"/>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Oval 24"/>
          <p:cNvSpPr>
            <a:spLocks noChangeArrowheads="1"/>
          </p:cNvSpPr>
          <p:nvPr/>
        </p:nvSpPr>
        <p:spPr bwMode="auto">
          <a:xfrm>
            <a:off x="2731848" y="5949839"/>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Oval 25"/>
          <p:cNvSpPr>
            <a:spLocks noChangeArrowheads="1"/>
          </p:cNvSpPr>
          <p:nvPr/>
        </p:nvSpPr>
        <p:spPr bwMode="auto">
          <a:xfrm>
            <a:off x="2816499" y="5949839"/>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Freeform 158"/>
          <p:cNvSpPr>
            <a:spLocks/>
          </p:cNvSpPr>
          <p:nvPr/>
        </p:nvSpPr>
        <p:spPr bwMode="auto">
          <a:xfrm>
            <a:off x="3732973" y="5836404"/>
            <a:ext cx="35548" cy="33693"/>
          </a:xfrm>
          <a:custGeom>
            <a:avLst/>
            <a:gdLst/>
            <a:ahLst/>
            <a:cxnLst>
              <a:cxn ang="0">
                <a:pos x="5" y="16"/>
              </a:cxn>
              <a:cxn ang="0">
                <a:pos x="2" y="5"/>
              </a:cxn>
              <a:cxn ang="0">
                <a:pos x="13" y="2"/>
              </a:cxn>
              <a:cxn ang="0">
                <a:pos x="16" y="13"/>
              </a:cxn>
              <a:cxn ang="0">
                <a:pos x="5" y="16"/>
              </a:cxn>
            </a:cxnLst>
            <a:rect l="0" t="0" r="r" b="b"/>
            <a:pathLst>
              <a:path w="18" h="18">
                <a:moveTo>
                  <a:pt x="5" y="16"/>
                </a:moveTo>
                <a:cubicBezTo>
                  <a:pt x="1" y="14"/>
                  <a:pt x="0" y="9"/>
                  <a:pt x="2" y="5"/>
                </a:cubicBezTo>
                <a:cubicBezTo>
                  <a:pt x="4" y="1"/>
                  <a:pt x="9" y="0"/>
                  <a:pt x="13" y="2"/>
                </a:cubicBezTo>
                <a:cubicBezTo>
                  <a:pt x="17" y="5"/>
                  <a:pt x="18" y="9"/>
                  <a:pt x="16" y="13"/>
                </a:cubicBezTo>
                <a:cubicBezTo>
                  <a:pt x="14" y="17"/>
                  <a:pt x="9" y="18"/>
                  <a:pt x="5" y="1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Freeform 159"/>
          <p:cNvSpPr>
            <a:spLocks noEditPoints="1"/>
          </p:cNvSpPr>
          <p:nvPr/>
        </p:nvSpPr>
        <p:spPr bwMode="auto">
          <a:xfrm>
            <a:off x="3481291" y="5800018"/>
            <a:ext cx="322776" cy="308611"/>
          </a:xfrm>
          <a:custGeom>
            <a:avLst/>
            <a:gdLst/>
            <a:ahLst/>
            <a:cxnLst>
              <a:cxn ang="0">
                <a:pos x="154" y="8"/>
              </a:cxn>
              <a:cxn ang="0">
                <a:pos x="154" y="155"/>
              </a:cxn>
              <a:cxn ang="0">
                <a:pos x="8" y="155"/>
              </a:cxn>
              <a:cxn ang="0">
                <a:pos x="8" y="8"/>
              </a:cxn>
              <a:cxn ang="0">
                <a:pos x="154" y="8"/>
              </a:cxn>
              <a:cxn ang="0">
                <a:pos x="155" y="0"/>
              </a:cxn>
              <a:cxn ang="0">
                <a:pos x="7" y="0"/>
              </a:cxn>
              <a:cxn ang="0">
                <a:pos x="0" y="8"/>
              </a:cxn>
              <a:cxn ang="0">
                <a:pos x="0" y="156"/>
              </a:cxn>
              <a:cxn ang="0">
                <a:pos x="7" y="163"/>
              </a:cxn>
              <a:cxn ang="0">
                <a:pos x="155" y="163"/>
              </a:cxn>
              <a:cxn ang="0">
                <a:pos x="162" y="156"/>
              </a:cxn>
              <a:cxn ang="0">
                <a:pos x="162" y="8"/>
              </a:cxn>
              <a:cxn ang="0">
                <a:pos x="155" y="0"/>
              </a:cxn>
            </a:cxnLst>
            <a:rect l="0" t="0" r="r" b="b"/>
            <a:pathLst>
              <a:path w="162" h="163">
                <a:moveTo>
                  <a:pt x="154" y="8"/>
                </a:moveTo>
                <a:cubicBezTo>
                  <a:pt x="154" y="155"/>
                  <a:pt x="154" y="155"/>
                  <a:pt x="154" y="155"/>
                </a:cubicBezTo>
                <a:cubicBezTo>
                  <a:pt x="8" y="155"/>
                  <a:pt x="8" y="155"/>
                  <a:pt x="8" y="155"/>
                </a:cubicBezTo>
                <a:cubicBezTo>
                  <a:pt x="8" y="8"/>
                  <a:pt x="8" y="8"/>
                  <a:pt x="8" y="8"/>
                </a:cubicBezTo>
                <a:cubicBezTo>
                  <a:pt x="154" y="8"/>
                  <a:pt x="154" y="8"/>
                  <a:pt x="154" y="8"/>
                </a:cubicBezTo>
                <a:moveTo>
                  <a:pt x="155" y="0"/>
                </a:moveTo>
                <a:cubicBezTo>
                  <a:pt x="7" y="0"/>
                  <a:pt x="7" y="0"/>
                  <a:pt x="7" y="0"/>
                </a:cubicBezTo>
                <a:cubicBezTo>
                  <a:pt x="3" y="0"/>
                  <a:pt x="0" y="4"/>
                  <a:pt x="0" y="8"/>
                </a:cubicBezTo>
                <a:cubicBezTo>
                  <a:pt x="0" y="156"/>
                  <a:pt x="0" y="156"/>
                  <a:pt x="0" y="156"/>
                </a:cubicBezTo>
                <a:cubicBezTo>
                  <a:pt x="0" y="160"/>
                  <a:pt x="3" y="163"/>
                  <a:pt x="7" y="163"/>
                </a:cubicBezTo>
                <a:cubicBezTo>
                  <a:pt x="155" y="163"/>
                  <a:pt x="155" y="163"/>
                  <a:pt x="155" y="163"/>
                </a:cubicBezTo>
                <a:cubicBezTo>
                  <a:pt x="159" y="163"/>
                  <a:pt x="162" y="160"/>
                  <a:pt x="162" y="156"/>
                </a:cubicBezTo>
                <a:cubicBezTo>
                  <a:pt x="162" y="8"/>
                  <a:pt x="162" y="8"/>
                  <a:pt x="162" y="8"/>
                </a:cubicBezTo>
                <a:cubicBezTo>
                  <a:pt x="162" y="4"/>
                  <a:pt x="159" y="0"/>
                  <a:pt x="155" y="0"/>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Freeform 160"/>
          <p:cNvSpPr>
            <a:spLocks/>
          </p:cNvSpPr>
          <p:nvPr/>
        </p:nvSpPr>
        <p:spPr bwMode="auto">
          <a:xfrm>
            <a:off x="3485558" y="5894355"/>
            <a:ext cx="315667" cy="8084"/>
          </a:xfrm>
          <a:custGeom>
            <a:avLst/>
            <a:gdLst/>
            <a:ahLst/>
            <a:cxnLst>
              <a:cxn ang="0">
                <a:pos x="156" y="4"/>
              </a:cxn>
              <a:cxn ang="0">
                <a:pos x="2" y="4"/>
              </a:cxn>
              <a:cxn ang="0">
                <a:pos x="0" y="2"/>
              </a:cxn>
              <a:cxn ang="0">
                <a:pos x="2" y="0"/>
              </a:cxn>
              <a:cxn ang="0">
                <a:pos x="156" y="0"/>
              </a:cxn>
              <a:cxn ang="0">
                <a:pos x="158" y="2"/>
              </a:cxn>
              <a:cxn ang="0">
                <a:pos x="156" y="4"/>
              </a:cxn>
            </a:cxnLst>
            <a:rect l="0" t="0" r="r" b="b"/>
            <a:pathLst>
              <a:path w="158" h="4">
                <a:moveTo>
                  <a:pt x="156" y="4"/>
                </a:moveTo>
                <a:cubicBezTo>
                  <a:pt x="2" y="4"/>
                  <a:pt x="2" y="4"/>
                  <a:pt x="2" y="4"/>
                </a:cubicBezTo>
                <a:cubicBezTo>
                  <a:pt x="1" y="4"/>
                  <a:pt x="0" y="3"/>
                  <a:pt x="0" y="2"/>
                </a:cubicBezTo>
                <a:cubicBezTo>
                  <a:pt x="0" y="1"/>
                  <a:pt x="1" y="0"/>
                  <a:pt x="2" y="0"/>
                </a:cubicBezTo>
                <a:cubicBezTo>
                  <a:pt x="156" y="0"/>
                  <a:pt x="156" y="0"/>
                  <a:pt x="156" y="0"/>
                </a:cubicBezTo>
                <a:cubicBezTo>
                  <a:pt x="157" y="0"/>
                  <a:pt x="158" y="1"/>
                  <a:pt x="158" y="2"/>
                </a:cubicBezTo>
                <a:cubicBezTo>
                  <a:pt x="158" y="3"/>
                  <a:pt x="157" y="4"/>
                  <a:pt x="156" y="4"/>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Freeform 161"/>
          <p:cNvSpPr>
            <a:spLocks/>
          </p:cNvSpPr>
          <p:nvPr/>
        </p:nvSpPr>
        <p:spPr bwMode="auto">
          <a:xfrm>
            <a:off x="3535323" y="5945565"/>
            <a:ext cx="55455" cy="87594"/>
          </a:xfrm>
          <a:custGeom>
            <a:avLst/>
            <a:gdLst/>
            <a:ahLst/>
            <a:cxnLst>
              <a:cxn ang="0">
                <a:pos x="23" y="46"/>
              </a:cxn>
              <a:cxn ang="0">
                <a:pos x="20" y="44"/>
              </a:cxn>
              <a:cxn ang="0">
                <a:pos x="2" y="26"/>
              </a:cxn>
              <a:cxn ang="0">
                <a:pos x="2" y="21"/>
              </a:cxn>
              <a:cxn ang="0">
                <a:pos x="20" y="2"/>
              </a:cxn>
              <a:cxn ang="0">
                <a:pos x="26" y="2"/>
              </a:cxn>
              <a:cxn ang="0">
                <a:pos x="26" y="8"/>
              </a:cxn>
              <a:cxn ang="0">
                <a:pos x="10" y="24"/>
              </a:cxn>
              <a:cxn ang="0">
                <a:pos x="25" y="39"/>
              </a:cxn>
              <a:cxn ang="0">
                <a:pos x="25" y="44"/>
              </a:cxn>
              <a:cxn ang="0">
                <a:pos x="23" y="46"/>
              </a:cxn>
            </a:cxnLst>
            <a:rect l="0" t="0" r="r" b="b"/>
            <a:pathLst>
              <a:path w="28" h="46">
                <a:moveTo>
                  <a:pt x="23" y="46"/>
                </a:moveTo>
                <a:cubicBezTo>
                  <a:pt x="22" y="46"/>
                  <a:pt x="21" y="45"/>
                  <a:pt x="20" y="44"/>
                </a:cubicBezTo>
                <a:cubicBezTo>
                  <a:pt x="2" y="26"/>
                  <a:pt x="2" y="26"/>
                  <a:pt x="2" y="26"/>
                </a:cubicBezTo>
                <a:cubicBezTo>
                  <a:pt x="0" y="25"/>
                  <a:pt x="0" y="22"/>
                  <a:pt x="2" y="21"/>
                </a:cubicBezTo>
                <a:cubicBezTo>
                  <a:pt x="20" y="2"/>
                  <a:pt x="20" y="2"/>
                  <a:pt x="20" y="2"/>
                </a:cubicBezTo>
                <a:cubicBezTo>
                  <a:pt x="22" y="0"/>
                  <a:pt x="25" y="0"/>
                  <a:pt x="26" y="2"/>
                </a:cubicBezTo>
                <a:cubicBezTo>
                  <a:pt x="28" y="4"/>
                  <a:pt x="28" y="6"/>
                  <a:pt x="26" y="8"/>
                </a:cubicBezTo>
                <a:cubicBezTo>
                  <a:pt x="10" y="24"/>
                  <a:pt x="10" y="24"/>
                  <a:pt x="10" y="24"/>
                </a:cubicBezTo>
                <a:cubicBezTo>
                  <a:pt x="25" y="39"/>
                  <a:pt x="25" y="39"/>
                  <a:pt x="25" y="39"/>
                </a:cubicBezTo>
                <a:cubicBezTo>
                  <a:pt x="27" y="40"/>
                  <a:pt x="27" y="43"/>
                  <a:pt x="25" y="44"/>
                </a:cubicBezTo>
                <a:cubicBezTo>
                  <a:pt x="25" y="45"/>
                  <a:pt x="24" y="46"/>
                  <a:pt x="23" y="4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Freeform 162"/>
          <p:cNvSpPr>
            <a:spLocks/>
          </p:cNvSpPr>
          <p:nvPr/>
        </p:nvSpPr>
        <p:spPr bwMode="auto">
          <a:xfrm>
            <a:off x="3697422" y="5945565"/>
            <a:ext cx="52611" cy="87594"/>
          </a:xfrm>
          <a:custGeom>
            <a:avLst/>
            <a:gdLst/>
            <a:ahLst/>
            <a:cxnLst>
              <a:cxn ang="0">
                <a:pos x="5" y="46"/>
              </a:cxn>
              <a:cxn ang="0">
                <a:pos x="2" y="44"/>
              </a:cxn>
              <a:cxn ang="0">
                <a:pos x="2" y="39"/>
              </a:cxn>
              <a:cxn ang="0">
                <a:pos x="17" y="24"/>
              </a:cxn>
              <a:cxn ang="0">
                <a:pos x="2" y="8"/>
              </a:cxn>
              <a:cxn ang="0">
                <a:pos x="2" y="2"/>
              </a:cxn>
              <a:cxn ang="0">
                <a:pos x="7" y="2"/>
              </a:cxn>
              <a:cxn ang="0">
                <a:pos x="26" y="21"/>
              </a:cxn>
              <a:cxn ang="0">
                <a:pos x="26" y="26"/>
              </a:cxn>
              <a:cxn ang="0">
                <a:pos x="8" y="44"/>
              </a:cxn>
              <a:cxn ang="0">
                <a:pos x="5" y="46"/>
              </a:cxn>
            </a:cxnLst>
            <a:rect l="0" t="0" r="r" b="b"/>
            <a:pathLst>
              <a:path w="27" h="46">
                <a:moveTo>
                  <a:pt x="5" y="46"/>
                </a:moveTo>
                <a:cubicBezTo>
                  <a:pt x="4" y="46"/>
                  <a:pt x="3" y="45"/>
                  <a:pt x="2" y="44"/>
                </a:cubicBezTo>
                <a:cubicBezTo>
                  <a:pt x="1" y="43"/>
                  <a:pt x="1" y="40"/>
                  <a:pt x="2" y="39"/>
                </a:cubicBezTo>
                <a:cubicBezTo>
                  <a:pt x="17" y="24"/>
                  <a:pt x="17" y="24"/>
                  <a:pt x="17" y="24"/>
                </a:cubicBezTo>
                <a:cubicBezTo>
                  <a:pt x="2" y="8"/>
                  <a:pt x="2" y="8"/>
                  <a:pt x="2" y="8"/>
                </a:cubicBezTo>
                <a:cubicBezTo>
                  <a:pt x="0" y="6"/>
                  <a:pt x="0" y="4"/>
                  <a:pt x="2" y="2"/>
                </a:cubicBezTo>
                <a:cubicBezTo>
                  <a:pt x="3" y="0"/>
                  <a:pt x="6" y="0"/>
                  <a:pt x="7" y="2"/>
                </a:cubicBezTo>
                <a:cubicBezTo>
                  <a:pt x="26" y="21"/>
                  <a:pt x="26" y="21"/>
                  <a:pt x="26" y="21"/>
                </a:cubicBezTo>
                <a:cubicBezTo>
                  <a:pt x="27" y="22"/>
                  <a:pt x="27" y="25"/>
                  <a:pt x="26" y="26"/>
                </a:cubicBezTo>
                <a:cubicBezTo>
                  <a:pt x="8" y="44"/>
                  <a:pt x="8" y="44"/>
                  <a:pt x="8" y="44"/>
                </a:cubicBezTo>
                <a:cubicBezTo>
                  <a:pt x="7" y="45"/>
                  <a:pt x="6" y="46"/>
                  <a:pt x="5" y="4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Freeform 163"/>
          <p:cNvSpPr>
            <a:spLocks/>
          </p:cNvSpPr>
          <p:nvPr/>
        </p:nvSpPr>
        <p:spPr bwMode="auto">
          <a:xfrm>
            <a:off x="3616375" y="5950956"/>
            <a:ext cx="48343" cy="82207"/>
          </a:xfrm>
          <a:custGeom>
            <a:avLst/>
            <a:gdLst/>
            <a:ahLst/>
            <a:cxnLst>
              <a:cxn ang="0">
                <a:pos x="2" y="43"/>
              </a:cxn>
              <a:cxn ang="0">
                <a:pos x="1" y="43"/>
              </a:cxn>
              <a:cxn ang="0">
                <a:pos x="0" y="40"/>
              </a:cxn>
              <a:cxn ang="0">
                <a:pos x="20" y="1"/>
              </a:cxn>
              <a:cxn ang="0">
                <a:pos x="23" y="0"/>
              </a:cxn>
              <a:cxn ang="0">
                <a:pos x="23" y="3"/>
              </a:cxn>
              <a:cxn ang="0">
                <a:pos x="4" y="42"/>
              </a:cxn>
              <a:cxn ang="0">
                <a:pos x="2" y="43"/>
              </a:cxn>
            </a:cxnLst>
            <a:rect l="0" t="0" r="r" b="b"/>
            <a:pathLst>
              <a:path w="24" h="43">
                <a:moveTo>
                  <a:pt x="2" y="43"/>
                </a:moveTo>
                <a:cubicBezTo>
                  <a:pt x="2" y="43"/>
                  <a:pt x="1" y="43"/>
                  <a:pt x="1" y="43"/>
                </a:cubicBezTo>
                <a:cubicBezTo>
                  <a:pt x="0" y="42"/>
                  <a:pt x="0" y="41"/>
                  <a:pt x="0" y="40"/>
                </a:cubicBezTo>
                <a:cubicBezTo>
                  <a:pt x="20" y="1"/>
                  <a:pt x="20" y="1"/>
                  <a:pt x="20" y="1"/>
                </a:cubicBezTo>
                <a:cubicBezTo>
                  <a:pt x="20" y="0"/>
                  <a:pt x="22" y="0"/>
                  <a:pt x="23" y="0"/>
                </a:cubicBezTo>
                <a:cubicBezTo>
                  <a:pt x="23" y="1"/>
                  <a:pt x="24" y="2"/>
                  <a:pt x="23" y="3"/>
                </a:cubicBezTo>
                <a:cubicBezTo>
                  <a:pt x="4" y="42"/>
                  <a:pt x="4" y="42"/>
                  <a:pt x="4" y="42"/>
                </a:cubicBezTo>
                <a:cubicBezTo>
                  <a:pt x="3" y="42"/>
                  <a:pt x="3" y="43"/>
                  <a:pt x="2" y="43"/>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Freeform 30"/>
          <p:cNvSpPr>
            <a:spLocks noEditPoints="1"/>
          </p:cNvSpPr>
          <p:nvPr/>
        </p:nvSpPr>
        <p:spPr bwMode="auto">
          <a:xfrm>
            <a:off x="4305174" y="5800723"/>
            <a:ext cx="390446" cy="310536"/>
          </a:xfrm>
          <a:custGeom>
            <a:avLst/>
            <a:gdLst/>
            <a:ahLst/>
            <a:cxnLst>
              <a:cxn ang="0">
                <a:pos x="189" y="44"/>
              </a:cxn>
              <a:cxn ang="0">
                <a:pos x="150" y="44"/>
              </a:cxn>
              <a:cxn ang="0">
                <a:pos x="150" y="5"/>
              </a:cxn>
              <a:cxn ang="0">
                <a:pos x="145" y="0"/>
              </a:cxn>
              <a:cxn ang="0">
                <a:pos x="5" y="0"/>
              </a:cxn>
              <a:cxn ang="0">
                <a:pos x="0" y="5"/>
              </a:cxn>
              <a:cxn ang="0">
                <a:pos x="0" y="118"/>
              </a:cxn>
              <a:cxn ang="0">
                <a:pos x="5" y="123"/>
              </a:cxn>
              <a:cxn ang="0">
                <a:pos x="29" y="123"/>
              </a:cxn>
              <a:cxn ang="0">
                <a:pos x="29" y="143"/>
              </a:cxn>
              <a:cxn ang="0">
                <a:pos x="31" y="147"/>
              </a:cxn>
              <a:cxn ang="0">
                <a:pos x="34" y="147"/>
              </a:cxn>
              <a:cxn ang="0">
                <a:pos x="37" y="146"/>
              </a:cxn>
              <a:cxn ang="0">
                <a:pos x="66" y="123"/>
              </a:cxn>
              <a:cxn ang="0">
                <a:pos x="84" y="123"/>
              </a:cxn>
              <a:cxn ang="0">
                <a:pos x="84" y="139"/>
              </a:cxn>
              <a:cxn ang="0">
                <a:pos x="89" y="144"/>
              </a:cxn>
              <a:cxn ang="0">
                <a:pos x="115" y="144"/>
              </a:cxn>
              <a:cxn ang="0">
                <a:pos x="144" y="162"/>
              </a:cxn>
              <a:cxn ang="0">
                <a:pos x="147" y="163"/>
              </a:cxn>
              <a:cxn ang="0">
                <a:pos x="149" y="162"/>
              </a:cxn>
              <a:cxn ang="0">
                <a:pos x="151" y="158"/>
              </a:cxn>
              <a:cxn ang="0">
                <a:pos x="151" y="144"/>
              </a:cxn>
              <a:cxn ang="0">
                <a:pos x="189" y="144"/>
              </a:cxn>
              <a:cxn ang="0">
                <a:pos x="194" y="139"/>
              </a:cxn>
              <a:cxn ang="0">
                <a:pos x="194" y="49"/>
              </a:cxn>
              <a:cxn ang="0">
                <a:pos x="189" y="44"/>
              </a:cxn>
              <a:cxn ang="0">
                <a:pos x="64" y="113"/>
              </a:cxn>
              <a:cxn ang="0">
                <a:pos x="61" y="114"/>
              </a:cxn>
              <a:cxn ang="0">
                <a:pos x="38" y="132"/>
              </a:cxn>
              <a:cxn ang="0">
                <a:pos x="38" y="118"/>
              </a:cxn>
              <a:cxn ang="0">
                <a:pos x="34" y="113"/>
              </a:cxn>
              <a:cxn ang="0">
                <a:pos x="10" y="113"/>
              </a:cxn>
              <a:cxn ang="0">
                <a:pos x="10" y="10"/>
              </a:cxn>
              <a:cxn ang="0">
                <a:pos x="140" y="10"/>
              </a:cxn>
              <a:cxn ang="0">
                <a:pos x="140" y="113"/>
              </a:cxn>
              <a:cxn ang="0">
                <a:pos x="64" y="113"/>
              </a:cxn>
              <a:cxn ang="0">
                <a:pos x="184" y="134"/>
              </a:cxn>
              <a:cxn ang="0">
                <a:pos x="146" y="134"/>
              </a:cxn>
              <a:cxn ang="0">
                <a:pos x="143" y="136"/>
              </a:cxn>
              <a:cxn ang="0">
                <a:pos x="142" y="139"/>
              </a:cxn>
              <a:cxn ang="0">
                <a:pos x="142" y="149"/>
              </a:cxn>
              <a:cxn ang="0">
                <a:pos x="119" y="135"/>
              </a:cxn>
              <a:cxn ang="0">
                <a:pos x="116" y="134"/>
              </a:cxn>
              <a:cxn ang="0">
                <a:pos x="94" y="134"/>
              </a:cxn>
              <a:cxn ang="0">
                <a:pos x="94" y="123"/>
              </a:cxn>
              <a:cxn ang="0">
                <a:pos x="145" y="123"/>
              </a:cxn>
              <a:cxn ang="0">
                <a:pos x="150" y="118"/>
              </a:cxn>
              <a:cxn ang="0">
                <a:pos x="150" y="54"/>
              </a:cxn>
              <a:cxn ang="0">
                <a:pos x="184" y="54"/>
              </a:cxn>
              <a:cxn ang="0">
                <a:pos x="184" y="134"/>
              </a:cxn>
            </a:cxnLst>
            <a:rect l="0" t="0" r="r" b="b"/>
            <a:pathLst>
              <a:path w="194" h="163">
                <a:moveTo>
                  <a:pt x="189" y="44"/>
                </a:moveTo>
                <a:cubicBezTo>
                  <a:pt x="150" y="44"/>
                  <a:pt x="150" y="44"/>
                  <a:pt x="150" y="44"/>
                </a:cubicBezTo>
                <a:cubicBezTo>
                  <a:pt x="150" y="5"/>
                  <a:pt x="150" y="5"/>
                  <a:pt x="150" y="5"/>
                </a:cubicBezTo>
                <a:cubicBezTo>
                  <a:pt x="150" y="3"/>
                  <a:pt x="148" y="0"/>
                  <a:pt x="145" y="0"/>
                </a:cubicBezTo>
                <a:cubicBezTo>
                  <a:pt x="5" y="0"/>
                  <a:pt x="5" y="0"/>
                  <a:pt x="5" y="0"/>
                </a:cubicBezTo>
                <a:cubicBezTo>
                  <a:pt x="3" y="0"/>
                  <a:pt x="0" y="3"/>
                  <a:pt x="0" y="5"/>
                </a:cubicBezTo>
                <a:cubicBezTo>
                  <a:pt x="0" y="118"/>
                  <a:pt x="0" y="118"/>
                  <a:pt x="0" y="118"/>
                </a:cubicBezTo>
                <a:cubicBezTo>
                  <a:pt x="0" y="121"/>
                  <a:pt x="3" y="123"/>
                  <a:pt x="5" y="123"/>
                </a:cubicBezTo>
                <a:cubicBezTo>
                  <a:pt x="29" y="123"/>
                  <a:pt x="29" y="123"/>
                  <a:pt x="29" y="123"/>
                </a:cubicBezTo>
                <a:cubicBezTo>
                  <a:pt x="29" y="143"/>
                  <a:pt x="29" y="143"/>
                  <a:pt x="29" y="143"/>
                </a:cubicBezTo>
                <a:cubicBezTo>
                  <a:pt x="29" y="144"/>
                  <a:pt x="30" y="146"/>
                  <a:pt x="31" y="147"/>
                </a:cubicBezTo>
                <a:cubicBezTo>
                  <a:pt x="32" y="147"/>
                  <a:pt x="33" y="147"/>
                  <a:pt x="34" y="147"/>
                </a:cubicBezTo>
                <a:cubicBezTo>
                  <a:pt x="35" y="147"/>
                  <a:pt x="36" y="147"/>
                  <a:pt x="37" y="146"/>
                </a:cubicBezTo>
                <a:cubicBezTo>
                  <a:pt x="66" y="123"/>
                  <a:pt x="66" y="123"/>
                  <a:pt x="66" y="123"/>
                </a:cubicBezTo>
                <a:cubicBezTo>
                  <a:pt x="84" y="123"/>
                  <a:pt x="84" y="123"/>
                  <a:pt x="84" y="123"/>
                </a:cubicBezTo>
                <a:cubicBezTo>
                  <a:pt x="84" y="139"/>
                  <a:pt x="84" y="139"/>
                  <a:pt x="84" y="139"/>
                </a:cubicBezTo>
                <a:cubicBezTo>
                  <a:pt x="84" y="142"/>
                  <a:pt x="87" y="144"/>
                  <a:pt x="89" y="144"/>
                </a:cubicBezTo>
                <a:cubicBezTo>
                  <a:pt x="115" y="144"/>
                  <a:pt x="115" y="144"/>
                  <a:pt x="115" y="144"/>
                </a:cubicBezTo>
                <a:cubicBezTo>
                  <a:pt x="144" y="162"/>
                  <a:pt x="144" y="162"/>
                  <a:pt x="144" y="162"/>
                </a:cubicBezTo>
                <a:cubicBezTo>
                  <a:pt x="145" y="163"/>
                  <a:pt x="146" y="163"/>
                  <a:pt x="147" y="163"/>
                </a:cubicBezTo>
                <a:cubicBezTo>
                  <a:pt x="147" y="163"/>
                  <a:pt x="148" y="163"/>
                  <a:pt x="149" y="162"/>
                </a:cubicBezTo>
                <a:cubicBezTo>
                  <a:pt x="150" y="161"/>
                  <a:pt x="151" y="160"/>
                  <a:pt x="151" y="158"/>
                </a:cubicBezTo>
                <a:cubicBezTo>
                  <a:pt x="151" y="144"/>
                  <a:pt x="151" y="144"/>
                  <a:pt x="151" y="144"/>
                </a:cubicBezTo>
                <a:cubicBezTo>
                  <a:pt x="189" y="144"/>
                  <a:pt x="189" y="144"/>
                  <a:pt x="189" y="144"/>
                </a:cubicBezTo>
                <a:cubicBezTo>
                  <a:pt x="191" y="144"/>
                  <a:pt x="194" y="142"/>
                  <a:pt x="194" y="139"/>
                </a:cubicBezTo>
                <a:cubicBezTo>
                  <a:pt x="194" y="49"/>
                  <a:pt x="194" y="49"/>
                  <a:pt x="194" y="49"/>
                </a:cubicBezTo>
                <a:cubicBezTo>
                  <a:pt x="194" y="46"/>
                  <a:pt x="191" y="44"/>
                  <a:pt x="189" y="44"/>
                </a:cubicBezTo>
                <a:close/>
                <a:moveTo>
                  <a:pt x="64" y="113"/>
                </a:moveTo>
                <a:cubicBezTo>
                  <a:pt x="63" y="113"/>
                  <a:pt x="62" y="113"/>
                  <a:pt x="61" y="114"/>
                </a:cubicBezTo>
                <a:cubicBezTo>
                  <a:pt x="38" y="132"/>
                  <a:pt x="38" y="132"/>
                  <a:pt x="38" y="132"/>
                </a:cubicBezTo>
                <a:cubicBezTo>
                  <a:pt x="38" y="118"/>
                  <a:pt x="38" y="118"/>
                  <a:pt x="38" y="118"/>
                </a:cubicBezTo>
                <a:cubicBezTo>
                  <a:pt x="38" y="115"/>
                  <a:pt x="36" y="113"/>
                  <a:pt x="34" y="113"/>
                </a:cubicBezTo>
                <a:cubicBezTo>
                  <a:pt x="10" y="113"/>
                  <a:pt x="10" y="113"/>
                  <a:pt x="10" y="113"/>
                </a:cubicBezTo>
                <a:cubicBezTo>
                  <a:pt x="10" y="10"/>
                  <a:pt x="10" y="10"/>
                  <a:pt x="10" y="10"/>
                </a:cubicBezTo>
                <a:cubicBezTo>
                  <a:pt x="140" y="10"/>
                  <a:pt x="140" y="10"/>
                  <a:pt x="140" y="10"/>
                </a:cubicBezTo>
                <a:cubicBezTo>
                  <a:pt x="140" y="113"/>
                  <a:pt x="140" y="113"/>
                  <a:pt x="140" y="113"/>
                </a:cubicBezTo>
                <a:lnTo>
                  <a:pt x="64" y="113"/>
                </a:lnTo>
                <a:close/>
                <a:moveTo>
                  <a:pt x="184" y="134"/>
                </a:moveTo>
                <a:cubicBezTo>
                  <a:pt x="146" y="134"/>
                  <a:pt x="146" y="134"/>
                  <a:pt x="146" y="134"/>
                </a:cubicBezTo>
                <a:cubicBezTo>
                  <a:pt x="145" y="134"/>
                  <a:pt x="144" y="135"/>
                  <a:pt x="143" y="136"/>
                </a:cubicBezTo>
                <a:cubicBezTo>
                  <a:pt x="142" y="137"/>
                  <a:pt x="142" y="138"/>
                  <a:pt x="142" y="139"/>
                </a:cubicBezTo>
                <a:cubicBezTo>
                  <a:pt x="142" y="149"/>
                  <a:pt x="142" y="149"/>
                  <a:pt x="142" y="149"/>
                </a:cubicBezTo>
                <a:cubicBezTo>
                  <a:pt x="119" y="135"/>
                  <a:pt x="119" y="135"/>
                  <a:pt x="119" y="135"/>
                </a:cubicBezTo>
                <a:cubicBezTo>
                  <a:pt x="118" y="135"/>
                  <a:pt x="117" y="134"/>
                  <a:pt x="116" y="134"/>
                </a:cubicBezTo>
                <a:cubicBezTo>
                  <a:pt x="94" y="134"/>
                  <a:pt x="94" y="134"/>
                  <a:pt x="94" y="134"/>
                </a:cubicBezTo>
                <a:cubicBezTo>
                  <a:pt x="94" y="123"/>
                  <a:pt x="94" y="123"/>
                  <a:pt x="94" y="123"/>
                </a:cubicBezTo>
                <a:cubicBezTo>
                  <a:pt x="145" y="123"/>
                  <a:pt x="145" y="123"/>
                  <a:pt x="145" y="123"/>
                </a:cubicBezTo>
                <a:cubicBezTo>
                  <a:pt x="148" y="123"/>
                  <a:pt x="150" y="121"/>
                  <a:pt x="150" y="118"/>
                </a:cubicBezTo>
                <a:cubicBezTo>
                  <a:pt x="150" y="54"/>
                  <a:pt x="150" y="54"/>
                  <a:pt x="150" y="54"/>
                </a:cubicBezTo>
                <a:cubicBezTo>
                  <a:pt x="184" y="54"/>
                  <a:pt x="184" y="54"/>
                  <a:pt x="184" y="54"/>
                </a:cubicBezTo>
                <a:lnTo>
                  <a:pt x="184" y="134"/>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Rectangle 31"/>
          <p:cNvSpPr>
            <a:spLocks noChangeArrowheads="1"/>
          </p:cNvSpPr>
          <p:nvPr/>
        </p:nvSpPr>
        <p:spPr bwMode="auto">
          <a:xfrm>
            <a:off x="4373673" y="5873217"/>
            <a:ext cx="174672" cy="9736"/>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Rectangle 32"/>
          <p:cNvSpPr>
            <a:spLocks noChangeArrowheads="1"/>
          </p:cNvSpPr>
          <p:nvPr/>
        </p:nvSpPr>
        <p:spPr bwMode="auto">
          <a:xfrm>
            <a:off x="4373673" y="5911085"/>
            <a:ext cx="174672" cy="7573"/>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Rectangle 33"/>
          <p:cNvSpPr>
            <a:spLocks noChangeArrowheads="1"/>
          </p:cNvSpPr>
          <p:nvPr/>
        </p:nvSpPr>
        <p:spPr bwMode="auto">
          <a:xfrm>
            <a:off x="4373673" y="5945711"/>
            <a:ext cx="86765" cy="9736"/>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Freeform 377"/>
          <p:cNvSpPr>
            <a:spLocks noEditPoints="1"/>
          </p:cNvSpPr>
          <p:nvPr/>
        </p:nvSpPr>
        <p:spPr bwMode="auto">
          <a:xfrm>
            <a:off x="5309962" y="5884896"/>
            <a:ext cx="113236" cy="107511"/>
          </a:xfrm>
          <a:custGeom>
            <a:avLst/>
            <a:gdLst>
              <a:gd name="T0" fmla="*/ 56 w 111"/>
              <a:gd name="T1" fmla="*/ 97 h 111"/>
              <a:gd name="T2" fmla="*/ 56 w 111"/>
              <a:gd name="T3" fmla="*/ 97 h 111"/>
              <a:gd name="T4" fmla="*/ 15 w 111"/>
              <a:gd name="T5" fmla="*/ 55 h 111"/>
              <a:gd name="T6" fmla="*/ 56 w 111"/>
              <a:gd name="T7" fmla="*/ 14 h 111"/>
              <a:gd name="T8" fmla="*/ 97 w 111"/>
              <a:gd name="T9" fmla="*/ 55 h 111"/>
              <a:gd name="T10" fmla="*/ 56 w 111"/>
              <a:gd name="T11" fmla="*/ 97 h 111"/>
              <a:gd name="T12" fmla="*/ 56 w 111"/>
              <a:gd name="T13" fmla="*/ 0 h 111"/>
              <a:gd name="T14" fmla="*/ 56 w 111"/>
              <a:gd name="T15" fmla="*/ 0 h 111"/>
              <a:gd name="T16" fmla="*/ 0 w 111"/>
              <a:gd name="T17" fmla="*/ 55 h 111"/>
              <a:gd name="T18" fmla="*/ 56 w 111"/>
              <a:gd name="T19" fmla="*/ 111 h 111"/>
              <a:gd name="T20" fmla="*/ 111 w 111"/>
              <a:gd name="T21" fmla="*/ 55 h 111"/>
              <a:gd name="T22" fmla="*/ 56 w 11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1">
                <a:moveTo>
                  <a:pt x="56" y="97"/>
                </a:moveTo>
                <a:lnTo>
                  <a:pt x="56" y="97"/>
                </a:lnTo>
                <a:cubicBezTo>
                  <a:pt x="33" y="97"/>
                  <a:pt x="15" y="78"/>
                  <a:pt x="15" y="55"/>
                </a:cubicBezTo>
                <a:cubicBezTo>
                  <a:pt x="15" y="33"/>
                  <a:pt x="33" y="14"/>
                  <a:pt x="56" y="14"/>
                </a:cubicBezTo>
                <a:cubicBezTo>
                  <a:pt x="78" y="14"/>
                  <a:pt x="97" y="33"/>
                  <a:pt x="97" y="55"/>
                </a:cubicBezTo>
                <a:cubicBezTo>
                  <a:pt x="97" y="78"/>
                  <a:pt x="78" y="97"/>
                  <a:pt x="56" y="97"/>
                </a:cubicBezTo>
                <a:close/>
                <a:moveTo>
                  <a:pt x="56" y="0"/>
                </a:moveTo>
                <a:lnTo>
                  <a:pt x="56" y="0"/>
                </a:lnTo>
                <a:cubicBezTo>
                  <a:pt x="25" y="0"/>
                  <a:pt x="0" y="25"/>
                  <a:pt x="0" y="55"/>
                </a:cubicBezTo>
                <a:cubicBezTo>
                  <a:pt x="0" y="86"/>
                  <a:pt x="25" y="111"/>
                  <a:pt x="56" y="111"/>
                </a:cubicBezTo>
                <a:cubicBezTo>
                  <a:pt x="86" y="111"/>
                  <a:pt x="111" y="86"/>
                  <a:pt x="111" y="55"/>
                </a:cubicBezTo>
                <a:cubicBezTo>
                  <a:pt x="111" y="25"/>
                  <a:pt x="86" y="0"/>
                  <a:pt x="56" y="0"/>
                </a:cubicBez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Freeform 378"/>
          <p:cNvSpPr>
            <a:spLocks/>
          </p:cNvSpPr>
          <p:nvPr/>
        </p:nvSpPr>
        <p:spPr bwMode="auto">
          <a:xfrm>
            <a:off x="5353903" y="5920199"/>
            <a:ext cx="33801" cy="36908"/>
          </a:xfrm>
          <a:custGeom>
            <a:avLst/>
            <a:gdLst>
              <a:gd name="T0" fmla="*/ 0 w 34"/>
              <a:gd name="T1" fmla="*/ 39 h 39"/>
              <a:gd name="T2" fmla="*/ 0 w 34"/>
              <a:gd name="T3" fmla="*/ 39 h 39"/>
              <a:gd name="T4" fmla="*/ 34 w 34"/>
              <a:gd name="T5" fmla="*/ 19 h 39"/>
              <a:gd name="T6" fmla="*/ 0 w 34"/>
              <a:gd name="T7" fmla="*/ 0 h 39"/>
              <a:gd name="T8" fmla="*/ 0 w 34"/>
              <a:gd name="T9" fmla="*/ 39 h 39"/>
            </a:gdLst>
            <a:ahLst/>
            <a:cxnLst>
              <a:cxn ang="0">
                <a:pos x="T0" y="T1"/>
              </a:cxn>
              <a:cxn ang="0">
                <a:pos x="T2" y="T3"/>
              </a:cxn>
              <a:cxn ang="0">
                <a:pos x="T4" y="T5"/>
              </a:cxn>
              <a:cxn ang="0">
                <a:pos x="T6" y="T7"/>
              </a:cxn>
              <a:cxn ang="0">
                <a:pos x="T8" y="T9"/>
              </a:cxn>
            </a:cxnLst>
            <a:rect l="0" t="0" r="r" b="b"/>
            <a:pathLst>
              <a:path w="34" h="39">
                <a:moveTo>
                  <a:pt x="0" y="39"/>
                </a:moveTo>
                <a:lnTo>
                  <a:pt x="0" y="39"/>
                </a:lnTo>
                <a:lnTo>
                  <a:pt x="34" y="19"/>
                </a:lnTo>
                <a:lnTo>
                  <a:pt x="0" y="0"/>
                </a:lnTo>
                <a:lnTo>
                  <a:pt x="0" y="39"/>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Freeform 379"/>
          <p:cNvSpPr>
            <a:spLocks noEditPoints="1"/>
          </p:cNvSpPr>
          <p:nvPr/>
        </p:nvSpPr>
        <p:spPr bwMode="auto">
          <a:xfrm>
            <a:off x="5196726" y="5827131"/>
            <a:ext cx="341397" cy="223042"/>
          </a:xfrm>
          <a:custGeom>
            <a:avLst/>
            <a:gdLst>
              <a:gd name="T0" fmla="*/ 20 w 336"/>
              <a:gd name="T1" fmla="*/ 19 h 231"/>
              <a:gd name="T2" fmla="*/ 20 w 336"/>
              <a:gd name="T3" fmla="*/ 19 h 231"/>
              <a:gd name="T4" fmla="*/ 316 w 336"/>
              <a:gd name="T5" fmla="*/ 19 h 231"/>
              <a:gd name="T6" fmla="*/ 316 w 336"/>
              <a:gd name="T7" fmla="*/ 212 h 231"/>
              <a:gd name="T8" fmla="*/ 20 w 336"/>
              <a:gd name="T9" fmla="*/ 212 h 231"/>
              <a:gd name="T10" fmla="*/ 20 w 336"/>
              <a:gd name="T11" fmla="*/ 19 h 231"/>
              <a:gd name="T12" fmla="*/ 336 w 336"/>
              <a:gd name="T13" fmla="*/ 231 h 231"/>
              <a:gd name="T14" fmla="*/ 336 w 336"/>
              <a:gd name="T15" fmla="*/ 231 h 231"/>
              <a:gd name="T16" fmla="*/ 336 w 336"/>
              <a:gd name="T17" fmla="*/ 212 h 231"/>
              <a:gd name="T18" fmla="*/ 336 w 336"/>
              <a:gd name="T19" fmla="*/ 19 h 231"/>
              <a:gd name="T20" fmla="*/ 336 w 336"/>
              <a:gd name="T21" fmla="*/ 0 h 231"/>
              <a:gd name="T22" fmla="*/ 316 w 336"/>
              <a:gd name="T23" fmla="*/ 0 h 231"/>
              <a:gd name="T24" fmla="*/ 20 w 336"/>
              <a:gd name="T25" fmla="*/ 0 h 231"/>
              <a:gd name="T26" fmla="*/ 0 w 336"/>
              <a:gd name="T27" fmla="*/ 0 h 231"/>
              <a:gd name="T28" fmla="*/ 0 w 336"/>
              <a:gd name="T29" fmla="*/ 19 h 231"/>
              <a:gd name="T30" fmla="*/ 0 w 336"/>
              <a:gd name="T31" fmla="*/ 212 h 231"/>
              <a:gd name="T32" fmla="*/ 0 w 336"/>
              <a:gd name="T33" fmla="*/ 231 h 231"/>
              <a:gd name="T34" fmla="*/ 20 w 336"/>
              <a:gd name="T35" fmla="*/ 231 h 231"/>
              <a:gd name="T36" fmla="*/ 316 w 336"/>
              <a:gd name="T37" fmla="*/ 231 h 231"/>
              <a:gd name="T38" fmla="*/ 336 w 336"/>
              <a:gd name="T39"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231">
                <a:moveTo>
                  <a:pt x="20" y="19"/>
                </a:moveTo>
                <a:lnTo>
                  <a:pt x="20" y="19"/>
                </a:lnTo>
                <a:lnTo>
                  <a:pt x="316" y="19"/>
                </a:lnTo>
                <a:lnTo>
                  <a:pt x="316" y="212"/>
                </a:lnTo>
                <a:lnTo>
                  <a:pt x="20" y="212"/>
                </a:lnTo>
                <a:lnTo>
                  <a:pt x="20" y="19"/>
                </a:lnTo>
                <a:close/>
                <a:moveTo>
                  <a:pt x="336" y="231"/>
                </a:moveTo>
                <a:lnTo>
                  <a:pt x="336" y="231"/>
                </a:lnTo>
                <a:lnTo>
                  <a:pt x="336" y="212"/>
                </a:lnTo>
                <a:lnTo>
                  <a:pt x="336" y="19"/>
                </a:lnTo>
                <a:lnTo>
                  <a:pt x="336" y="0"/>
                </a:lnTo>
                <a:lnTo>
                  <a:pt x="316" y="0"/>
                </a:lnTo>
                <a:lnTo>
                  <a:pt x="20" y="0"/>
                </a:lnTo>
                <a:lnTo>
                  <a:pt x="0" y="0"/>
                </a:lnTo>
                <a:lnTo>
                  <a:pt x="0" y="19"/>
                </a:lnTo>
                <a:lnTo>
                  <a:pt x="0" y="212"/>
                </a:lnTo>
                <a:lnTo>
                  <a:pt x="0" y="231"/>
                </a:lnTo>
                <a:lnTo>
                  <a:pt x="20" y="231"/>
                </a:lnTo>
                <a:lnTo>
                  <a:pt x="316" y="231"/>
                </a:lnTo>
                <a:lnTo>
                  <a:pt x="336" y="231"/>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Freeform 380"/>
          <p:cNvSpPr>
            <a:spLocks/>
          </p:cNvSpPr>
          <p:nvPr/>
        </p:nvSpPr>
        <p:spPr bwMode="auto">
          <a:xfrm>
            <a:off x="5245737"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Freeform 381"/>
          <p:cNvSpPr>
            <a:spLocks/>
          </p:cNvSpPr>
          <p:nvPr/>
        </p:nvSpPr>
        <p:spPr bwMode="auto">
          <a:xfrm>
            <a:off x="5282918"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Freeform 382"/>
          <p:cNvSpPr>
            <a:spLocks/>
          </p:cNvSpPr>
          <p:nvPr/>
        </p:nvSpPr>
        <p:spPr bwMode="auto">
          <a:xfrm>
            <a:off x="5320101"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Freeform 383"/>
          <p:cNvSpPr>
            <a:spLocks/>
          </p:cNvSpPr>
          <p:nvPr/>
        </p:nvSpPr>
        <p:spPr bwMode="auto">
          <a:xfrm>
            <a:off x="5357283"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Freeform 384"/>
          <p:cNvSpPr>
            <a:spLocks/>
          </p:cNvSpPr>
          <p:nvPr/>
        </p:nvSpPr>
        <p:spPr bwMode="auto">
          <a:xfrm>
            <a:off x="5396154"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Freeform 385"/>
          <p:cNvSpPr>
            <a:spLocks/>
          </p:cNvSpPr>
          <p:nvPr/>
        </p:nvSpPr>
        <p:spPr bwMode="auto">
          <a:xfrm>
            <a:off x="5433336"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Freeform 386"/>
          <p:cNvSpPr>
            <a:spLocks/>
          </p:cNvSpPr>
          <p:nvPr/>
        </p:nvSpPr>
        <p:spPr bwMode="auto">
          <a:xfrm>
            <a:off x="5472207" y="6005242"/>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Freeform 387"/>
          <p:cNvSpPr>
            <a:spLocks/>
          </p:cNvSpPr>
          <p:nvPr/>
        </p:nvSpPr>
        <p:spPr bwMode="auto">
          <a:xfrm>
            <a:off x="5245737" y="586082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Freeform 388"/>
          <p:cNvSpPr>
            <a:spLocks/>
          </p:cNvSpPr>
          <p:nvPr/>
        </p:nvSpPr>
        <p:spPr bwMode="auto">
          <a:xfrm>
            <a:off x="5282918" y="586082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Freeform 389"/>
          <p:cNvSpPr>
            <a:spLocks/>
          </p:cNvSpPr>
          <p:nvPr/>
        </p:nvSpPr>
        <p:spPr bwMode="auto">
          <a:xfrm>
            <a:off x="5320101" y="5860827"/>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Freeform 390"/>
          <p:cNvSpPr>
            <a:spLocks/>
          </p:cNvSpPr>
          <p:nvPr/>
        </p:nvSpPr>
        <p:spPr bwMode="auto">
          <a:xfrm>
            <a:off x="5357283" y="5860827"/>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Freeform 391"/>
          <p:cNvSpPr>
            <a:spLocks/>
          </p:cNvSpPr>
          <p:nvPr/>
        </p:nvSpPr>
        <p:spPr bwMode="auto">
          <a:xfrm>
            <a:off x="5396154" y="5860827"/>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Freeform 392"/>
          <p:cNvSpPr>
            <a:spLocks/>
          </p:cNvSpPr>
          <p:nvPr/>
        </p:nvSpPr>
        <p:spPr bwMode="auto">
          <a:xfrm>
            <a:off x="5433336" y="586082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Freeform 393"/>
          <p:cNvSpPr>
            <a:spLocks/>
          </p:cNvSpPr>
          <p:nvPr/>
        </p:nvSpPr>
        <p:spPr bwMode="auto">
          <a:xfrm>
            <a:off x="5472207" y="586082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Rectangle 117"/>
          <p:cNvSpPr>
            <a:spLocks noChangeArrowheads="1"/>
          </p:cNvSpPr>
          <p:nvPr/>
        </p:nvSpPr>
        <p:spPr bwMode="auto">
          <a:xfrm>
            <a:off x="3858449" y="3669549"/>
            <a:ext cx="328609" cy="70172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DLI</a:t>
            </a:r>
          </a:p>
        </p:txBody>
      </p:sp>
      <p:sp>
        <p:nvSpPr>
          <p:cNvPr id="230" name="Rectangle 117"/>
          <p:cNvSpPr>
            <a:spLocks noChangeArrowheads="1"/>
          </p:cNvSpPr>
          <p:nvPr/>
        </p:nvSpPr>
        <p:spPr bwMode="auto">
          <a:xfrm>
            <a:off x="2475463" y="3675793"/>
            <a:ext cx="429982" cy="714152"/>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MRS-Hive/Spark</a:t>
            </a:r>
          </a:p>
        </p:txBody>
      </p:sp>
      <p:sp>
        <p:nvSpPr>
          <p:cNvPr id="231" name="Rectangle 117"/>
          <p:cNvSpPr>
            <a:spLocks noChangeArrowheads="1"/>
          </p:cNvSpPr>
          <p:nvPr/>
        </p:nvSpPr>
        <p:spPr bwMode="auto">
          <a:xfrm>
            <a:off x="2935632" y="3680082"/>
            <a:ext cx="328609" cy="694647"/>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DLI</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Rectangle 117"/>
          <p:cNvSpPr>
            <a:spLocks noChangeArrowheads="1"/>
          </p:cNvSpPr>
          <p:nvPr/>
        </p:nvSpPr>
        <p:spPr bwMode="auto">
          <a:xfrm>
            <a:off x="1464488" y="3668512"/>
            <a:ext cx="336916"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MRS-Flink</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Rectangle 117"/>
          <p:cNvSpPr>
            <a:spLocks noChangeArrowheads="1"/>
          </p:cNvSpPr>
          <p:nvPr/>
        </p:nvSpPr>
        <p:spPr bwMode="auto">
          <a:xfrm>
            <a:off x="1878165" y="3672802"/>
            <a:ext cx="328609" cy="70172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DLI</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圆角矩形 233"/>
          <p:cNvSpPr/>
          <p:nvPr/>
        </p:nvSpPr>
        <p:spPr>
          <a:xfrm>
            <a:off x="5496448" y="3352596"/>
            <a:ext cx="917338"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KV</a:t>
            </a: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查询</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Rectangle 117"/>
          <p:cNvSpPr>
            <a:spLocks noChangeArrowheads="1"/>
          </p:cNvSpPr>
          <p:nvPr/>
        </p:nvSpPr>
        <p:spPr bwMode="auto">
          <a:xfrm>
            <a:off x="5503086" y="3672369"/>
            <a:ext cx="452782"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MRS-</a:t>
            </a:r>
            <a:r>
              <a:rPr lang="en-US" altLang="zh-CN" sz="1200" kern="0" dirty="0" err="1">
                <a:latin typeface="Huawei Sans" panose="020C0503030203020204" pitchFamily="34" charset="0"/>
                <a:ea typeface="方正兰亭黑简体" panose="02000000000000000000" pitchFamily="2" charset="-122"/>
                <a:sym typeface="Huawei Sans" panose="020C0503030203020204" pitchFamily="34" charset="0"/>
              </a:rPr>
              <a:t>HBase</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Rectangle 117"/>
          <p:cNvSpPr>
            <a:spLocks noChangeArrowheads="1"/>
          </p:cNvSpPr>
          <p:nvPr/>
        </p:nvSpPr>
        <p:spPr bwMode="auto">
          <a:xfrm>
            <a:off x="6001752" y="3676659"/>
            <a:ext cx="407391" cy="70172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err="1">
                <a:latin typeface="Huawei Sans" panose="020C0503030203020204" pitchFamily="34" charset="0"/>
                <a:ea typeface="方正兰亭黑简体" panose="02000000000000000000" pitchFamily="2" charset="-122"/>
                <a:sym typeface="Huawei Sans" panose="020C0503030203020204" pitchFamily="34" charset="0"/>
              </a:rPr>
              <a:t>CloudTable</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矩形 236"/>
          <p:cNvSpPr/>
          <p:nvPr/>
        </p:nvSpPr>
        <p:spPr>
          <a:xfrm>
            <a:off x="6651986" y="1252370"/>
            <a:ext cx="4830084" cy="4929996"/>
          </a:xfrm>
          <a:prstGeom prst="rect">
            <a:avLst/>
          </a:prstGeom>
          <a:solidFill>
            <a:sysClr val="window" lastClr="FFFFFF"/>
          </a:solidFill>
          <a:ln w="3175" cap="flat" cmpd="sng" algn="ctr">
            <a:solidFill>
              <a:sysClr val="window" lastClr="FFFFFF">
                <a:lumMod val="85000"/>
              </a:sysClr>
            </a:solidFill>
            <a:prstDash val="solid"/>
          </a:ln>
          <a:effectLst>
            <a:outerShdw blurRad="50800" dist="12700" dir="2700000" algn="tl" rotWithShape="0">
              <a:prstClr val="black">
                <a:alpha val="40000"/>
              </a:prstClr>
            </a:outerShdw>
          </a:effectLst>
        </p:spPr>
        <p:txBody>
          <a:bodyPr rtlCol="0" anchor="ctr"/>
          <a:lstStyle/>
          <a:p>
            <a:pPr algn="ctr" defTabSz="914126">
              <a:defRPr/>
            </a:pPr>
            <a:endParaRPr lang="zh-CN" altLang="en-US" sz="1200" kern="0">
              <a:solidFill>
                <a:srgbClr val="080808"/>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矩形 237"/>
          <p:cNvSpPr/>
          <p:nvPr/>
        </p:nvSpPr>
        <p:spPr>
          <a:xfrm>
            <a:off x="7824349" y="4700182"/>
            <a:ext cx="3586133" cy="314018"/>
          </a:xfrm>
          <a:prstGeom prst="rect">
            <a:avLst/>
          </a:prstGeom>
          <a:solidFill>
            <a:srgbClr val="00B0F0"/>
          </a:solidFill>
          <a:ln w="9525">
            <a:noFill/>
          </a:ln>
          <a:effectLst/>
        </p:spPr>
        <p:txBody>
          <a:bodyPr vert="horz" wrap="square" lIns="0" tIns="60884" rIns="0" bIns="60884" numCol="1" rtlCol="0" anchor="ctr" anchorCtr="0" compatLnSpc="1">
            <a:prstTxWarp prst="textNoShape">
              <a:avLst/>
            </a:prstTxWarp>
          </a:bodyPr>
          <a:lstStyle/>
          <a:p>
            <a:pPr algn="ctr" defTabSz="79975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HDFS</a:t>
            </a:r>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Rectangle 117"/>
          <p:cNvSpPr>
            <a:spLocks noChangeArrowheads="1"/>
          </p:cNvSpPr>
          <p:nvPr/>
        </p:nvSpPr>
        <p:spPr bwMode="auto">
          <a:xfrm>
            <a:off x="6722130" y="2680620"/>
            <a:ext cx="4679361" cy="314018"/>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Oozie/Airflow</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矩形 239"/>
          <p:cNvSpPr/>
          <p:nvPr/>
        </p:nvSpPr>
        <p:spPr>
          <a:xfrm>
            <a:off x="7824350" y="5210095"/>
            <a:ext cx="3585176" cy="390419"/>
          </a:xfrm>
          <a:prstGeom prst="rect">
            <a:avLst/>
          </a:prstGeom>
          <a:solidFill>
            <a:srgbClr val="00B0F0"/>
          </a:solidFill>
          <a:ln w="15875">
            <a:noFill/>
          </a:ln>
          <a:effectLst/>
        </p:spPr>
        <p:txBody>
          <a:bodyPr vert="horz" wrap="square" lIns="121726" tIns="60870" rIns="121726"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Sqoop</a:t>
            </a:r>
          </a:p>
        </p:txBody>
      </p:sp>
      <p:sp>
        <p:nvSpPr>
          <p:cNvPr id="241" name="矩形 240"/>
          <p:cNvSpPr/>
          <p:nvPr/>
        </p:nvSpPr>
        <p:spPr>
          <a:xfrm>
            <a:off x="6709026" y="5219105"/>
            <a:ext cx="945341" cy="174379"/>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Kafka</a:t>
            </a:r>
          </a:p>
        </p:txBody>
      </p:sp>
      <p:cxnSp>
        <p:nvCxnSpPr>
          <p:cNvPr id="242" name="直接连接符 241"/>
          <p:cNvCxnSpPr/>
          <p:nvPr/>
        </p:nvCxnSpPr>
        <p:spPr>
          <a:xfrm>
            <a:off x="6719250" y="5127269"/>
            <a:ext cx="4690276"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6719250" y="3112876"/>
            <a:ext cx="4682242"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flipV="1">
            <a:off x="6719250" y="4615558"/>
            <a:ext cx="4690276" cy="2325"/>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245" name="Rectangle 117"/>
          <p:cNvSpPr>
            <a:spLocks noChangeArrowheads="1"/>
          </p:cNvSpPr>
          <p:nvPr/>
        </p:nvSpPr>
        <p:spPr bwMode="auto">
          <a:xfrm>
            <a:off x="6784406" y="3604733"/>
            <a:ext cx="797187" cy="70172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err="1">
                <a:latin typeface="Huawei Sans" panose="020C0503030203020204" pitchFamily="34" charset="0"/>
                <a:ea typeface="方正兰亭黑简体" panose="02000000000000000000" pitchFamily="2" charset="-122"/>
                <a:sym typeface="Huawei Sans" panose="020C0503030203020204" pitchFamily="34" charset="0"/>
              </a:rPr>
              <a:t>Flink</a:t>
            </a: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a:t>
            </a:r>
          </a:p>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Spark Streaming</a:t>
            </a:r>
          </a:p>
        </p:txBody>
      </p:sp>
      <p:sp>
        <p:nvSpPr>
          <p:cNvPr id="246" name="圆角矩形 245"/>
          <p:cNvSpPr/>
          <p:nvPr/>
        </p:nvSpPr>
        <p:spPr>
          <a:xfrm>
            <a:off x="7769789" y="3278680"/>
            <a:ext cx="1029653"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离线分析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圆角矩形 246"/>
          <p:cNvSpPr/>
          <p:nvPr/>
        </p:nvSpPr>
        <p:spPr>
          <a:xfrm>
            <a:off x="8896761" y="3287827"/>
            <a:ext cx="1007574"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交互式分析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圆角矩形 247"/>
          <p:cNvSpPr/>
          <p:nvPr/>
        </p:nvSpPr>
        <p:spPr>
          <a:xfrm>
            <a:off x="6711058" y="3279496"/>
            <a:ext cx="953600"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实时分析</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49" name="直接连接符 248"/>
          <p:cNvCxnSpPr/>
          <p:nvPr/>
        </p:nvCxnSpPr>
        <p:spPr>
          <a:xfrm>
            <a:off x="6718555" y="2550002"/>
            <a:ext cx="4682936"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250" name="Freeform 14"/>
          <p:cNvSpPr>
            <a:spLocks noEditPoints="1"/>
          </p:cNvSpPr>
          <p:nvPr/>
        </p:nvSpPr>
        <p:spPr bwMode="auto">
          <a:xfrm>
            <a:off x="6946719" y="1723252"/>
            <a:ext cx="258078" cy="320347"/>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484848"/>
          </a:solidFill>
          <a:ln>
            <a:noFill/>
          </a:ln>
        </p:spPr>
        <p:txBody>
          <a:bodyPr vert="horz" wrap="square" lIns="0" tIns="45701" rIns="0" bIns="45701" numCol="1" anchor="t" anchorCtr="0" compatLnSpc="1">
            <a:prstTxWarp prst="textNoShape">
              <a:avLst/>
            </a:prstTxWarp>
          </a:bodyPr>
          <a:lstStyle/>
          <a:p>
            <a:pPr defTabSz="914021"/>
            <a:endParaRPr 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矩形 250"/>
          <p:cNvSpPr/>
          <p:nvPr/>
        </p:nvSpPr>
        <p:spPr>
          <a:xfrm>
            <a:off x="6800371" y="2123353"/>
            <a:ext cx="769442" cy="461665"/>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数据清洗、</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专题加工</a:t>
            </a:r>
          </a:p>
        </p:txBody>
      </p:sp>
      <p:grpSp>
        <p:nvGrpSpPr>
          <p:cNvPr id="252" name="组合 507"/>
          <p:cNvGrpSpPr/>
          <p:nvPr/>
        </p:nvGrpSpPr>
        <p:grpSpPr>
          <a:xfrm>
            <a:off x="7667226" y="1723252"/>
            <a:ext cx="258078" cy="320347"/>
            <a:chOff x="-2949575" y="3236913"/>
            <a:chExt cx="1717675" cy="1365250"/>
          </a:xfrm>
          <a:solidFill>
            <a:schemeClr val="tx1">
              <a:lumMod val="65000"/>
              <a:lumOff val="35000"/>
            </a:schemeClr>
          </a:solidFill>
        </p:grpSpPr>
        <p:sp>
          <p:nvSpPr>
            <p:cNvPr id="253" name="Freeform 188"/>
            <p:cNvSpPr>
              <a:spLocks/>
            </p:cNvSpPr>
            <p:nvPr/>
          </p:nvSpPr>
          <p:spPr bwMode="auto">
            <a:xfrm>
              <a:off x="-1708150" y="3475038"/>
              <a:ext cx="73025" cy="247650"/>
            </a:xfrm>
            <a:custGeom>
              <a:avLst/>
              <a:gdLst/>
              <a:ahLst/>
              <a:cxnLst>
                <a:cxn ang="0">
                  <a:pos x="360" y="0"/>
                </a:cxn>
                <a:cxn ang="0">
                  <a:pos x="690" y="1290"/>
                </a:cxn>
                <a:cxn ang="0">
                  <a:pos x="360" y="2340"/>
                </a:cxn>
                <a:cxn ang="0">
                  <a:pos x="0" y="1260"/>
                </a:cxn>
                <a:cxn ang="0">
                  <a:pos x="360" y="0"/>
                </a:cxn>
              </a:cxnLst>
              <a:rect l="0" t="0" r="r" b="b"/>
              <a:pathLst>
                <a:path w="690" h="2340">
                  <a:moveTo>
                    <a:pt x="360" y="0"/>
                  </a:moveTo>
                  <a:lnTo>
                    <a:pt x="690" y="1290"/>
                  </a:lnTo>
                  <a:lnTo>
                    <a:pt x="360" y="2340"/>
                  </a:lnTo>
                  <a:lnTo>
                    <a:pt x="0" y="1260"/>
                  </a:lnTo>
                  <a:lnTo>
                    <a:pt x="360"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Freeform 189"/>
            <p:cNvSpPr>
              <a:spLocks/>
            </p:cNvSpPr>
            <p:nvPr/>
          </p:nvSpPr>
          <p:spPr bwMode="auto">
            <a:xfrm>
              <a:off x="-1692275" y="3729038"/>
              <a:ext cx="41275" cy="47625"/>
            </a:xfrm>
            <a:custGeom>
              <a:avLst/>
              <a:gdLst/>
              <a:ahLst/>
              <a:cxnLst>
                <a:cxn ang="0">
                  <a:pos x="0" y="240"/>
                </a:cxn>
                <a:cxn ang="0">
                  <a:pos x="0" y="330"/>
                </a:cxn>
                <a:cxn ang="0">
                  <a:pos x="60" y="391"/>
                </a:cxn>
                <a:cxn ang="0">
                  <a:pos x="120" y="450"/>
                </a:cxn>
                <a:cxn ang="0">
                  <a:pos x="180" y="450"/>
                </a:cxn>
                <a:cxn ang="0">
                  <a:pos x="270" y="450"/>
                </a:cxn>
                <a:cxn ang="0">
                  <a:pos x="330" y="391"/>
                </a:cxn>
                <a:cxn ang="0">
                  <a:pos x="360" y="330"/>
                </a:cxn>
                <a:cxn ang="0">
                  <a:pos x="390" y="240"/>
                </a:cxn>
                <a:cxn ang="0">
                  <a:pos x="360" y="150"/>
                </a:cxn>
                <a:cxn ang="0">
                  <a:pos x="330" y="60"/>
                </a:cxn>
                <a:cxn ang="0">
                  <a:pos x="270" y="30"/>
                </a:cxn>
                <a:cxn ang="0">
                  <a:pos x="180" y="0"/>
                </a:cxn>
                <a:cxn ang="0">
                  <a:pos x="120" y="30"/>
                </a:cxn>
                <a:cxn ang="0">
                  <a:pos x="60" y="60"/>
                </a:cxn>
                <a:cxn ang="0">
                  <a:pos x="0" y="150"/>
                </a:cxn>
                <a:cxn ang="0">
                  <a:pos x="0" y="240"/>
                </a:cxn>
              </a:cxnLst>
              <a:rect l="0" t="0" r="r" b="b"/>
              <a:pathLst>
                <a:path w="390" h="450">
                  <a:moveTo>
                    <a:pt x="0" y="240"/>
                  </a:moveTo>
                  <a:lnTo>
                    <a:pt x="0" y="330"/>
                  </a:lnTo>
                  <a:lnTo>
                    <a:pt x="60" y="391"/>
                  </a:lnTo>
                  <a:lnTo>
                    <a:pt x="120" y="450"/>
                  </a:lnTo>
                  <a:lnTo>
                    <a:pt x="180" y="450"/>
                  </a:lnTo>
                  <a:lnTo>
                    <a:pt x="270" y="450"/>
                  </a:lnTo>
                  <a:lnTo>
                    <a:pt x="330" y="391"/>
                  </a:lnTo>
                  <a:lnTo>
                    <a:pt x="360" y="330"/>
                  </a:lnTo>
                  <a:lnTo>
                    <a:pt x="390" y="240"/>
                  </a:lnTo>
                  <a:lnTo>
                    <a:pt x="360" y="150"/>
                  </a:lnTo>
                  <a:lnTo>
                    <a:pt x="330" y="60"/>
                  </a:lnTo>
                  <a:lnTo>
                    <a:pt x="270" y="30"/>
                  </a:lnTo>
                  <a:lnTo>
                    <a:pt x="180" y="0"/>
                  </a:lnTo>
                  <a:lnTo>
                    <a:pt x="120" y="30"/>
                  </a:lnTo>
                  <a:lnTo>
                    <a:pt x="60" y="60"/>
                  </a:lnTo>
                  <a:lnTo>
                    <a:pt x="0" y="150"/>
                  </a:lnTo>
                  <a:lnTo>
                    <a:pt x="0" y="2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Rectangle 190"/>
            <p:cNvSpPr>
              <a:spLocks noChangeArrowheads="1"/>
            </p:cNvSpPr>
            <p:nvPr/>
          </p:nvSpPr>
          <p:spPr bwMode="auto">
            <a:xfrm>
              <a:off x="-1831975" y="3687763"/>
              <a:ext cx="76200" cy="63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Freeform 191"/>
            <p:cNvSpPr>
              <a:spLocks/>
            </p:cNvSpPr>
            <p:nvPr/>
          </p:nvSpPr>
          <p:spPr bwMode="auto">
            <a:xfrm>
              <a:off x="-1790700" y="3236913"/>
              <a:ext cx="225425" cy="219075"/>
            </a:xfrm>
            <a:custGeom>
              <a:avLst/>
              <a:gdLst/>
              <a:ahLst/>
              <a:cxnLst>
                <a:cxn ang="0">
                  <a:pos x="0" y="1050"/>
                </a:cxn>
                <a:cxn ang="0">
                  <a:pos x="0" y="1260"/>
                </a:cxn>
                <a:cxn ang="0">
                  <a:pos x="60" y="1440"/>
                </a:cxn>
                <a:cxn ang="0">
                  <a:pos x="180" y="1620"/>
                </a:cxn>
                <a:cxn ang="0">
                  <a:pos x="300" y="1770"/>
                </a:cxn>
                <a:cxn ang="0">
                  <a:pos x="450" y="1890"/>
                </a:cxn>
                <a:cxn ang="0">
                  <a:pos x="630" y="2010"/>
                </a:cxn>
                <a:cxn ang="0">
                  <a:pos x="840" y="2070"/>
                </a:cxn>
                <a:cxn ang="0">
                  <a:pos x="1050" y="2070"/>
                </a:cxn>
                <a:cxn ang="0">
                  <a:pos x="1290" y="2070"/>
                </a:cxn>
                <a:cxn ang="0">
                  <a:pos x="1470" y="2010"/>
                </a:cxn>
                <a:cxn ang="0">
                  <a:pos x="1650" y="1890"/>
                </a:cxn>
                <a:cxn ang="0">
                  <a:pos x="1830" y="1770"/>
                </a:cxn>
                <a:cxn ang="0">
                  <a:pos x="1950" y="1620"/>
                </a:cxn>
                <a:cxn ang="0">
                  <a:pos x="2040" y="1440"/>
                </a:cxn>
                <a:cxn ang="0">
                  <a:pos x="2100" y="1260"/>
                </a:cxn>
                <a:cxn ang="0">
                  <a:pos x="2130" y="1050"/>
                </a:cxn>
                <a:cxn ang="0">
                  <a:pos x="2100" y="840"/>
                </a:cxn>
                <a:cxn ang="0">
                  <a:pos x="2040" y="630"/>
                </a:cxn>
                <a:cxn ang="0">
                  <a:pos x="1950" y="450"/>
                </a:cxn>
                <a:cxn ang="0">
                  <a:pos x="1830" y="300"/>
                </a:cxn>
                <a:cxn ang="0">
                  <a:pos x="1650" y="180"/>
                </a:cxn>
                <a:cxn ang="0">
                  <a:pos x="1470" y="90"/>
                </a:cxn>
                <a:cxn ang="0">
                  <a:pos x="1290" y="30"/>
                </a:cxn>
                <a:cxn ang="0">
                  <a:pos x="1050" y="0"/>
                </a:cxn>
                <a:cxn ang="0">
                  <a:pos x="840" y="30"/>
                </a:cxn>
                <a:cxn ang="0">
                  <a:pos x="630" y="90"/>
                </a:cxn>
                <a:cxn ang="0">
                  <a:pos x="450" y="180"/>
                </a:cxn>
                <a:cxn ang="0">
                  <a:pos x="300" y="300"/>
                </a:cxn>
                <a:cxn ang="0">
                  <a:pos x="180" y="450"/>
                </a:cxn>
                <a:cxn ang="0">
                  <a:pos x="60" y="630"/>
                </a:cxn>
                <a:cxn ang="0">
                  <a:pos x="0" y="840"/>
                </a:cxn>
                <a:cxn ang="0">
                  <a:pos x="0" y="1050"/>
                </a:cxn>
              </a:cxnLst>
              <a:rect l="0" t="0" r="r" b="b"/>
              <a:pathLst>
                <a:path w="2130" h="2070">
                  <a:moveTo>
                    <a:pt x="0" y="1050"/>
                  </a:moveTo>
                  <a:lnTo>
                    <a:pt x="0" y="1260"/>
                  </a:lnTo>
                  <a:lnTo>
                    <a:pt x="60" y="1440"/>
                  </a:lnTo>
                  <a:lnTo>
                    <a:pt x="180" y="1620"/>
                  </a:lnTo>
                  <a:lnTo>
                    <a:pt x="300" y="1770"/>
                  </a:lnTo>
                  <a:lnTo>
                    <a:pt x="450" y="1890"/>
                  </a:lnTo>
                  <a:lnTo>
                    <a:pt x="630" y="2010"/>
                  </a:lnTo>
                  <a:lnTo>
                    <a:pt x="840" y="2070"/>
                  </a:lnTo>
                  <a:lnTo>
                    <a:pt x="1050" y="2070"/>
                  </a:lnTo>
                  <a:lnTo>
                    <a:pt x="1290" y="2070"/>
                  </a:lnTo>
                  <a:lnTo>
                    <a:pt x="1470" y="2010"/>
                  </a:lnTo>
                  <a:lnTo>
                    <a:pt x="1650" y="1890"/>
                  </a:lnTo>
                  <a:lnTo>
                    <a:pt x="1830" y="1770"/>
                  </a:lnTo>
                  <a:lnTo>
                    <a:pt x="1950" y="1620"/>
                  </a:lnTo>
                  <a:lnTo>
                    <a:pt x="2040" y="1440"/>
                  </a:lnTo>
                  <a:lnTo>
                    <a:pt x="2100" y="1260"/>
                  </a:lnTo>
                  <a:lnTo>
                    <a:pt x="2130" y="1050"/>
                  </a:lnTo>
                  <a:lnTo>
                    <a:pt x="2100" y="840"/>
                  </a:lnTo>
                  <a:lnTo>
                    <a:pt x="2040" y="630"/>
                  </a:lnTo>
                  <a:lnTo>
                    <a:pt x="1950" y="450"/>
                  </a:lnTo>
                  <a:lnTo>
                    <a:pt x="1830" y="300"/>
                  </a:lnTo>
                  <a:lnTo>
                    <a:pt x="1650" y="180"/>
                  </a:lnTo>
                  <a:lnTo>
                    <a:pt x="1470" y="90"/>
                  </a:lnTo>
                  <a:lnTo>
                    <a:pt x="1290" y="30"/>
                  </a:lnTo>
                  <a:lnTo>
                    <a:pt x="1050" y="0"/>
                  </a:lnTo>
                  <a:lnTo>
                    <a:pt x="840" y="30"/>
                  </a:lnTo>
                  <a:lnTo>
                    <a:pt x="630" y="90"/>
                  </a:lnTo>
                  <a:lnTo>
                    <a:pt x="450" y="180"/>
                  </a:lnTo>
                  <a:lnTo>
                    <a:pt x="300" y="300"/>
                  </a:lnTo>
                  <a:lnTo>
                    <a:pt x="180" y="450"/>
                  </a:lnTo>
                  <a:lnTo>
                    <a:pt x="60" y="630"/>
                  </a:lnTo>
                  <a:lnTo>
                    <a:pt x="0" y="840"/>
                  </a:lnTo>
                  <a:lnTo>
                    <a:pt x="0" y="10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Freeform 192"/>
            <p:cNvSpPr>
              <a:spLocks/>
            </p:cNvSpPr>
            <p:nvPr/>
          </p:nvSpPr>
          <p:spPr bwMode="auto">
            <a:xfrm>
              <a:off x="-1654175" y="3970338"/>
              <a:ext cx="177800" cy="606425"/>
            </a:xfrm>
            <a:custGeom>
              <a:avLst/>
              <a:gdLst/>
              <a:ahLst/>
              <a:cxnLst>
                <a:cxn ang="0">
                  <a:pos x="0" y="5190"/>
                </a:cxn>
                <a:cxn ang="0">
                  <a:pos x="30" y="5310"/>
                </a:cxn>
                <a:cxn ang="0">
                  <a:pos x="60" y="5400"/>
                </a:cxn>
                <a:cxn ang="0">
                  <a:pos x="90" y="5490"/>
                </a:cxn>
                <a:cxn ang="0">
                  <a:pos x="150" y="5580"/>
                </a:cxn>
                <a:cxn ang="0">
                  <a:pos x="240" y="5640"/>
                </a:cxn>
                <a:cxn ang="0">
                  <a:pos x="300" y="5700"/>
                </a:cxn>
                <a:cxn ang="0">
                  <a:pos x="390" y="5730"/>
                </a:cxn>
                <a:cxn ang="0">
                  <a:pos x="510" y="5730"/>
                </a:cxn>
                <a:cxn ang="0">
                  <a:pos x="1200" y="5730"/>
                </a:cxn>
                <a:cxn ang="0">
                  <a:pos x="1290" y="5730"/>
                </a:cxn>
                <a:cxn ang="0">
                  <a:pos x="1380" y="5700"/>
                </a:cxn>
                <a:cxn ang="0">
                  <a:pos x="1470" y="5640"/>
                </a:cxn>
                <a:cxn ang="0">
                  <a:pos x="1530" y="5580"/>
                </a:cxn>
                <a:cxn ang="0">
                  <a:pos x="1590" y="5490"/>
                </a:cxn>
                <a:cxn ang="0">
                  <a:pos x="1620" y="5400"/>
                </a:cxn>
                <a:cxn ang="0">
                  <a:pos x="1650" y="5310"/>
                </a:cxn>
                <a:cxn ang="0">
                  <a:pos x="1680" y="5190"/>
                </a:cxn>
                <a:cxn ang="0">
                  <a:pos x="1680" y="540"/>
                </a:cxn>
                <a:cxn ang="0">
                  <a:pos x="1650" y="420"/>
                </a:cxn>
                <a:cxn ang="0">
                  <a:pos x="1620" y="330"/>
                </a:cxn>
                <a:cxn ang="0">
                  <a:pos x="1590" y="240"/>
                </a:cxn>
                <a:cxn ang="0">
                  <a:pos x="1530" y="150"/>
                </a:cxn>
                <a:cxn ang="0">
                  <a:pos x="1470" y="90"/>
                </a:cxn>
                <a:cxn ang="0">
                  <a:pos x="1380" y="30"/>
                </a:cxn>
                <a:cxn ang="0">
                  <a:pos x="1290" y="0"/>
                </a:cxn>
                <a:cxn ang="0">
                  <a:pos x="1200" y="0"/>
                </a:cxn>
                <a:cxn ang="0">
                  <a:pos x="510" y="0"/>
                </a:cxn>
                <a:cxn ang="0">
                  <a:pos x="390" y="0"/>
                </a:cxn>
                <a:cxn ang="0">
                  <a:pos x="300" y="30"/>
                </a:cxn>
                <a:cxn ang="0">
                  <a:pos x="240" y="90"/>
                </a:cxn>
                <a:cxn ang="0">
                  <a:pos x="150" y="150"/>
                </a:cxn>
                <a:cxn ang="0">
                  <a:pos x="90" y="240"/>
                </a:cxn>
                <a:cxn ang="0">
                  <a:pos x="60" y="330"/>
                </a:cxn>
                <a:cxn ang="0">
                  <a:pos x="30" y="420"/>
                </a:cxn>
                <a:cxn ang="0">
                  <a:pos x="0" y="540"/>
                </a:cxn>
                <a:cxn ang="0">
                  <a:pos x="0" y="5190"/>
                </a:cxn>
              </a:cxnLst>
              <a:rect l="0" t="0" r="r" b="b"/>
              <a:pathLst>
                <a:path w="1680" h="5730">
                  <a:moveTo>
                    <a:pt x="0" y="5190"/>
                  </a:moveTo>
                  <a:lnTo>
                    <a:pt x="30" y="5310"/>
                  </a:lnTo>
                  <a:lnTo>
                    <a:pt x="60" y="5400"/>
                  </a:lnTo>
                  <a:lnTo>
                    <a:pt x="90" y="5490"/>
                  </a:lnTo>
                  <a:lnTo>
                    <a:pt x="150" y="5580"/>
                  </a:lnTo>
                  <a:lnTo>
                    <a:pt x="240" y="5640"/>
                  </a:lnTo>
                  <a:lnTo>
                    <a:pt x="300" y="5700"/>
                  </a:lnTo>
                  <a:lnTo>
                    <a:pt x="390" y="5730"/>
                  </a:lnTo>
                  <a:lnTo>
                    <a:pt x="510" y="5730"/>
                  </a:lnTo>
                  <a:lnTo>
                    <a:pt x="1200" y="5730"/>
                  </a:lnTo>
                  <a:lnTo>
                    <a:pt x="1290" y="5730"/>
                  </a:lnTo>
                  <a:lnTo>
                    <a:pt x="1380" y="5700"/>
                  </a:lnTo>
                  <a:lnTo>
                    <a:pt x="1470" y="5640"/>
                  </a:lnTo>
                  <a:lnTo>
                    <a:pt x="1530" y="5580"/>
                  </a:lnTo>
                  <a:lnTo>
                    <a:pt x="1590" y="5490"/>
                  </a:lnTo>
                  <a:lnTo>
                    <a:pt x="1620" y="5400"/>
                  </a:lnTo>
                  <a:lnTo>
                    <a:pt x="1650" y="5310"/>
                  </a:lnTo>
                  <a:lnTo>
                    <a:pt x="1680" y="5190"/>
                  </a:lnTo>
                  <a:lnTo>
                    <a:pt x="1680" y="540"/>
                  </a:lnTo>
                  <a:lnTo>
                    <a:pt x="1650" y="420"/>
                  </a:lnTo>
                  <a:lnTo>
                    <a:pt x="1620" y="330"/>
                  </a:lnTo>
                  <a:lnTo>
                    <a:pt x="1590" y="240"/>
                  </a:lnTo>
                  <a:lnTo>
                    <a:pt x="1530" y="150"/>
                  </a:lnTo>
                  <a:lnTo>
                    <a:pt x="1470" y="90"/>
                  </a:lnTo>
                  <a:lnTo>
                    <a:pt x="1380" y="30"/>
                  </a:lnTo>
                  <a:lnTo>
                    <a:pt x="1290" y="0"/>
                  </a:lnTo>
                  <a:lnTo>
                    <a:pt x="1200" y="0"/>
                  </a:lnTo>
                  <a:lnTo>
                    <a:pt x="510" y="0"/>
                  </a:lnTo>
                  <a:lnTo>
                    <a:pt x="390" y="0"/>
                  </a:lnTo>
                  <a:lnTo>
                    <a:pt x="300" y="30"/>
                  </a:lnTo>
                  <a:lnTo>
                    <a:pt x="240" y="90"/>
                  </a:lnTo>
                  <a:lnTo>
                    <a:pt x="150" y="150"/>
                  </a:lnTo>
                  <a:lnTo>
                    <a:pt x="90" y="240"/>
                  </a:lnTo>
                  <a:lnTo>
                    <a:pt x="60" y="330"/>
                  </a:lnTo>
                  <a:lnTo>
                    <a:pt x="30" y="420"/>
                  </a:lnTo>
                  <a:lnTo>
                    <a:pt x="0" y="540"/>
                  </a:lnTo>
                  <a:lnTo>
                    <a:pt x="0" y="51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Freeform 193"/>
            <p:cNvSpPr>
              <a:spLocks/>
            </p:cNvSpPr>
            <p:nvPr/>
          </p:nvSpPr>
          <p:spPr bwMode="auto">
            <a:xfrm>
              <a:off x="-1958975" y="3960813"/>
              <a:ext cx="254000" cy="320675"/>
            </a:xfrm>
            <a:custGeom>
              <a:avLst/>
              <a:gdLst/>
              <a:ahLst/>
              <a:cxnLst>
                <a:cxn ang="0">
                  <a:pos x="30" y="2310"/>
                </a:cxn>
                <a:cxn ang="0">
                  <a:pos x="0" y="2370"/>
                </a:cxn>
                <a:cxn ang="0">
                  <a:pos x="30" y="2431"/>
                </a:cxn>
                <a:cxn ang="0">
                  <a:pos x="90" y="2550"/>
                </a:cxn>
                <a:cxn ang="0">
                  <a:pos x="210" y="2640"/>
                </a:cxn>
                <a:cxn ang="0">
                  <a:pos x="360" y="2730"/>
                </a:cxn>
                <a:cxn ang="0">
                  <a:pos x="1020" y="2970"/>
                </a:cxn>
                <a:cxn ang="0">
                  <a:pos x="1200" y="3030"/>
                </a:cxn>
                <a:cxn ang="0">
                  <a:pos x="1380" y="3030"/>
                </a:cxn>
                <a:cxn ang="0">
                  <a:pos x="1500" y="2970"/>
                </a:cxn>
                <a:cxn ang="0">
                  <a:pos x="1530" y="2940"/>
                </a:cxn>
                <a:cxn ang="0">
                  <a:pos x="1560" y="2910"/>
                </a:cxn>
                <a:cxn ang="0">
                  <a:pos x="2400" y="720"/>
                </a:cxn>
                <a:cxn ang="0">
                  <a:pos x="2400" y="660"/>
                </a:cxn>
                <a:cxn ang="0">
                  <a:pos x="2400" y="600"/>
                </a:cxn>
                <a:cxn ang="0">
                  <a:pos x="2340" y="480"/>
                </a:cxn>
                <a:cxn ang="0">
                  <a:pos x="2220" y="390"/>
                </a:cxn>
                <a:cxn ang="0">
                  <a:pos x="2040" y="300"/>
                </a:cxn>
                <a:cxn ang="0">
                  <a:pos x="1410" y="60"/>
                </a:cxn>
                <a:cxn ang="0">
                  <a:pos x="1200" y="0"/>
                </a:cxn>
                <a:cxn ang="0">
                  <a:pos x="1050" y="0"/>
                </a:cxn>
                <a:cxn ang="0">
                  <a:pos x="930" y="60"/>
                </a:cxn>
                <a:cxn ang="0">
                  <a:pos x="870" y="90"/>
                </a:cxn>
                <a:cxn ang="0">
                  <a:pos x="840" y="120"/>
                </a:cxn>
                <a:cxn ang="0">
                  <a:pos x="30" y="2310"/>
                </a:cxn>
              </a:cxnLst>
              <a:rect l="0" t="0" r="r" b="b"/>
              <a:pathLst>
                <a:path w="2400" h="3030">
                  <a:moveTo>
                    <a:pt x="30" y="2310"/>
                  </a:moveTo>
                  <a:lnTo>
                    <a:pt x="0" y="2370"/>
                  </a:lnTo>
                  <a:lnTo>
                    <a:pt x="30" y="2431"/>
                  </a:lnTo>
                  <a:lnTo>
                    <a:pt x="90" y="2550"/>
                  </a:lnTo>
                  <a:lnTo>
                    <a:pt x="210" y="2640"/>
                  </a:lnTo>
                  <a:lnTo>
                    <a:pt x="360" y="2730"/>
                  </a:lnTo>
                  <a:lnTo>
                    <a:pt x="1020" y="2970"/>
                  </a:lnTo>
                  <a:lnTo>
                    <a:pt x="1200" y="3030"/>
                  </a:lnTo>
                  <a:lnTo>
                    <a:pt x="1380" y="3030"/>
                  </a:lnTo>
                  <a:lnTo>
                    <a:pt x="1500" y="2970"/>
                  </a:lnTo>
                  <a:lnTo>
                    <a:pt x="1530" y="2940"/>
                  </a:lnTo>
                  <a:lnTo>
                    <a:pt x="1560" y="2910"/>
                  </a:lnTo>
                  <a:lnTo>
                    <a:pt x="2400" y="720"/>
                  </a:lnTo>
                  <a:lnTo>
                    <a:pt x="2400" y="660"/>
                  </a:lnTo>
                  <a:lnTo>
                    <a:pt x="2400" y="600"/>
                  </a:lnTo>
                  <a:lnTo>
                    <a:pt x="2340" y="480"/>
                  </a:lnTo>
                  <a:lnTo>
                    <a:pt x="2220" y="390"/>
                  </a:lnTo>
                  <a:lnTo>
                    <a:pt x="2040" y="300"/>
                  </a:lnTo>
                  <a:lnTo>
                    <a:pt x="1410" y="60"/>
                  </a:lnTo>
                  <a:lnTo>
                    <a:pt x="1200" y="0"/>
                  </a:lnTo>
                  <a:lnTo>
                    <a:pt x="1050" y="0"/>
                  </a:lnTo>
                  <a:lnTo>
                    <a:pt x="930" y="60"/>
                  </a:lnTo>
                  <a:lnTo>
                    <a:pt x="870" y="90"/>
                  </a:lnTo>
                  <a:lnTo>
                    <a:pt x="840" y="120"/>
                  </a:lnTo>
                  <a:lnTo>
                    <a:pt x="30" y="231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Freeform 195"/>
            <p:cNvSpPr>
              <a:spLocks/>
            </p:cNvSpPr>
            <p:nvPr/>
          </p:nvSpPr>
          <p:spPr bwMode="auto">
            <a:xfrm>
              <a:off x="-1958975" y="4164013"/>
              <a:ext cx="238125" cy="422275"/>
            </a:xfrm>
            <a:custGeom>
              <a:avLst/>
              <a:gdLst/>
              <a:ahLst/>
              <a:cxnLst>
                <a:cxn ang="0">
                  <a:pos x="630" y="3720"/>
                </a:cxn>
                <a:cxn ang="0">
                  <a:pos x="630" y="3780"/>
                </a:cxn>
                <a:cxn ang="0">
                  <a:pos x="690" y="3840"/>
                </a:cxn>
                <a:cxn ang="0">
                  <a:pos x="810" y="3930"/>
                </a:cxn>
                <a:cxn ang="0">
                  <a:pos x="960" y="3990"/>
                </a:cxn>
                <a:cxn ang="0">
                  <a:pos x="1170" y="3990"/>
                </a:cxn>
                <a:cxn ang="0">
                  <a:pos x="1830" y="3840"/>
                </a:cxn>
                <a:cxn ang="0">
                  <a:pos x="2010" y="3780"/>
                </a:cxn>
                <a:cxn ang="0">
                  <a:pos x="2160" y="3690"/>
                </a:cxn>
                <a:cxn ang="0">
                  <a:pos x="2250" y="3540"/>
                </a:cxn>
                <a:cxn ang="0">
                  <a:pos x="2250" y="3480"/>
                </a:cxn>
                <a:cxn ang="0">
                  <a:pos x="2250" y="3390"/>
                </a:cxn>
                <a:cxn ang="0">
                  <a:pos x="1650" y="270"/>
                </a:cxn>
                <a:cxn ang="0">
                  <a:pos x="1620" y="210"/>
                </a:cxn>
                <a:cxn ang="0">
                  <a:pos x="1560" y="150"/>
                </a:cxn>
                <a:cxn ang="0">
                  <a:pos x="1440" y="30"/>
                </a:cxn>
                <a:cxn ang="0">
                  <a:pos x="1290" y="0"/>
                </a:cxn>
                <a:cxn ang="0">
                  <a:pos x="1080" y="0"/>
                </a:cxn>
                <a:cxn ang="0">
                  <a:pos x="420" y="120"/>
                </a:cxn>
                <a:cxn ang="0">
                  <a:pos x="240" y="180"/>
                </a:cxn>
                <a:cxn ang="0">
                  <a:pos x="90" y="300"/>
                </a:cxn>
                <a:cxn ang="0">
                  <a:pos x="30" y="450"/>
                </a:cxn>
                <a:cxn ang="0">
                  <a:pos x="0" y="511"/>
                </a:cxn>
                <a:cxn ang="0">
                  <a:pos x="0" y="600"/>
                </a:cxn>
                <a:cxn ang="0">
                  <a:pos x="630" y="3720"/>
                </a:cxn>
              </a:cxnLst>
              <a:rect l="0" t="0" r="r" b="b"/>
              <a:pathLst>
                <a:path w="2250" h="3990">
                  <a:moveTo>
                    <a:pt x="630" y="3720"/>
                  </a:moveTo>
                  <a:lnTo>
                    <a:pt x="630" y="3780"/>
                  </a:lnTo>
                  <a:lnTo>
                    <a:pt x="690" y="3840"/>
                  </a:lnTo>
                  <a:lnTo>
                    <a:pt x="810" y="3930"/>
                  </a:lnTo>
                  <a:lnTo>
                    <a:pt x="960" y="3990"/>
                  </a:lnTo>
                  <a:lnTo>
                    <a:pt x="1170" y="3990"/>
                  </a:lnTo>
                  <a:lnTo>
                    <a:pt x="1830" y="3840"/>
                  </a:lnTo>
                  <a:lnTo>
                    <a:pt x="2010" y="3780"/>
                  </a:lnTo>
                  <a:lnTo>
                    <a:pt x="2160" y="3690"/>
                  </a:lnTo>
                  <a:lnTo>
                    <a:pt x="2250" y="3540"/>
                  </a:lnTo>
                  <a:lnTo>
                    <a:pt x="2250" y="3480"/>
                  </a:lnTo>
                  <a:lnTo>
                    <a:pt x="2250" y="3390"/>
                  </a:lnTo>
                  <a:lnTo>
                    <a:pt x="1650" y="270"/>
                  </a:lnTo>
                  <a:lnTo>
                    <a:pt x="1620" y="210"/>
                  </a:lnTo>
                  <a:lnTo>
                    <a:pt x="1560" y="150"/>
                  </a:lnTo>
                  <a:lnTo>
                    <a:pt x="1440" y="30"/>
                  </a:lnTo>
                  <a:lnTo>
                    <a:pt x="1290" y="0"/>
                  </a:lnTo>
                  <a:lnTo>
                    <a:pt x="1080" y="0"/>
                  </a:lnTo>
                  <a:lnTo>
                    <a:pt x="420" y="120"/>
                  </a:lnTo>
                  <a:lnTo>
                    <a:pt x="240" y="180"/>
                  </a:lnTo>
                  <a:lnTo>
                    <a:pt x="90" y="300"/>
                  </a:lnTo>
                  <a:lnTo>
                    <a:pt x="30" y="450"/>
                  </a:lnTo>
                  <a:lnTo>
                    <a:pt x="0" y="511"/>
                  </a:lnTo>
                  <a:lnTo>
                    <a:pt x="0" y="600"/>
                  </a:lnTo>
                  <a:lnTo>
                    <a:pt x="630" y="372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Freeform 196"/>
            <p:cNvSpPr>
              <a:spLocks/>
            </p:cNvSpPr>
            <p:nvPr/>
          </p:nvSpPr>
          <p:spPr bwMode="auto">
            <a:xfrm>
              <a:off x="-1504950" y="3630613"/>
              <a:ext cx="273050" cy="307975"/>
            </a:xfrm>
            <a:custGeom>
              <a:avLst/>
              <a:gdLst/>
              <a:ahLst/>
              <a:cxnLst>
                <a:cxn ang="0">
                  <a:pos x="60" y="2160"/>
                </a:cxn>
                <a:cxn ang="0">
                  <a:pos x="0" y="2250"/>
                </a:cxn>
                <a:cxn ang="0">
                  <a:pos x="0" y="2370"/>
                </a:cxn>
                <a:cxn ang="0">
                  <a:pos x="30" y="2490"/>
                </a:cxn>
                <a:cxn ang="0">
                  <a:pos x="90" y="2580"/>
                </a:cxn>
                <a:cxn ang="0">
                  <a:pos x="420" y="2850"/>
                </a:cxn>
                <a:cxn ang="0">
                  <a:pos x="510" y="2880"/>
                </a:cxn>
                <a:cxn ang="0">
                  <a:pos x="630" y="2910"/>
                </a:cxn>
                <a:cxn ang="0">
                  <a:pos x="750" y="2850"/>
                </a:cxn>
                <a:cxn ang="0">
                  <a:pos x="840" y="2790"/>
                </a:cxn>
                <a:cxn ang="0">
                  <a:pos x="2490" y="750"/>
                </a:cxn>
                <a:cxn ang="0">
                  <a:pos x="2550" y="630"/>
                </a:cxn>
                <a:cxn ang="0">
                  <a:pos x="2580" y="510"/>
                </a:cxn>
                <a:cxn ang="0">
                  <a:pos x="2550" y="420"/>
                </a:cxn>
                <a:cxn ang="0">
                  <a:pos x="2460" y="330"/>
                </a:cxn>
                <a:cxn ang="0">
                  <a:pos x="2130" y="60"/>
                </a:cxn>
                <a:cxn ang="0">
                  <a:pos x="2040" y="0"/>
                </a:cxn>
                <a:cxn ang="0">
                  <a:pos x="1920" y="0"/>
                </a:cxn>
                <a:cxn ang="0">
                  <a:pos x="1830" y="30"/>
                </a:cxn>
                <a:cxn ang="0">
                  <a:pos x="1710" y="120"/>
                </a:cxn>
                <a:cxn ang="0">
                  <a:pos x="60" y="2160"/>
                </a:cxn>
              </a:cxnLst>
              <a:rect l="0" t="0" r="r" b="b"/>
              <a:pathLst>
                <a:path w="2580" h="2910">
                  <a:moveTo>
                    <a:pt x="60" y="2160"/>
                  </a:moveTo>
                  <a:lnTo>
                    <a:pt x="0" y="2250"/>
                  </a:lnTo>
                  <a:lnTo>
                    <a:pt x="0" y="2370"/>
                  </a:lnTo>
                  <a:lnTo>
                    <a:pt x="30" y="2490"/>
                  </a:lnTo>
                  <a:lnTo>
                    <a:pt x="90" y="2580"/>
                  </a:lnTo>
                  <a:lnTo>
                    <a:pt x="420" y="2850"/>
                  </a:lnTo>
                  <a:lnTo>
                    <a:pt x="510" y="2880"/>
                  </a:lnTo>
                  <a:lnTo>
                    <a:pt x="630" y="2910"/>
                  </a:lnTo>
                  <a:lnTo>
                    <a:pt x="750" y="2850"/>
                  </a:lnTo>
                  <a:lnTo>
                    <a:pt x="840" y="2790"/>
                  </a:lnTo>
                  <a:lnTo>
                    <a:pt x="2490" y="750"/>
                  </a:lnTo>
                  <a:lnTo>
                    <a:pt x="2550" y="630"/>
                  </a:lnTo>
                  <a:lnTo>
                    <a:pt x="2580" y="510"/>
                  </a:lnTo>
                  <a:lnTo>
                    <a:pt x="2550" y="420"/>
                  </a:lnTo>
                  <a:lnTo>
                    <a:pt x="2460" y="330"/>
                  </a:lnTo>
                  <a:lnTo>
                    <a:pt x="2130" y="60"/>
                  </a:lnTo>
                  <a:lnTo>
                    <a:pt x="2040" y="0"/>
                  </a:lnTo>
                  <a:lnTo>
                    <a:pt x="1920" y="0"/>
                  </a:lnTo>
                  <a:lnTo>
                    <a:pt x="1830" y="30"/>
                  </a:lnTo>
                  <a:lnTo>
                    <a:pt x="1710" y="120"/>
                  </a:lnTo>
                  <a:lnTo>
                    <a:pt x="60" y="21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Rectangle 197"/>
            <p:cNvSpPr>
              <a:spLocks noChangeArrowheads="1"/>
            </p:cNvSpPr>
            <p:nvPr/>
          </p:nvSpPr>
          <p:spPr bwMode="auto">
            <a:xfrm>
              <a:off x="-2368550" y="4205288"/>
              <a:ext cx="101600" cy="25400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Rectangle 198"/>
            <p:cNvSpPr>
              <a:spLocks noChangeArrowheads="1"/>
            </p:cNvSpPr>
            <p:nvPr/>
          </p:nvSpPr>
          <p:spPr bwMode="auto">
            <a:xfrm>
              <a:off x="-2520950" y="4113213"/>
              <a:ext cx="98425" cy="3460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Rectangle 199"/>
            <p:cNvSpPr>
              <a:spLocks noChangeArrowheads="1"/>
            </p:cNvSpPr>
            <p:nvPr/>
          </p:nvSpPr>
          <p:spPr bwMode="auto">
            <a:xfrm>
              <a:off x="-2676525" y="3967163"/>
              <a:ext cx="101600" cy="49212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Rectangle 200"/>
            <p:cNvSpPr>
              <a:spLocks noChangeArrowheads="1"/>
            </p:cNvSpPr>
            <p:nvPr/>
          </p:nvSpPr>
          <p:spPr bwMode="auto">
            <a:xfrm>
              <a:off x="-2835275" y="3792538"/>
              <a:ext cx="101600" cy="6667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Rectangle 201"/>
            <p:cNvSpPr>
              <a:spLocks noChangeArrowheads="1"/>
            </p:cNvSpPr>
            <p:nvPr/>
          </p:nvSpPr>
          <p:spPr bwMode="auto">
            <a:xfrm>
              <a:off x="-2206625" y="4278313"/>
              <a:ext cx="98425" cy="1809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Freeform 202"/>
            <p:cNvSpPr>
              <a:spLocks/>
            </p:cNvSpPr>
            <p:nvPr/>
          </p:nvSpPr>
          <p:spPr bwMode="auto">
            <a:xfrm>
              <a:off x="-2676525" y="3678238"/>
              <a:ext cx="615950" cy="527050"/>
            </a:xfrm>
            <a:custGeom>
              <a:avLst/>
              <a:gdLst/>
              <a:ahLst/>
              <a:cxnLst>
                <a:cxn ang="0">
                  <a:pos x="960" y="840"/>
                </a:cxn>
                <a:cxn ang="0">
                  <a:pos x="930" y="990"/>
                </a:cxn>
                <a:cxn ang="0">
                  <a:pos x="930" y="1170"/>
                </a:cxn>
                <a:cxn ang="0">
                  <a:pos x="960" y="1350"/>
                </a:cxn>
                <a:cxn ang="0">
                  <a:pos x="1020" y="1530"/>
                </a:cxn>
                <a:cxn ang="0">
                  <a:pos x="1110" y="1710"/>
                </a:cxn>
                <a:cxn ang="0">
                  <a:pos x="1230" y="1860"/>
                </a:cxn>
                <a:cxn ang="0">
                  <a:pos x="1530" y="2220"/>
                </a:cxn>
                <a:cxn ang="0">
                  <a:pos x="1890" y="2580"/>
                </a:cxn>
                <a:cxn ang="0">
                  <a:pos x="2280" y="2910"/>
                </a:cxn>
                <a:cxn ang="0">
                  <a:pos x="2730" y="3270"/>
                </a:cxn>
                <a:cxn ang="0">
                  <a:pos x="3210" y="3570"/>
                </a:cxn>
                <a:cxn ang="0">
                  <a:pos x="4170" y="4140"/>
                </a:cxn>
                <a:cxn ang="0">
                  <a:pos x="5010" y="4590"/>
                </a:cxn>
                <a:cxn ang="0">
                  <a:pos x="5820" y="4980"/>
                </a:cxn>
                <a:cxn ang="0">
                  <a:pos x="5070" y="4680"/>
                </a:cxn>
                <a:cxn ang="0">
                  <a:pos x="4290" y="4290"/>
                </a:cxn>
                <a:cxn ang="0">
                  <a:pos x="3360" y="3810"/>
                </a:cxn>
                <a:cxn ang="0">
                  <a:pos x="2880" y="3510"/>
                </a:cxn>
                <a:cxn ang="0">
                  <a:pos x="2400" y="3210"/>
                </a:cxn>
                <a:cxn ang="0">
                  <a:pos x="1950" y="2880"/>
                </a:cxn>
                <a:cxn ang="0">
                  <a:pos x="1560" y="2550"/>
                </a:cxn>
                <a:cxn ang="0">
                  <a:pos x="1170" y="2190"/>
                </a:cxn>
                <a:cxn ang="0">
                  <a:pos x="870" y="1800"/>
                </a:cxn>
                <a:cxn ang="0">
                  <a:pos x="750" y="1620"/>
                </a:cxn>
                <a:cxn ang="0">
                  <a:pos x="630" y="1440"/>
                </a:cxn>
                <a:cxn ang="0">
                  <a:pos x="540" y="1230"/>
                </a:cxn>
                <a:cxn ang="0">
                  <a:pos x="480" y="1020"/>
                </a:cxn>
                <a:cxn ang="0">
                  <a:pos x="0" y="1200"/>
                </a:cxn>
                <a:cxn ang="0">
                  <a:pos x="0" y="0"/>
                </a:cxn>
                <a:cxn ang="0">
                  <a:pos x="1470" y="510"/>
                </a:cxn>
                <a:cxn ang="0">
                  <a:pos x="960" y="840"/>
                </a:cxn>
              </a:cxnLst>
              <a:rect l="0" t="0" r="r" b="b"/>
              <a:pathLst>
                <a:path w="5820" h="4980">
                  <a:moveTo>
                    <a:pt x="960" y="840"/>
                  </a:moveTo>
                  <a:lnTo>
                    <a:pt x="930" y="990"/>
                  </a:lnTo>
                  <a:lnTo>
                    <a:pt x="930" y="1170"/>
                  </a:lnTo>
                  <a:lnTo>
                    <a:pt x="960" y="1350"/>
                  </a:lnTo>
                  <a:lnTo>
                    <a:pt x="1020" y="1530"/>
                  </a:lnTo>
                  <a:lnTo>
                    <a:pt x="1110" y="1710"/>
                  </a:lnTo>
                  <a:lnTo>
                    <a:pt x="1230" y="1860"/>
                  </a:lnTo>
                  <a:lnTo>
                    <a:pt x="1530" y="2220"/>
                  </a:lnTo>
                  <a:lnTo>
                    <a:pt x="1890" y="2580"/>
                  </a:lnTo>
                  <a:lnTo>
                    <a:pt x="2280" y="2910"/>
                  </a:lnTo>
                  <a:lnTo>
                    <a:pt x="2730" y="3270"/>
                  </a:lnTo>
                  <a:lnTo>
                    <a:pt x="3210" y="3570"/>
                  </a:lnTo>
                  <a:lnTo>
                    <a:pt x="4170" y="4140"/>
                  </a:lnTo>
                  <a:lnTo>
                    <a:pt x="5010" y="4590"/>
                  </a:lnTo>
                  <a:lnTo>
                    <a:pt x="5820" y="4980"/>
                  </a:lnTo>
                  <a:lnTo>
                    <a:pt x="5070" y="4680"/>
                  </a:lnTo>
                  <a:lnTo>
                    <a:pt x="4290" y="4290"/>
                  </a:lnTo>
                  <a:lnTo>
                    <a:pt x="3360" y="3810"/>
                  </a:lnTo>
                  <a:lnTo>
                    <a:pt x="2880" y="3510"/>
                  </a:lnTo>
                  <a:lnTo>
                    <a:pt x="2400" y="3210"/>
                  </a:lnTo>
                  <a:lnTo>
                    <a:pt x="1950" y="2880"/>
                  </a:lnTo>
                  <a:lnTo>
                    <a:pt x="1560" y="2550"/>
                  </a:lnTo>
                  <a:lnTo>
                    <a:pt x="1170" y="2190"/>
                  </a:lnTo>
                  <a:lnTo>
                    <a:pt x="870" y="1800"/>
                  </a:lnTo>
                  <a:lnTo>
                    <a:pt x="750" y="1620"/>
                  </a:lnTo>
                  <a:lnTo>
                    <a:pt x="630" y="1440"/>
                  </a:lnTo>
                  <a:lnTo>
                    <a:pt x="540" y="1230"/>
                  </a:lnTo>
                  <a:lnTo>
                    <a:pt x="480" y="1020"/>
                  </a:lnTo>
                  <a:lnTo>
                    <a:pt x="0" y="1200"/>
                  </a:lnTo>
                  <a:lnTo>
                    <a:pt x="0" y="0"/>
                  </a:lnTo>
                  <a:lnTo>
                    <a:pt x="1470" y="510"/>
                  </a:lnTo>
                  <a:lnTo>
                    <a:pt x="960" y="8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Freeform 203"/>
            <p:cNvSpPr>
              <a:spLocks/>
            </p:cNvSpPr>
            <p:nvPr/>
          </p:nvSpPr>
          <p:spPr bwMode="auto">
            <a:xfrm>
              <a:off x="-2582863" y="3760788"/>
              <a:ext cx="7938" cy="6350"/>
            </a:xfrm>
            <a:custGeom>
              <a:avLst/>
              <a:gdLst/>
              <a:ahLst/>
              <a:cxnLst>
                <a:cxn ang="0">
                  <a:pos x="0" y="48"/>
                </a:cxn>
                <a:cxn ang="0">
                  <a:pos x="74" y="63"/>
                </a:cxn>
                <a:cxn ang="0">
                  <a:pos x="74" y="63"/>
                </a:cxn>
                <a:cxn ang="0">
                  <a:pos x="74" y="63"/>
                </a:cxn>
                <a:cxn ang="0">
                  <a:pos x="74" y="63"/>
                </a:cxn>
                <a:cxn ang="0">
                  <a:pos x="0" y="48"/>
                </a:cxn>
                <a:cxn ang="0">
                  <a:pos x="34" y="0"/>
                </a:cxn>
                <a:cxn ang="0">
                  <a:pos x="6" y="17"/>
                </a:cxn>
                <a:cxn ang="0">
                  <a:pos x="0" y="48"/>
                </a:cxn>
              </a:cxnLst>
              <a:rect l="0" t="0" r="r" b="b"/>
              <a:pathLst>
                <a:path w="74" h="63">
                  <a:moveTo>
                    <a:pt x="0" y="48"/>
                  </a:moveTo>
                  <a:lnTo>
                    <a:pt x="74" y="63"/>
                  </a:lnTo>
                  <a:lnTo>
                    <a:pt x="74" y="63"/>
                  </a:lnTo>
                  <a:lnTo>
                    <a:pt x="74" y="63"/>
                  </a:lnTo>
                  <a:lnTo>
                    <a:pt x="74" y="63"/>
                  </a:lnTo>
                  <a:lnTo>
                    <a:pt x="0" y="48"/>
                  </a:lnTo>
                  <a:lnTo>
                    <a:pt x="34" y="0"/>
                  </a:lnTo>
                  <a:lnTo>
                    <a:pt x="6" y="17"/>
                  </a:lnTo>
                  <a:lnTo>
                    <a:pt x="0" y="4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Freeform 204"/>
            <p:cNvSpPr>
              <a:spLocks/>
            </p:cNvSpPr>
            <p:nvPr/>
          </p:nvSpPr>
          <p:spPr bwMode="auto">
            <a:xfrm>
              <a:off x="-2586038" y="3765551"/>
              <a:ext cx="19050" cy="19050"/>
            </a:xfrm>
            <a:custGeom>
              <a:avLst/>
              <a:gdLst/>
              <a:ahLst/>
              <a:cxnLst>
                <a:cxn ang="0">
                  <a:pos x="0" y="165"/>
                </a:cxn>
                <a:cxn ang="0">
                  <a:pos x="149" y="179"/>
                </a:cxn>
                <a:cxn ang="0">
                  <a:pos x="178" y="29"/>
                </a:cxn>
                <a:cxn ang="0">
                  <a:pos x="31" y="0"/>
                </a:cxn>
                <a:cxn ang="0">
                  <a:pos x="2" y="150"/>
                </a:cxn>
                <a:cxn ang="0">
                  <a:pos x="0" y="165"/>
                </a:cxn>
                <a:cxn ang="0">
                  <a:pos x="2" y="150"/>
                </a:cxn>
                <a:cxn ang="0">
                  <a:pos x="1" y="158"/>
                </a:cxn>
                <a:cxn ang="0">
                  <a:pos x="0" y="165"/>
                </a:cxn>
              </a:cxnLst>
              <a:rect l="0" t="0" r="r" b="b"/>
              <a:pathLst>
                <a:path w="178" h="179">
                  <a:moveTo>
                    <a:pt x="0" y="165"/>
                  </a:moveTo>
                  <a:lnTo>
                    <a:pt x="149" y="179"/>
                  </a:lnTo>
                  <a:lnTo>
                    <a:pt x="178" y="29"/>
                  </a:lnTo>
                  <a:lnTo>
                    <a:pt x="31" y="0"/>
                  </a:lnTo>
                  <a:lnTo>
                    <a:pt x="2" y="150"/>
                  </a:lnTo>
                  <a:lnTo>
                    <a:pt x="0" y="165"/>
                  </a:lnTo>
                  <a:lnTo>
                    <a:pt x="2" y="150"/>
                  </a:lnTo>
                  <a:lnTo>
                    <a:pt x="1" y="158"/>
                  </a:lnTo>
                  <a:lnTo>
                    <a:pt x="0" y="16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Freeform 205"/>
            <p:cNvSpPr>
              <a:spLocks/>
            </p:cNvSpPr>
            <p:nvPr/>
          </p:nvSpPr>
          <p:spPr bwMode="auto">
            <a:xfrm>
              <a:off x="-2586038" y="3783013"/>
              <a:ext cx="15875" cy="20638"/>
            </a:xfrm>
            <a:custGeom>
              <a:avLst/>
              <a:gdLst/>
              <a:ahLst/>
              <a:cxnLst>
                <a:cxn ang="0">
                  <a:pos x="1" y="192"/>
                </a:cxn>
                <a:cxn ang="0">
                  <a:pos x="150" y="180"/>
                </a:cxn>
                <a:cxn ang="0">
                  <a:pos x="150" y="0"/>
                </a:cxn>
                <a:cxn ang="0">
                  <a:pos x="0" y="0"/>
                </a:cxn>
                <a:cxn ang="0">
                  <a:pos x="0" y="180"/>
                </a:cxn>
                <a:cxn ang="0">
                  <a:pos x="1" y="192"/>
                </a:cxn>
                <a:cxn ang="0">
                  <a:pos x="0" y="180"/>
                </a:cxn>
                <a:cxn ang="0">
                  <a:pos x="0" y="186"/>
                </a:cxn>
                <a:cxn ang="0">
                  <a:pos x="1" y="192"/>
                </a:cxn>
              </a:cxnLst>
              <a:rect l="0" t="0" r="r" b="b"/>
              <a:pathLst>
                <a:path w="150" h="192">
                  <a:moveTo>
                    <a:pt x="1" y="192"/>
                  </a:moveTo>
                  <a:lnTo>
                    <a:pt x="150" y="180"/>
                  </a:lnTo>
                  <a:lnTo>
                    <a:pt x="150" y="0"/>
                  </a:lnTo>
                  <a:lnTo>
                    <a:pt x="0" y="0"/>
                  </a:lnTo>
                  <a:lnTo>
                    <a:pt x="0" y="180"/>
                  </a:lnTo>
                  <a:lnTo>
                    <a:pt x="1" y="192"/>
                  </a:lnTo>
                  <a:lnTo>
                    <a:pt x="0" y="180"/>
                  </a:lnTo>
                  <a:lnTo>
                    <a:pt x="0" y="186"/>
                  </a:lnTo>
                  <a:lnTo>
                    <a:pt x="1" y="19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Freeform 206"/>
            <p:cNvSpPr>
              <a:spLocks/>
            </p:cNvSpPr>
            <p:nvPr/>
          </p:nvSpPr>
          <p:spPr bwMode="auto">
            <a:xfrm>
              <a:off x="-2586038" y="3800476"/>
              <a:ext cx="19050" cy="23813"/>
            </a:xfrm>
            <a:custGeom>
              <a:avLst/>
              <a:gdLst/>
              <a:ahLst/>
              <a:cxnLst>
                <a:cxn ang="0">
                  <a:pos x="33" y="216"/>
                </a:cxn>
                <a:cxn ang="0">
                  <a:pos x="178" y="180"/>
                </a:cxn>
                <a:cxn ang="0">
                  <a:pos x="148" y="0"/>
                </a:cxn>
                <a:cxn ang="0">
                  <a:pos x="0" y="24"/>
                </a:cxn>
                <a:cxn ang="0">
                  <a:pos x="30" y="204"/>
                </a:cxn>
                <a:cxn ang="0">
                  <a:pos x="33" y="216"/>
                </a:cxn>
                <a:cxn ang="0">
                  <a:pos x="30" y="204"/>
                </a:cxn>
                <a:cxn ang="0">
                  <a:pos x="31" y="210"/>
                </a:cxn>
                <a:cxn ang="0">
                  <a:pos x="33" y="216"/>
                </a:cxn>
              </a:cxnLst>
              <a:rect l="0" t="0" r="r" b="b"/>
              <a:pathLst>
                <a:path w="178" h="216">
                  <a:moveTo>
                    <a:pt x="33" y="216"/>
                  </a:moveTo>
                  <a:lnTo>
                    <a:pt x="178" y="180"/>
                  </a:lnTo>
                  <a:lnTo>
                    <a:pt x="148" y="0"/>
                  </a:lnTo>
                  <a:lnTo>
                    <a:pt x="0" y="24"/>
                  </a:lnTo>
                  <a:lnTo>
                    <a:pt x="30" y="204"/>
                  </a:lnTo>
                  <a:lnTo>
                    <a:pt x="33" y="216"/>
                  </a:lnTo>
                  <a:lnTo>
                    <a:pt x="30" y="204"/>
                  </a:lnTo>
                  <a:lnTo>
                    <a:pt x="31" y="210"/>
                  </a:lnTo>
                  <a:lnTo>
                    <a:pt x="33" y="21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Freeform 207"/>
            <p:cNvSpPr>
              <a:spLocks/>
            </p:cNvSpPr>
            <p:nvPr/>
          </p:nvSpPr>
          <p:spPr bwMode="auto">
            <a:xfrm>
              <a:off x="-2582863" y="3817938"/>
              <a:ext cx="22225" cy="25400"/>
            </a:xfrm>
            <a:custGeom>
              <a:avLst/>
              <a:gdLst/>
              <a:ahLst/>
              <a:cxnLst>
                <a:cxn ang="0">
                  <a:pos x="64" y="236"/>
                </a:cxn>
                <a:cxn ang="0">
                  <a:pos x="202" y="180"/>
                </a:cxn>
                <a:cxn ang="0">
                  <a:pos x="142" y="0"/>
                </a:cxn>
                <a:cxn ang="0">
                  <a:pos x="0" y="47"/>
                </a:cxn>
                <a:cxn ang="0">
                  <a:pos x="60" y="226"/>
                </a:cxn>
                <a:cxn ang="0">
                  <a:pos x="64" y="236"/>
                </a:cxn>
                <a:cxn ang="0">
                  <a:pos x="60" y="226"/>
                </a:cxn>
                <a:cxn ang="0">
                  <a:pos x="62" y="231"/>
                </a:cxn>
                <a:cxn ang="0">
                  <a:pos x="64" y="236"/>
                </a:cxn>
              </a:cxnLst>
              <a:rect l="0" t="0" r="r" b="b"/>
              <a:pathLst>
                <a:path w="202" h="236">
                  <a:moveTo>
                    <a:pt x="64" y="236"/>
                  </a:moveTo>
                  <a:lnTo>
                    <a:pt x="202" y="180"/>
                  </a:lnTo>
                  <a:lnTo>
                    <a:pt x="142" y="0"/>
                  </a:lnTo>
                  <a:lnTo>
                    <a:pt x="0" y="47"/>
                  </a:lnTo>
                  <a:lnTo>
                    <a:pt x="60" y="226"/>
                  </a:lnTo>
                  <a:lnTo>
                    <a:pt x="64" y="236"/>
                  </a:lnTo>
                  <a:lnTo>
                    <a:pt x="60" y="226"/>
                  </a:lnTo>
                  <a:lnTo>
                    <a:pt x="62" y="231"/>
                  </a:lnTo>
                  <a:lnTo>
                    <a:pt x="64" y="23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Freeform 208"/>
            <p:cNvSpPr>
              <a:spLocks/>
            </p:cNvSpPr>
            <p:nvPr/>
          </p:nvSpPr>
          <p:spPr bwMode="auto">
            <a:xfrm>
              <a:off x="-2574925" y="3836988"/>
              <a:ext cx="22225" cy="26988"/>
            </a:xfrm>
            <a:custGeom>
              <a:avLst/>
              <a:gdLst/>
              <a:ahLst/>
              <a:cxnLst>
                <a:cxn ang="0">
                  <a:pos x="98" y="260"/>
                </a:cxn>
                <a:cxn ang="0">
                  <a:pos x="224" y="181"/>
                </a:cxn>
                <a:cxn ang="0">
                  <a:pos x="134" y="0"/>
                </a:cxn>
                <a:cxn ang="0">
                  <a:pos x="0" y="67"/>
                </a:cxn>
                <a:cxn ang="0">
                  <a:pos x="90" y="248"/>
                </a:cxn>
                <a:cxn ang="0">
                  <a:pos x="98" y="260"/>
                </a:cxn>
                <a:cxn ang="0">
                  <a:pos x="90" y="248"/>
                </a:cxn>
                <a:cxn ang="0">
                  <a:pos x="93" y="254"/>
                </a:cxn>
                <a:cxn ang="0">
                  <a:pos x="98" y="260"/>
                </a:cxn>
              </a:cxnLst>
              <a:rect l="0" t="0" r="r" b="b"/>
              <a:pathLst>
                <a:path w="224" h="260">
                  <a:moveTo>
                    <a:pt x="98" y="260"/>
                  </a:moveTo>
                  <a:lnTo>
                    <a:pt x="224" y="181"/>
                  </a:lnTo>
                  <a:lnTo>
                    <a:pt x="134" y="0"/>
                  </a:lnTo>
                  <a:lnTo>
                    <a:pt x="0" y="67"/>
                  </a:lnTo>
                  <a:lnTo>
                    <a:pt x="90" y="248"/>
                  </a:lnTo>
                  <a:lnTo>
                    <a:pt x="98" y="260"/>
                  </a:lnTo>
                  <a:lnTo>
                    <a:pt x="90" y="248"/>
                  </a:lnTo>
                  <a:lnTo>
                    <a:pt x="93" y="254"/>
                  </a:lnTo>
                  <a:lnTo>
                    <a:pt x="98" y="2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3" name="Freeform 209"/>
            <p:cNvSpPr>
              <a:spLocks/>
            </p:cNvSpPr>
            <p:nvPr/>
          </p:nvSpPr>
          <p:spPr bwMode="auto">
            <a:xfrm>
              <a:off x="-2565400" y="3854451"/>
              <a:ext cx="25400" cy="25400"/>
            </a:xfrm>
            <a:custGeom>
              <a:avLst/>
              <a:gdLst/>
              <a:ahLst/>
              <a:cxnLst>
                <a:cxn ang="0">
                  <a:pos x="121" y="244"/>
                </a:cxn>
                <a:cxn ang="0">
                  <a:pos x="237" y="150"/>
                </a:cxn>
                <a:cxn ang="0">
                  <a:pos x="117" y="0"/>
                </a:cxn>
                <a:cxn ang="0">
                  <a:pos x="0" y="92"/>
                </a:cxn>
                <a:cxn ang="0">
                  <a:pos x="121" y="242"/>
                </a:cxn>
                <a:cxn ang="0">
                  <a:pos x="121" y="244"/>
                </a:cxn>
                <a:cxn ang="0">
                  <a:pos x="121" y="242"/>
                </a:cxn>
                <a:cxn ang="0">
                  <a:pos x="121" y="243"/>
                </a:cxn>
                <a:cxn ang="0">
                  <a:pos x="121" y="244"/>
                </a:cxn>
              </a:cxnLst>
              <a:rect l="0" t="0" r="r" b="b"/>
              <a:pathLst>
                <a:path w="237" h="244">
                  <a:moveTo>
                    <a:pt x="121" y="244"/>
                  </a:moveTo>
                  <a:lnTo>
                    <a:pt x="237" y="150"/>
                  </a:lnTo>
                  <a:lnTo>
                    <a:pt x="117" y="0"/>
                  </a:lnTo>
                  <a:lnTo>
                    <a:pt x="0" y="92"/>
                  </a:lnTo>
                  <a:lnTo>
                    <a:pt x="121" y="242"/>
                  </a:lnTo>
                  <a:lnTo>
                    <a:pt x="121" y="244"/>
                  </a:lnTo>
                  <a:lnTo>
                    <a:pt x="121" y="242"/>
                  </a:lnTo>
                  <a:lnTo>
                    <a:pt x="121" y="243"/>
                  </a:lnTo>
                  <a:lnTo>
                    <a:pt x="121" y="24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Freeform 210"/>
            <p:cNvSpPr>
              <a:spLocks/>
            </p:cNvSpPr>
            <p:nvPr/>
          </p:nvSpPr>
          <p:spPr bwMode="auto">
            <a:xfrm>
              <a:off x="-2552700" y="3870326"/>
              <a:ext cx="44450" cy="49213"/>
            </a:xfrm>
            <a:custGeom>
              <a:avLst/>
              <a:gdLst/>
              <a:ahLst/>
              <a:cxnLst>
                <a:cxn ang="0">
                  <a:pos x="304" y="461"/>
                </a:cxn>
                <a:cxn ang="0">
                  <a:pos x="415" y="360"/>
                </a:cxn>
                <a:cxn ang="0">
                  <a:pos x="116" y="0"/>
                </a:cxn>
                <a:cxn ang="0">
                  <a:pos x="0" y="96"/>
                </a:cxn>
                <a:cxn ang="0">
                  <a:pos x="300" y="455"/>
                </a:cxn>
                <a:cxn ang="0">
                  <a:pos x="304" y="461"/>
                </a:cxn>
                <a:cxn ang="0">
                  <a:pos x="300" y="455"/>
                </a:cxn>
                <a:cxn ang="0">
                  <a:pos x="302" y="458"/>
                </a:cxn>
                <a:cxn ang="0">
                  <a:pos x="304" y="461"/>
                </a:cxn>
              </a:cxnLst>
              <a:rect l="0" t="0" r="r" b="b"/>
              <a:pathLst>
                <a:path w="415" h="461">
                  <a:moveTo>
                    <a:pt x="304" y="461"/>
                  </a:moveTo>
                  <a:lnTo>
                    <a:pt x="415" y="360"/>
                  </a:lnTo>
                  <a:lnTo>
                    <a:pt x="116" y="0"/>
                  </a:lnTo>
                  <a:lnTo>
                    <a:pt x="0" y="96"/>
                  </a:lnTo>
                  <a:lnTo>
                    <a:pt x="300" y="455"/>
                  </a:lnTo>
                  <a:lnTo>
                    <a:pt x="304" y="461"/>
                  </a:lnTo>
                  <a:lnTo>
                    <a:pt x="300" y="455"/>
                  </a:lnTo>
                  <a:lnTo>
                    <a:pt x="302" y="458"/>
                  </a:lnTo>
                  <a:lnTo>
                    <a:pt x="304" y="46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Freeform 211"/>
            <p:cNvSpPr>
              <a:spLocks/>
            </p:cNvSpPr>
            <p:nvPr/>
          </p:nvSpPr>
          <p:spPr bwMode="auto">
            <a:xfrm>
              <a:off x="-2520950" y="3906838"/>
              <a:ext cx="50800" cy="50800"/>
            </a:xfrm>
            <a:custGeom>
              <a:avLst/>
              <a:gdLst/>
              <a:ahLst/>
              <a:cxnLst>
                <a:cxn ang="0">
                  <a:pos x="366" y="471"/>
                </a:cxn>
                <a:cxn ang="0">
                  <a:pos x="467" y="360"/>
                </a:cxn>
                <a:cxn ang="0">
                  <a:pos x="107" y="0"/>
                </a:cxn>
                <a:cxn ang="0">
                  <a:pos x="0" y="106"/>
                </a:cxn>
                <a:cxn ang="0">
                  <a:pos x="361" y="467"/>
                </a:cxn>
                <a:cxn ang="0">
                  <a:pos x="366" y="471"/>
                </a:cxn>
                <a:cxn ang="0">
                  <a:pos x="361" y="467"/>
                </a:cxn>
                <a:cxn ang="0">
                  <a:pos x="364" y="469"/>
                </a:cxn>
                <a:cxn ang="0">
                  <a:pos x="366" y="471"/>
                </a:cxn>
              </a:cxnLst>
              <a:rect l="0" t="0" r="r" b="b"/>
              <a:pathLst>
                <a:path w="467" h="471">
                  <a:moveTo>
                    <a:pt x="366" y="471"/>
                  </a:moveTo>
                  <a:lnTo>
                    <a:pt x="467" y="360"/>
                  </a:lnTo>
                  <a:lnTo>
                    <a:pt x="107" y="0"/>
                  </a:lnTo>
                  <a:lnTo>
                    <a:pt x="0" y="106"/>
                  </a:lnTo>
                  <a:lnTo>
                    <a:pt x="361" y="467"/>
                  </a:lnTo>
                  <a:lnTo>
                    <a:pt x="366" y="471"/>
                  </a:lnTo>
                  <a:lnTo>
                    <a:pt x="361" y="467"/>
                  </a:lnTo>
                  <a:lnTo>
                    <a:pt x="364" y="469"/>
                  </a:lnTo>
                  <a:lnTo>
                    <a:pt x="366" y="4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Freeform 212"/>
            <p:cNvSpPr>
              <a:spLocks/>
            </p:cNvSpPr>
            <p:nvPr/>
          </p:nvSpPr>
          <p:spPr bwMode="auto">
            <a:xfrm>
              <a:off x="-2481263" y="3944938"/>
              <a:ext cx="50800" cy="47625"/>
            </a:xfrm>
            <a:custGeom>
              <a:avLst/>
              <a:gdLst/>
              <a:ahLst/>
              <a:cxnLst>
                <a:cxn ang="0">
                  <a:pos x="391" y="445"/>
                </a:cxn>
                <a:cxn ang="0">
                  <a:pos x="487" y="330"/>
                </a:cxn>
                <a:cxn ang="0">
                  <a:pos x="96" y="0"/>
                </a:cxn>
                <a:cxn ang="0">
                  <a:pos x="0" y="115"/>
                </a:cxn>
                <a:cxn ang="0">
                  <a:pos x="389" y="444"/>
                </a:cxn>
                <a:cxn ang="0">
                  <a:pos x="391" y="445"/>
                </a:cxn>
                <a:cxn ang="0">
                  <a:pos x="389" y="444"/>
                </a:cxn>
                <a:cxn ang="0">
                  <a:pos x="390" y="444"/>
                </a:cxn>
                <a:cxn ang="0">
                  <a:pos x="391" y="445"/>
                </a:cxn>
              </a:cxnLst>
              <a:rect l="0" t="0" r="r" b="b"/>
              <a:pathLst>
                <a:path w="487" h="445">
                  <a:moveTo>
                    <a:pt x="391" y="445"/>
                  </a:moveTo>
                  <a:lnTo>
                    <a:pt x="487" y="330"/>
                  </a:lnTo>
                  <a:lnTo>
                    <a:pt x="96" y="0"/>
                  </a:lnTo>
                  <a:lnTo>
                    <a:pt x="0" y="115"/>
                  </a:lnTo>
                  <a:lnTo>
                    <a:pt x="389" y="444"/>
                  </a:lnTo>
                  <a:lnTo>
                    <a:pt x="391" y="445"/>
                  </a:lnTo>
                  <a:lnTo>
                    <a:pt x="389" y="444"/>
                  </a:lnTo>
                  <a:lnTo>
                    <a:pt x="390" y="444"/>
                  </a:lnTo>
                  <a:lnTo>
                    <a:pt x="391" y="44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Freeform 213"/>
            <p:cNvSpPr>
              <a:spLocks/>
            </p:cNvSpPr>
            <p:nvPr/>
          </p:nvSpPr>
          <p:spPr bwMode="auto">
            <a:xfrm>
              <a:off x="-2439988" y="3979863"/>
              <a:ext cx="57150" cy="50800"/>
            </a:xfrm>
            <a:custGeom>
              <a:avLst/>
              <a:gdLst/>
              <a:ahLst/>
              <a:cxnLst>
                <a:cxn ang="0">
                  <a:pos x="458" y="481"/>
                </a:cxn>
                <a:cxn ang="0">
                  <a:pos x="544" y="360"/>
                </a:cxn>
                <a:cxn ang="0">
                  <a:pos x="94" y="0"/>
                </a:cxn>
                <a:cxn ang="0">
                  <a:pos x="0" y="116"/>
                </a:cxn>
                <a:cxn ang="0">
                  <a:pos x="451" y="476"/>
                </a:cxn>
                <a:cxn ang="0">
                  <a:pos x="458" y="481"/>
                </a:cxn>
                <a:cxn ang="0">
                  <a:pos x="451" y="476"/>
                </a:cxn>
                <a:cxn ang="0">
                  <a:pos x="454" y="479"/>
                </a:cxn>
                <a:cxn ang="0">
                  <a:pos x="458" y="481"/>
                </a:cxn>
              </a:cxnLst>
              <a:rect l="0" t="0" r="r" b="b"/>
              <a:pathLst>
                <a:path w="544" h="481">
                  <a:moveTo>
                    <a:pt x="458" y="481"/>
                  </a:moveTo>
                  <a:lnTo>
                    <a:pt x="544" y="360"/>
                  </a:lnTo>
                  <a:lnTo>
                    <a:pt x="94" y="0"/>
                  </a:lnTo>
                  <a:lnTo>
                    <a:pt x="0" y="116"/>
                  </a:lnTo>
                  <a:lnTo>
                    <a:pt x="451" y="476"/>
                  </a:lnTo>
                  <a:lnTo>
                    <a:pt x="458" y="481"/>
                  </a:lnTo>
                  <a:lnTo>
                    <a:pt x="451" y="476"/>
                  </a:lnTo>
                  <a:lnTo>
                    <a:pt x="454" y="479"/>
                  </a:lnTo>
                  <a:lnTo>
                    <a:pt x="458" y="48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Freeform 214"/>
            <p:cNvSpPr>
              <a:spLocks/>
            </p:cNvSpPr>
            <p:nvPr/>
          </p:nvSpPr>
          <p:spPr bwMode="auto">
            <a:xfrm>
              <a:off x="-2392363" y="4017963"/>
              <a:ext cx="60325" cy="44450"/>
            </a:xfrm>
            <a:custGeom>
              <a:avLst/>
              <a:gdLst/>
              <a:ahLst/>
              <a:cxnLst>
                <a:cxn ang="0">
                  <a:pos x="481" y="428"/>
                </a:cxn>
                <a:cxn ang="0">
                  <a:pos x="559" y="300"/>
                </a:cxn>
                <a:cxn ang="0">
                  <a:pos x="79" y="0"/>
                </a:cxn>
                <a:cxn ang="0">
                  <a:pos x="0" y="126"/>
                </a:cxn>
                <a:cxn ang="0">
                  <a:pos x="479" y="427"/>
                </a:cxn>
                <a:cxn ang="0">
                  <a:pos x="481" y="428"/>
                </a:cxn>
                <a:cxn ang="0">
                  <a:pos x="479" y="427"/>
                </a:cxn>
                <a:cxn ang="0">
                  <a:pos x="481" y="427"/>
                </a:cxn>
                <a:cxn ang="0">
                  <a:pos x="481" y="428"/>
                </a:cxn>
              </a:cxnLst>
              <a:rect l="0" t="0" r="r" b="b"/>
              <a:pathLst>
                <a:path w="559" h="428">
                  <a:moveTo>
                    <a:pt x="481" y="428"/>
                  </a:moveTo>
                  <a:lnTo>
                    <a:pt x="559" y="300"/>
                  </a:lnTo>
                  <a:lnTo>
                    <a:pt x="79" y="0"/>
                  </a:lnTo>
                  <a:lnTo>
                    <a:pt x="0" y="126"/>
                  </a:lnTo>
                  <a:lnTo>
                    <a:pt x="479" y="427"/>
                  </a:lnTo>
                  <a:lnTo>
                    <a:pt x="481" y="428"/>
                  </a:lnTo>
                  <a:lnTo>
                    <a:pt x="479" y="427"/>
                  </a:lnTo>
                  <a:lnTo>
                    <a:pt x="481" y="427"/>
                  </a:lnTo>
                  <a:lnTo>
                    <a:pt x="481" y="4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Freeform 215"/>
            <p:cNvSpPr>
              <a:spLocks/>
            </p:cNvSpPr>
            <p:nvPr/>
          </p:nvSpPr>
          <p:spPr bwMode="auto">
            <a:xfrm>
              <a:off x="-2341563" y="4049713"/>
              <a:ext cx="111125" cy="73025"/>
            </a:xfrm>
            <a:custGeom>
              <a:avLst/>
              <a:gdLst/>
              <a:ahLst/>
              <a:cxnLst>
                <a:cxn ang="0">
                  <a:pos x="963" y="700"/>
                </a:cxn>
                <a:cxn ang="0">
                  <a:pos x="1036" y="570"/>
                </a:cxn>
                <a:cxn ang="0">
                  <a:pos x="76" y="0"/>
                </a:cxn>
                <a:cxn ang="0">
                  <a:pos x="0" y="129"/>
                </a:cxn>
                <a:cxn ang="0">
                  <a:pos x="960" y="699"/>
                </a:cxn>
                <a:cxn ang="0">
                  <a:pos x="963" y="700"/>
                </a:cxn>
                <a:cxn ang="0">
                  <a:pos x="960" y="699"/>
                </a:cxn>
                <a:cxn ang="0">
                  <a:pos x="961" y="700"/>
                </a:cxn>
                <a:cxn ang="0">
                  <a:pos x="963" y="700"/>
                </a:cxn>
              </a:cxnLst>
              <a:rect l="0" t="0" r="r" b="b"/>
              <a:pathLst>
                <a:path w="1036" h="700">
                  <a:moveTo>
                    <a:pt x="963" y="700"/>
                  </a:moveTo>
                  <a:lnTo>
                    <a:pt x="1036" y="570"/>
                  </a:lnTo>
                  <a:lnTo>
                    <a:pt x="76" y="0"/>
                  </a:lnTo>
                  <a:lnTo>
                    <a:pt x="0" y="129"/>
                  </a:lnTo>
                  <a:lnTo>
                    <a:pt x="960" y="699"/>
                  </a:lnTo>
                  <a:lnTo>
                    <a:pt x="963" y="700"/>
                  </a:lnTo>
                  <a:lnTo>
                    <a:pt x="960" y="699"/>
                  </a:lnTo>
                  <a:lnTo>
                    <a:pt x="961" y="700"/>
                  </a:lnTo>
                  <a:lnTo>
                    <a:pt x="963" y="70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Freeform 216"/>
            <p:cNvSpPr>
              <a:spLocks/>
            </p:cNvSpPr>
            <p:nvPr/>
          </p:nvSpPr>
          <p:spPr bwMode="auto">
            <a:xfrm>
              <a:off x="-2238375" y="4110038"/>
              <a:ext cx="95250" cy="60325"/>
            </a:xfrm>
            <a:custGeom>
              <a:avLst/>
              <a:gdLst/>
              <a:ahLst/>
              <a:cxnLst>
                <a:cxn ang="0">
                  <a:pos x="842" y="583"/>
                </a:cxn>
                <a:cxn ang="0">
                  <a:pos x="910" y="450"/>
                </a:cxn>
                <a:cxn ang="0">
                  <a:pos x="70" y="0"/>
                </a:cxn>
                <a:cxn ang="0">
                  <a:pos x="0" y="132"/>
                </a:cxn>
                <a:cxn ang="0">
                  <a:pos x="840" y="582"/>
                </a:cxn>
                <a:cxn ang="0">
                  <a:pos x="842" y="583"/>
                </a:cxn>
                <a:cxn ang="0">
                  <a:pos x="840" y="582"/>
                </a:cxn>
                <a:cxn ang="0">
                  <a:pos x="841" y="583"/>
                </a:cxn>
                <a:cxn ang="0">
                  <a:pos x="842" y="583"/>
                </a:cxn>
              </a:cxnLst>
              <a:rect l="0" t="0" r="r" b="b"/>
              <a:pathLst>
                <a:path w="910" h="583">
                  <a:moveTo>
                    <a:pt x="842" y="583"/>
                  </a:moveTo>
                  <a:lnTo>
                    <a:pt x="910" y="450"/>
                  </a:lnTo>
                  <a:lnTo>
                    <a:pt x="70" y="0"/>
                  </a:lnTo>
                  <a:lnTo>
                    <a:pt x="0" y="132"/>
                  </a:lnTo>
                  <a:lnTo>
                    <a:pt x="840" y="582"/>
                  </a:lnTo>
                  <a:lnTo>
                    <a:pt x="842" y="583"/>
                  </a:lnTo>
                  <a:lnTo>
                    <a:pt x="840" y="582"/>
                  </a:lnTo>
                  <a:lnTo>
                    <a:pt x="841" y="583"/>
                  </a:lnTo>
                  <a:lnTo>
                    <a:pt x="842" y="58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Freeform 217"/>
            <p:cNvSpPr>
              <a:spLocks/>
            </p:cNvSpPr>
            <p:nvPr/>
          </p:nvSpPr>
          <p:spPr bwMode="auto">
            <a:xfrm>
              <a:off x="-2149475" y="4156076"/>
              <a:ext cx="157163" cy="79375"/>
            </a:xfrm>
            <a:custGeom>
              <a:avLst/>
              <a:gdLst/>
              <a:ahLst/>
              <a:cxnLst>
                <a:cxn ang="0">
                  <a:pos x="816" y="528"/>
                </a:cxn>
                <a:cxn ang="0">
                  <a:pos x="875" y="391"/>
                </a:cxn>
                <a:cxn ang="0">
                  <a:pos x="65" y="0"/>
                </a:cxn>
                <a:cxn ang="0">
                  <a:pos x="0" y="135"/>
                </a:cxn>
                <a:cxn ang="0">
                  <a:pos x="811" y="526"/>
                </a:cxn>
                <a:cxn ang="0">
                  <a:pos x="816" y="528"/>
                </a:cxn>
                <a:cxn ang="0">
                  <a:pos x="816" y="528"/>
                </a:cxn>
                <a:cxn ang="0">
                  <a:pos x="1481" y="737"/>
                </a:cxn>
                <a:cxn ang="0">
                  <a:pos x="875" y="391"/>
                </a:cxn>
                <a:cxn ang="0">
                  <a:pos x="816" y="528"/>
                </a:cxn>
              </a:cxnLst>
              <a:rect l="0" t="0" r="r" b="b"/>
              <a:pathLst>
                <a:path w="1481" h="737">
                  <a:moveTo>
                    <a:pt x="816" y="528"/>
                  </a:moveTo>
                  <a:lnTo>
                    <a:pt x="875" y="391"/>
                  </a:lnTo>
                  <a:lnTo>
                    <a:pt x="65" y="0"/>
                  </a:lnTo>
                  <a:lnTo>
                    <a:pt x="0" y="135"/>
                  </a:lnTo>
                  <a:lnTo>
                    <a:pt x="811" y="526"/>
                  </a:lnTo>
                  <a:lnTo>
                    <a:pt x="816" y="528"/>
                  </a:lnTo>
                  <a:lnTo>
                    <a:pt x="816" y="528"/>
                  </a:lnTo>
                  <a:lnTo>
                    <a:pt x="1481" y="737"/>
                  </a:lnTo>
                  <a:lnTo>
                    <a:pt x="875" y="391"/>
                  </a:lnTo>
                  <a:lnTo>
                    <a:pt x="816" y="5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Freeform 218"/>
            <p:cNvSpPr>
              <a:spLocks/>
            </p:cNvSpPr>
            <p:nvPr/>
          </p:nvSpPr>
          <p:spPr bwMode="auto">
            <a:xfrm>
              <a:off x="-2063750" y="4197351"/>
              <a:ext cx="71438" cy="38100"/>
            </a:xfrm>
            <a:custGeom>
              <a:avLst/>
              <a:gdLst/>
              <a:ahLst/>
              <a:cxnLst>
                <a:cxn ang="0">
                  <a:pos x="54" y="0"/>
                </a:cxn>
                <a:cxn ang="0">
                  <a:pos x="27" y="69"/>
                </a:cxn>
                <a:cxn ang="0">
                  <a:pos x="27" y="69"/>
                </a:cxn>
                <a:cxn ang="0">
                  <a:pos x="27" y="69"/>
                </a:cxn>
                <a:cxn ang="0">
                  <a:pos x="27" y="69"/>
                </a:cxn>
                <a:cxn ang="0">
                  <a:pos x="54" y="0"/>
                </a:cxn>
                <a:cxn ang="0">
                  <a:pos x="0" y="139"/>
                </a:cxn>
                <a:cxn ang="0">
                  <a:pos x="665" y="348"/>
                </a:cxn>
                <a:cxn ang="0">
                  <a:pos x="59" y="2"/>
                </a:cxn>
                <a:cxn ang="0">
                  <a:pos x="54" y="0"/>
                </a:cxn>
              </a:cxnLst>
              <a:rect l="0" t="0" r="r" b="b"/>
              <a:pathLst>
                <a:path w="665" h="348">
                  <a:moveTo>
                    <a:pt x="54" y="0"/>
                  </a:moveTo>
                  <a:lnTo>
                    <a:pt x="27" y="69"/>
                  </a:lnTo>
                  <a:lnTo>
                    <a:pt x="27" y="69"/>
                  </a:lnTo>
                  <a:lnTo>
                    <a:pt x="27" y="69"/>
                  </a:lnTo>
                  <a:lnTo>
                    <a:pt x="27" y="69"/>
                  </a:lnTo>
                  <a:lnTo>
                    <a:pt x="54" y="0"/>
                  </a:lnTo>
                  <a:lnTo>
                    <a:pt x="0" y="139"/>
                  </a:lnTo>
                  <a:lnTo>
                    <a:pt x="665" y="348"/>
                  </a:lnTo>
                  <a:lnTo>
                    <a:pt x="59" y="2"/>
                  </a:lnTo>
                  <a:lnTo>
                    <a:pt x="54"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Freeform 219"/>
            <p:cNvSpPr>
              <a:spLocks/>
            </p:cNvSpPr>
            <p:nvPr/>
          </p:nvSpPr>
          <p:spPr bwMode="auto">
            <a:xfrm>
              <a:off x="-2143125" y="4165601"/>
              <a:ext cx="85725" cy="47625"/>
            </a:xfrm>
            <a:custGeom>
              <a:avLst/>
              <a:gdLst/>
              <a:ahLst/>
              <a:cxnLst>
                <a:cxn ang="0">
                  <a:pos x="0" y="135"/>
                </a:cxn>
                <a:cxn ang="0">
                  <a:pos x="5" y="139"/>
                </a:cxn>
                <a:cxn ang="0">
                  <a:pos x="756" y="439"/>
                </a:cxn>
                <a:cxn ang="0">
                  <a:pos x="810" y="300"/>
                </a:cxn>
                <a:cxn ang="0">
                  <a:pos x="61" y="0"/>
                </a:cxn>
                <a:cxn ang="0">
                  <a:pos x="0" y="135"/>
                </a:cxn>
                <a:cxn ang="0">
                  <a:pos x="0" y="135"/>
                </a:cxn>
                <a:cxn ang="0">
                  <a:pos x="2" y="138"/>
                </a:cxn>
                <a:cxn ang="0">
                  <a:pos x="5" y="139"/>
                </a:cxn>
                <a:cxn ang="0">
                  <a:pos x="0" y="135"/>
                </a:cxn>
              </a:cxnLst>
              <a:rect l="0" t="0" r="r" b="b"/>
              <a:pathLst>
                <a:path w="810" h="439">
                  <a:moveTo>
                    <a:pt x="0" y="135"/>
                  </a:moveTo>
                  <a:lnTo>
                    <a:pt x="5" y="139"/>
                  </a:lnTo>
                  <a:lnTo>
                    <a:pt x="756" y="439"/>
                  </a:lnTo>
                  <a:lnTo>
                    <a:pt x="810" y="300"/>
                  </a:lnTo>
                  <a:lnTo>
                    <a:pt x="61" y="0"/>
                  </a:lnTo>
                  <a:lnTo>
                    <a:pt x="0" y="135"/>
                  </a:lnTo>
                  <a:lnTo>
                    <a:pt x="0" y="135"/>
                  </a:lnTo>
                  <a:lnTo>
                    <a:pt x="2" y="138"/>
                  </a:lnTo>
                  <a:lnTo>
                    <a:pt x="5" y="139"/>
                  </a:lnTo>
                  <a:lnTo>
                    <a:pt x="0" y="13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Freeform 220"/>
            <p:cNvSpPr>
              <a:spLocks/>
            </p:cNvSpPr>
            <p:nvPr/>
          </p:nvSpPr>
          <p:spPr bwMode="auto">
            <a:xfrm>
              <a:off x="-2225675" y="4125913"/>
              <a:ext cx="88900" cy="53975"/>
            </a:xfrm>
            <a:custGeom>
              <a:avLst/>
              <a:gdLst/>
              <a:ahLst/>
              <a:cxnLst>
                <a:cxn ang="0">
                  <a:pos x="0" y="134"/>
                </a:cxn>
                <a:cxn ang="0">
                  <a:pos x="1" y="134"/>
                </a:cxn>
                <a:cxn ang="0">
                  <a:pos x="781" y="523"/>
                </a:cxn>
                <a:cxn ang="0">
                  <a:pos x="848" y="391"/>
                </a:cxn>
                <a:cxn ang="0">
                  <a:pos x="68" y="0"/>
                </a:cxn>
                <a:cxn ang="0">
                  <a:pos x="0" y="134"/>
                </a:cxn>
                <a:cxn ang="0">
                  <a:pos x="0" y="134"/>
                </a:cxn>
                <a:cxn ang="0">
                  <a:pos x="0" y="134"/>
                </a:cxn>
                <a:cxn ang="0">
                  <a:pos x="1" y="134"/>
                </a:cxn>
                <a:cxn ang="0">
                  <a:pos x="0" y="134"/>
                </a:cxn>
              </a:cxnLst>
              <a:rect l="0" t="0" r="r" b="b"/>
              <a:pathLst>
                <a:path w="848" h="523">
                  <a:moveTo>
                    <a:pt x="0" y="134"/>
                  </a:moveTo>
                  <a:lnTo>
                    <a:pt x="1" y="134"/>
                  </a:lnTo>
                  <a:lnTo>
                    <a:pt x="781" y="523"/>
                  </a:lnTo>
                  <a:lnTo>
                    <a:pt x="848" y="391"/>
                  </a:lnTo>
                  <a:lnTo>
                    <a:pt x="68" y="0"/>
                  </a:lnTo>
                  <a:lnTo>
                    <a:pt x="0" y="134"/>
                  </a:lnTo>
                  <a:lnTo>
                    <a:pt x="0" y="134"/>
                  </a:lnTo>
                  <a:lnTo>
                    <a:pt x="0" y="134"/>
                  </a:lnTo>
                  <a:lnTo>
                    <a:pt x="1" y="134"/>
                  </a:lnTo>
                  <a:lnTo>
                    <a:pt x="0" y="13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Freeform 221"/>
            <p:cNvSpPr>
              <a:spLocks/>
            </p:cNvSpPr>
            <p:nvPr/>
          </p:nvSpPr>
          <p:spPr bwMode="auto">
            <a:xfrm>
              <a:off x="-2325688" y="4075113"/>
              <a:ext cx="106363" cy="63500"/>
            </a:xfrm>
            <a:custGeom>
              <a:avLst/>
              <a:gdLst/>
              <a:ahLst/>
              <a:cxnLst>
                <a:cxn ang="0">
                  <a:pos x="0" y="130"/>
                </a:cxn>
                <a:cxn ang="0">
                  <a:pos x="5" y="133"/>
                </a:cxn>
                <a:cxn ang="0">
                  <a:pos x="935" y="614"/>
                </a:cxn>
                <a:cxn ang="0">
                  <a:pos x="1003" y="480"/>
                </a:cxn>
                <a:cxn ang="0">
                  <a:pos x="74" y="0"/>
                </a:cxn>
                <a:cxn ang="0">
                  <a:pos x="0" y="130"/>
                </a:cxn>
                <a:cxn ang="0">
                  <a:pos x="0" y="130"/>
                </a:cxn>
                <a:cxn ang="0">
                  <a:pos x="2" y="132"/>
                </a:cxn>
                <a:cxn ang="0">
                  <a:pos x="5" y="133"/>
                </a:cxn>
                <a:cxn ang="0">
                  <a:pos x="0" y="130"/>
                </a:cxn>
              </a:cxnLst>
              <a:rect l="0" t="0" r="r" b="b"/>
              <a:pathLst>
                <a:path w="1003" h="614">
                  <a:moveTo>
                    <a:pt x="0" y="130"/>
                  </a:moveTo>
                  <a:lnTo>
                    <a:pt x="5" y="133"/>
                  </a:lnTo>
                  <a:lnTo>
                    <a:pt x="935" y="614"/>
                  </a:lnTo>
                  <a:lnTo>
                    <a:pt x="1003" y="480"/>
                  </a:lnTo>
                  <a:lnTo>
                    <a:pt x="74" y="0"/>
                  </a:lnTo>
                  <a:lnTo>
                    <a:pt x="0" y="130"/>
                  </a:lnTo>
                  <a:lnTo>
                    <a:pt x="0" y="130"/>
                  </a:lnTo>
                  <a:lnTo>
                    <a:pt x="2" y="132"/>
                  </a:lnTo>
                  <a:lnTo>
                    <a:pt x="5" y="133"/>
                  </a:lnTo>
                  <a:lnTo>
                    <a:pt x="0" y="13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Freeform 222"/>
            <p:cNvSpPr>
              <a:spLocks/>
            </p:cNvSpPr>
            <p:nvPr/>
          </p:nvSpPr>
          <p:spPr bwMode="auto">
            <a:xfrm>
              <a:off x="-2376488" y="4043363"/>
              <a:ext cx="60325" cy="44450"/>
            </a:xfrm>
            <a:custGeom>
              <a:avLst/>
              <a:gdLst/>
              <a:ahLst/>
              <a:cxnLst>
                <a:cxn ang="0">
                  <a:pos x="79" y="0"/>
                </a:cxn>
                <a:cxn ang="0">
                  <a:pos x="0" y="128"/>
                </a:cxn>
                <a:cxn ang="0">
                  <a:pos x="480" y="427"/>
                </a:cxn>
                <a:cxn ang="0">
                  <a:pos x="559" y="300"/>
                </a:cxn>
                <a:cxn ang="0">
                  <a:pos x="79" y="0"/>
                </a:cxn>
                <a:cxn ang="0">
                  <a:pos x="79" y="0"/>
                </a:cxn>
                <a:cxn ang="0">
                  <a:pos x="0" y="128"/>
                </a:cxn>
                <a:cxn ang="0">
                  <a:pos x="0" y="128"/>
                </a:cxn>
                <a:cxn ang="0">
                  <a:pos x="0" y="128"/>
                </a:cxn>
                <a:cxn ang="0">
                  <a:pos x="79" y="0"/>
                </a:cxn>
              </a:cxnLst>
              <a:rect l="0" t="0" r="r" b="b"/>
              <a:pathLst>
                <a:path w="559" h="427">
                  <a:moveTo>
                    <a:pt x="79" y="0"/>
                  </a:moveTo>
                  <a:lnTo>
                    <a:pt x="0" y="128"/>
                  </a:lnTo>
                  <a:lnTo>
                    <a:pt x="480" y="427"/>
                  </a:lnTo>
                  <a:lnTo>
                    <a:pt x="559" y="300"/>
                  </a:lnTo>
                  <a:lnTo>
                    <a:pt x="79" y="0"/>
                  </a:lnTo>
                  <a:lnTo>
                    <a:pt x="79" y="0"/>
                  </a:lnTo>
                  <a:lnTo>
                    <a:pt x="0" y="128"/>
                  </a:lnTo>
                  <a:lnTo>
                    <a:pt x="0" y="128"/>
                  </a:lnTo>
                  <a:lnTo>
                    <a:pt x="0" y="128"/>
                  </a:lnTo>
                  <a:lnTo>
                    <a:pt x="79"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Freeform 223"/>
            <p:cNvSpPr>
              <a:spLocks/>
            </p:cNvSpPr>
            <p:nvPr/>
          </p:nvSpPr>
          <p:spPr bwMode="auto">
            <a:xfrm>
              <a:off x="-2427288" y="4011613"/>
              <a:ext cx="60325" cy="44450"/>
            </a:xfrm>
            <a:custGeom>
              <a:avLst/>
              <a:gdLst/>
              <a:ahLst/>
              <a:cxnLst>
                <a:cxn ang="0">
                  <a:pos x="0" y="124"/>
                </a:cxn>
                <a:cxn ang="0">
                  <a:pos x="4" y="127"/>
                </a:cxn>
                <a:cxn ang="0">
                  <a:pos x="485" y="427"/>
                </a:cxn>
                <a:cxn ang="0">
                  <a:pos x="564" y="299"/>
                </a:cxn>
                <a:cxn ang="0">
                  <a:pos x="83" y="0"/>
                </a:cxn>
                <a:cxn ang="0">
                  <a:pos x="0" y="124"/>
                </a:cxn>
                <a:cxn ang="0">
                  <a:pos x="0" y="124"/>
                </a:cxn>
                <a:cxn ang="0">
                  <a:pos x="2" y="126"/>
                </a:cxn>
                <a:cxn ang="0">
                  <a:pos x="4" y="127"/>
                </a:cxn>
                <a:cxn ang="0">
                  <a:pos x="0" y="124"/>
                </a:cxn>
              </a:cxnLst>
              <a:rect l="0" t="0" r="r" b="b"/>
              <a:pathLst>
                <a:path w="564" h="427">
                  <a:moveTo>
                    <a:pt x="0" y="124"/>
                  </a:moveTo>
                  <a:lnTo>
                    <a:pt x="4" y="127"/>
                  </a:lnTo>
                  <a:lnTo>
                    <a:pt x="485" y="427"/>
                  </a:lnTo>
                  <a:lnTo>
                    <a:pt x="564" y="299"/>
                  </a:lnTo>
                  <a:lnTo>
                    <a:pt x="83" y="0"/>
                  </a:lnTo>
                  <a:lnTo>
                    <a:pt x="0" y="124"/>
                  </a:lnTo>
                  <a:lnTo>
                    <a:pt x="0" y="124"/>
                  </a:lnTo>
                  <a:lnTo>
                    <a:pt x="2" y="126"/>
                  </a:lnTo>
                  <a:lnTo>
                    <a:pt x="4" y="127"/>
                  </a:lnTo>
                  <a:lnTo>
                    <a:pt x="0" y="12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8" name="Freeform 224"/>
            <p:cNvSpPr>
              <a:spLocks/>
            </p:cNvSpPr>
            <p:nvPr/>
          </p:nvSpPr>
          <p:spPr bwMode="auto">
            <a:xfrm>
              <a:off x="-2474913" y="3976688"/>
              <a:ext cx="57150" cy="47625"/>
            </a:xfrm>
            <a:custGeom>
              <a:avLst/>
              <a:gdLst/>
              <a:ahLst/>
              <a:cxnLst>
                <a:cxn ang="0">
                  <a:pos x="0" y="117"/>
                </a:cxn>
                <a:cxn ang="0">
                  <a:pos x="4" y="120"/>
                </a:cxn>
                <a:cxn ang="0">
                  <a:pos x="454" y="451"/>
                </a:cxn>
                <a:cxn ang="0">
                  <a:pos x="542" y="330"/>
                </a:cxn>
                <a:cxn ang="0">
                  <a:pos x="92" y="0"/>
                </a:cxn>
                <a:cxn ang="0">
                  <a:pos x="0" y="117"/>
                </a:cxn>
                <a:cxn ang="0">
                  <a:pos x="0" y="117"/>
                </a:cxn>
                <a:cxn ang="0">
                  <a:pos x="2" y="119"/>
                </a:cxn>
                <a:cxn ang="0">
                  <a:pos x="4" y="120"/>
                </a:cxn>
                <a:cxn ang="0">
                  <a:pos x="0" y="117"/>
                </a:cxn>
              </a:cxnLst>
              <a:rect l="0" t="0" r="r" b="b"/>
              <a:pathLst>
                <a:path w="542" h="451">
                  <a:moveTo>
                    <a:pt x="0" y="117"/>
                  </a:moveTo>
                  <a:lnTo>
                    <a:pt x="4" y="120"/>
                  </a:lnTo>
                  <a:lnTo>
                    <a:pt x="454" y="451"/>
                  </a:lnTo>
                  <a:lnTo>
                    <a:pt x="542" y="330"/>
                  </a:lnTo>
                  <a:lnTo>
                    <a:pt x="92" y="0"/>
                  </a:lnTo>
                  <a:lnTo>
                    <a:pt x="0" y="117"/>
                  </a:lnTo>
                  <a:lnTo>
                    <a:pt x="0" y="117"/>
                  </a:lnTo>
                  <a:lnTo>
                    <a:pt x="2" y="119"/>
                  </a:lnTo>
                  <a:lnTo>
                    <a:pt x="4" y="120"/>
                  </a:lnTo>
                  <a:lnTo>
                    <a:pt x="0" y="11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Freeform 225"/>
            <p:cNvSpPr>
              <a:spLocks/>
            </p:cNvSpPr>
            <p:nvPr/>
          </p:nvSpPr>
          <p:spPr bwMode="auto">
            <a:xfrm>
              <a:off x="-2516188" y="3941763"/>
              <a:ext cx="50800" cy="47625"/>
            </a:xfrm>
            <a:custGeom>
              <a:avLst/>
              <a:gdLst/>
              <a:ahLst/>
              <a:cxnLst>
                <a:cxn ang="0">
                  <a:pos x="0" y="112"/>
                </a:cxn>
                <a:cxn ang="0">
                  <a:pos x="3" y="114"/>
                </a:cxn>
                <a:cxn ang="0">
                  <a:pos x="393" y="444"/>
                </a:cxn>
                <a:cxn ang="0">
                  <a:pos x="489" y="330"/>
                </a:cxn>
                <a:cxn ang="0">
                  <a:pos x="99" y="0"/>
                </a:cxn>
                <a:cxn ang="0">
                  <a:pos x="0" y="112"/>
                </a:cxn>
                <a:cxn ang="0">
                  <a:pos x="0" y="112"/>
                </a:cxn>
                <a:cxn ang="0">
                  <a:pos x="2" y="113"/>
                </a:cxn>
                <a:cxn ang="0">
                  <a:pos x="3" y="114"/>
                </a:cxn>
                <a:cxn ang="0">
                  <a:pos x="0" y="112"/>
                </a:cxn>
              </a:cxnLst>
              <a:rect l="0" t="0" r="r" b="b"/>
              <a:pathLst>
                <a:path w="489" h="444">
                  <a:moveTo>
                    <a:pt x="0" y="112"/>
                  </a:moveTo>
                  <a:lnTo>
                    <a:pt x="3" y="114"/>
                  </a:lnTo>
                  <a:lnTo>
                    <a:pt x="393" y="444"/>
                  </a:lnTo>
                  <a:lnTo>
                    <a:pt x="489" y="330"/>
                  </a:lnTo>
                  <a:lnTo>
                    <a:pt x="99" y="0"/>
                  </a:lnTo>
                  <a:lnTo>
                    <a:pt x="0" y="112"/>
                  </a:lnTo>
                  <a:lnTo>
                    <a:pt x="0" y="112"/>
                  </a:lnTo>
                  <a:lnTo>
                    <a:pt x="2" y="113"/>
                  </a:lnTo>
                  <a:lnTo>
                    <a:pt x="3" y="114"/>
                  </a:lnTo>
                  <a:lnTo>
                    <a:pt x="0" y="11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0" name="Freeform 226"/>
            <p:cNvSpPr>
              <a:spLocks/>
            </p:cNvSpPr>
            <p:nvPr/>
          </p:nvSpPr>
          <p:spPr bwMode="auto">
            <a:xfrm>
              <a:off x="-2559050" y="3903663"/>
              <a:ext cx="52388" cy="50800"/>
            </a:xfrm>
            <a:custGeom>
              <a:avLst/>
              <a:gdLst/>
              <a:ahLst/>
              <a:cxnLst>
                <a:cxn ang="0">
                  <a:pos x="0" y="102"/>
                </a:cxn>
                <a:cxn ang="0">
                  <a:pos x="8" y="111"/>
                </a:cxn>
                <a:cxn ang="0">
                  <a:pos x="398" y="471"/>
                </a:cxn>
                <a:cxn ang="0">
                  <a:pos x="499" y="361"/>
                </a:cxn>
                <a:cxn ang="0">
                  <a:pos x="110" y="0"/>
                </a:cxn>
                <a:cxn ang="0">
                  <a:pos x="0" y="102"/>
                </a:cxn>
                <a:cxn ang="0">
                  <a:pos x="0" y="102"/>
                </a:cxn>
                <a:cxn ang="0">
                  <a:pos x="3" y="107"/>
                </a:cxn>
                <a:cxn ang="0">
                  <a:pos x="8" y="111"/>
                </a:cxn>
                <a:cxn ang="0">
                  <a:pos x="0" y="102"/>
                </a:cxn>
              </a:cxnLst>
              <a:rect l="0" t="0" r="r" b="b"/>
              <a:pathLst>
                <a:path w="499" h="471">
                  <a:moveTo>
                    <a:pt x="0" y="102"/>
                  </a:moveTo>
                  <a:lnTo>
                    <a:pt x="8" y="111"/>
                  </a:lnTo>
                  <a:lnTo>
                    <a:pt x="398" y="471"/>
                  </a:lnTo>
                  <a:lnTo>
                    <a:pt x="499" y="361"/>
                  </a:lnTo>
                  <a:lnTo>
                    <a:pt x="110" y="0"/>
                  </a:lnTo>
                  <a:lnTo>
                    <a:pt x="0" y="102"/>
                  </a:lnTo>
                  <a:lnTo>
                    <a:pt x="0" y="102"/>
                  </a:lnTo>
                  <a:lnTo>
                    <a:pt x="3" y="107"/>
                  </a:lnTo>
                  <a:lnTo>
                    <a:pt x="8" y="111"/>
                  </a:lnTo>
                  <a:lnTo>
                    <a:pt x="0" y="10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Freeform 227"/>
            <p:cNvSpPr>
              <a:spLocks/>
            </p:cNvSpPr>
            <p:nvPr/>
          </p:nvSpPr>
          <p:spPr bwMode="auto">
            <a:xfrm>
              <a:off x="-2590800" y="3863976"/>
              <a:ext cx="44450" cy="50800"/>
            </a:xfrm>
            <a:custGeom>
              <a:avLst/>
              <a:gdLst/>
              <a:ahLst/>
              <a:cxnLst>
                <a:cxn ang="0">
                  <a:pos x="0" y="87"/>
                </a:cxn>
                <a:cxn ang="0">
                  <a:pos x="3" y="91"/>
                </a:cxn>
                <a:cxn ang="0">
                  <a:pos x="303" y="482"/>
                </a:cxn>
                <a:cxn ang="0">
                  <a:pos x="421" y="391"/>
                </a:cxn>
                <a:cxn ang="0">
                  <a:pos x="121" y="0"/>
                </a:cxn>
                <a:cxn ang="0">
                  <a:pos x="0" y="87"/>
                </a:cxn>
                <a:cxn ang="0">
                  <a:pos x="0" y="87"/>
                </a:cxn>
                <a:cxn ang="0">
                  <a:pos x="1" y="89"/>
                </a:cxn>
                <a:cxn ang="0">
                  <a:pos x="3" y="91"/>
                </a:cxn>
                <a:cxn ang="0">
                  <a:pos x="0" y="87"/>
                </a:cxn>
              </a:cxnLst>
              <a:rect l="0" t="0" r="r" b="b"/>
              <a:pathLst>
                <a:path w="421" h="482">
                  <a:moveTo>
                    <a:pt x="0" y="87"/>
                  </a:moveTo>
                  <a:lnTo>
                    <a:pt x="3" y="91"/>
                  </a:lnTo>
                  <a:lnTo>
                    <a:pt x="303" y="482"/>
                  </a:lnTo>
                  <a:lnTo>
                    <a:pt x="421" y="391"/>
                  </a:lnTo>
                  <a:lnTo>
                    <a:pt x="121" y="0"/>
                  </a:lnTo>
                  <a:lnTo>
                    <a:pt x="0" y="87"/>
                  </a:lnTo>
                  <a:lnTo>
                    <a:pt x="0" y="87"/>
                  </a:lnTo>
                  <a:lnTo>
                    <a:pt x="1" y="89"/>
                  </a:lnTo>
                  <a:lnTo>
                    <a:pt x="3" y="91"/>
                  </a:lnTo>
                  <a:lnTo>
                    <a:pt x="0" y="8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Freeform 228"/>
            <p:cNvSpPr>
              <a:spLocks/>
            </p:cNvSpPr>
            <p:nvPr/>
          </p:nvSpPr>
          <p:spPr bwMode="auto">
            <a:xfrm>
              <a:off x="-2603500" y="3844926"/>
              <a:ext cx="25400" cy="28575"/>
            </a:xfrm>
            <a:custGeom>
              <a:avLst/>
              <a:gdLst/>
              <a:ahLst/>
              <a:cxnLst>
                <a:cxn ang="0">
                  <a:pos x="125" y="0"/>
                </a:cxn>
                <a:cxn ang="0">
                  <a:pos x="0" y="83"/>
                </a:cxn>
                <a:cxn ang="0">
                  <a:pos x="121" y="262"/>
                </a:cxn>
                <a:cxn ang="0">
                  <a:pos x="246" y="179"/>
                </a:cxn>
                <a:cxn ang="0">
                  <a:pos x="125" y="0"/>
                </a:cxn>
                <a:cxn ang="0">
                  <a:pos x="125" y="0"/>
                </a:cxn>
                <a:cxn ang="0">
                  <a:pos x="0" y="83"/>
                </a:cxn>
                <a:cxn ang="0">
                  <a:pos x="0" y="83"/>
                </a:cxn>
                <a:cxn ang="0">
                  <a:pos x="0" y="83"/>
                </a:cxn>
                <a:cxn ang="0">
                  <a:pos x="125" y="0"/>
                </a:cxn>
              </a:cxnLst>
              <a:rect l="0" t="0" r="r" b="b"/>
              <a:pathLst>
                <a:path w="246" h="262">
                  <a:moveTo>
                    <a:pt x="125" y="0"/>
                  </a:moveTo>
                  <a:lnTo>
                    <a:pt x="0" y="83"/>
                  </a:lnTo>
                  <a:lnTo>
                    <a:pt x="121" y="262"/>
                  </a:lnTo>
                  <a:lnTo>
                    <a:pt x="246" y="179"/>
                  </a:lnTo>
                  <a:lnTo>
                    <a:pt x="125" y="0"/>
                  </a:lnTo>
                  <a:lnTo>
                    <a:pt x="125" y="0"/>
                  </a:lnTo>
                  <a:lnTo>
                    <a:pt x="0" y="83"/>
                  </a:lnTo>
                  <a:lnTo>
                    <a:pt x="0" y="83"/>
                  </a:lnTo>
                  <a:lnTo>
                    <a:pt x="0" y="83"/>
                  </a:lnTo>
                  <a:lnTo>
                    <a:pt x="125"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Freeform 229"/>
            <p:cNvSpPr>
              <a:spLocks/>
            </p:cNvSpPr>
            <p:nvPr/>
          </p:nvSpPr>
          <p:spPr bwMode="auto">
            <a:xfrm>
              <a:off x="-2617788" y="3825876"/>
              <a:ext cx="26988" cy="28575"/>
            </a:xfrm>
            <a:custGeom>
              <a:avLst/>
              <a:gdLst/>
              <a:ahLst/>
              <a:cxnLst>
                <a:cxn ang="0">
                  <a:pos x="0" y="71"/>
                </a:cxn>
                <a:cxn ang="0">
                  <a:pos x="6" y="83"/>
                </a:cxn>
                <a:cxn ang="0">
                  <a:pos x="125" y="264"/>
                </a:cxn>
                <a:cxn ang="0">
                  <a:pos x="250" y="181"/>
                </a:cxn>
                <a:cxn ang="0">
                  <a:pos x="130" y="0"/>
                </a:cxn>
                <a:cxn ang="0">
                  <a:pos x="0" y="71"/>
                </a:cxn>
                <a:cxn ang="0">
                  <a:pos x="0" y="71"/>
                </a:cxn>
                <a:cxn ang="0">
                  <a:pos x="2" y="78"/>
                </a:cxn>
                <a:cxn ang="0">
                  <a:pos x="6" y="83"/>
                </a:cxn>
                <a:cxn ang="0">
                  <a:pos x="0" y="71"/>
                </a:cxn>
              </a:cxnLst>
              <a:rect l="0" t="0" r="r" b="b"/>
              <a:pathLst>
                <a:path w="250" h="264">
                  <a:moveTo>
                    <a:pt x="0" y="71"/>
                  </a:moveTo>
                  <a:lnTo>
                    <a:pt x="6" y="83"/>
                  </a:lnTo>
                  <a:lnTo>
                    <a:pt x="125" y="264"/>
                  </a:lnTo>
                  <a:lnTo>
                    <a:pt x="250" y="181"/>
                  </a:lnTo>
                  <a:lnTo>
                    <a:pt x="130" y="0"/>
                  </a:lnTo>
                  <a:lnTo>
                    <a:pt x="0" y="71"/>
                  </a:lnTo>
                  <a:lnTo>
                    <a:pt x="0" y="71"/>
                  </a:lnTo>
                  <a:lnTo>
                    <a:pt x="2" y="78"/>
                  </a:lnTo>
                  <a:lnTo>
                    <a:pt x="6" y="83"/>
                  </a:lnTo>
                  <a:lnTo>
                    <a:pt x="0" y="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Freeform 230"/>
            <p:cNvSpPr>
              <a:spLocks/>
            </p:cNvSpPr>
            <p:nvPr/>
          </p:nvSpPr>
          <p:spPr bwMode="auto">
            <a:xfrm>
              <a:off x="-2627313" y="3805238"/>
              <a:ext cx="25400" cy="28575"/>
            </a:xfrm>
            <a:custGeom>
              <a:avLst/>
              <a:gdLst/>
              <a:ahLst/>
              <a:cxnLst>
                <a:cxn ang="0">
                  <a:pos x="0" y="50"/>
                </a:cxn>
                <a:cxn ang="0">
                  <a:pos x="3" y="58"/>
                </a:cxn>
                <a:cxn ang="0">
                  <a:pos x="94" y="268"/>
                </a:cxn>
                <a:cxn ang="0">
                  <a:pos x="230" y="210"/>
                </a:cxn>
                <a:cxn ang="0">
                  <a:pos x="141" y="0"/>
                </a:cxn>
                <a:cxn ang="0">
                  <a:pos x="0" y="50"/>
                </a:cxn>
                <a:cxn ang="0">
                  <a:pos x="0" y="50"/>
                </a:cxn>
                <a:cxn ang="0">
                  <a:pos x="1" y="54"/>
                </a:cxn>
                <a:cxn ang="0">
                  <a:pos x="3" y="58"/>
                </a:cxn>
                <a:cxn ang="0">
                  <a:pos x="0" y="50"/>
                </a:cxn>
              </a:cxnLst>
              <a:rect l="0" t="0" r="r" b="b"/>
              <a:pathLst>
                <a:path w="230" h="268">
                  <a:moveTo>
                    <a:pt x="0" y="50"/>
                  </a:moveTo>
                  <a:lnTo>
                    <a:pt x="3" y="58"/>
                  </a:lnTo>
                  <a:lnTo>
                    <a:pt x="94" y="268"/>
                  </a:lnTo>
                  <a:lnTo>
                    <a:pt x="230" y="210"/>
                  </a:lnTo>
                  <a:lnTo>
                    <a:pt x="141" y="0"/>
                  </a:lnTo>
                  <a:lnTo>
                    <a:pt x="0" y="50"/>
                  </a:lnTo>
                  <a:lnTo>
                    <a:pt x="0" y="50"/>
                  </a:lnTo>
                  <a:lnTo>
                    <a:pt x="1" y="54"/>
                  </a:lnTo>
                  <a:lnTo>
                    <a:pt x="3" y="58"/>
                  </a:lnTo>
                  <a:lnTo>
                    <a:pt x="0" y="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Freeform 231"/>
            <p:cNvSpPr>
              <a:spLocks/>
            </p:cNvSpPr>
            <p:nvPr/>
          </p:nvSpPr>
          <p:spPr bwMode="auto">
            <a:xfrm>
              <a:off x="-2633663" y="3775076"/>
              <a:ext cx="22225" cy="34925"/>
            </a:xfrm>
            <a:custGeom>
              <a:avLst/>
              <a:gdLst/>
              <a:ahLst/>
              <a:cxnLst>
                <a:cxn ang="0">
                  <a:pos x="46" y="28"/>
                </a:cxn>
                <a:cxn ang="0">
                  <a:pos x="0" y="119"/>
                </a:cxn>
                <a:cxn ang="0">
                  <a:pos x="60" y="329"/>
                </a:cxn>
                <a:cxn ang="0">
                  <a:pos x="204" y="287"/>
                </a:cxn>
                <a:cxn ang="0">
                  <a:pos x="144" y="77"/>
                </a:cxn>
                <a:cxn ang="0">
                  <a:pos x="46" y="28"/>
                </a:cxn>
                <a:cxn ang="0">
                  <a:pos x="144" y="77"/>
                </a:cxn>
                <a:cxn ang="0">
                  <a:pos x="122" y="0"/>
                </a:cxn>
                <a:cxn ang="0">
                  <a:pos x="46" y="28"/>
                </a:cxn>
              </a:cxnLst>
              <a:rect l="0" t="0" r="r" b="b"/>
              <a:pathLst>
                <a:path w="204" h="329">
                  <a:moveTo>
                    <a:pt x="46" y="28"/>
                  </a:moveTo>
                  <a:lnTo>
                    <a:pt x="0" y="119"/>
                  </a:lnTo>
                  <a:lnTo>
                    <a:pt x="60" y="329"/>
                  </a:lnTo>
                  <a:lnTo>
                    <a:pt x="204" y="287"/>
                  </a:lnTo>
                  <a:lnTo>
                    <a:pt x="144" y="77"/>
                  </a:lnTo>
                  <a:lnTo>
                    <a:pt x="46" y="28"/>
                  </a:lnTo>
                  <a:lnTo>
                    <a:pt x="144" y="77"/>
                  </a:lnTo>
                  <a:lnTo>
                    <a:pt x="122" y="0"/>
                  </a:lnTo>
                  <a:lnTo>
                    <a:pt x="46" y="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6" name="Freeform 232"/>
            <p:cNvSpPr>
              <a:spLocks/>
            </p:cNvSpPr>
            <p:nvPr/>
          </p:nvSpPr>
          <p:spPr bwMode="auto">
            <a:xfrm>
              <a:off x="-2684463" y="3778251"/>
              <a:ext cx="61913" cy="38100"/>
            </a:xfrm>
            <a:custGeom>
              <a:avLst/>
              <a:gdLst/>
              <a:ahLst/>
              <a:cxnLst>
                <a:cxn ang="0">
                  <a:pos x="0" y="250"/>
                </a:cxn>
                <a:cxn ang="0">
                  <a:pos x="102" y="320"/>
                </a:cxn>
                <a:cxn ang="0">
                  <a:pos x="582" y="140"/>
                </a:cxn>
                <a:cxn ang="0">
                  <a:pos x="530" y="0"/>
                </a:cxn>
                <a:cxn ang="0">
                  <a:pos x="50" y="180"/>
                </a:cxn>
                <a:cxn ang="0">
                  <a:pos x="0" y="250"/>
                </a:cxn>
                <a:cxn ang="0">
                  <a:pos x="0" y="250"/>
                </a:cxn>
                <a:cxn ang="0">
                  <a:pos x="0" y="358"/>
                </a:cxn>
                <a:cxn ang="0">
                  <a:pos x="102" y="320"/>
                </a:cxn>
                <a:cxn ang="0">
                  <a:pos x="0" y="250"/>
                </a:cxn>
              </a:cxnLst>
              <a:rect l="0" t="0" r="r" b="b"/>
              <a:pathLst>
                <a:path w="582" h="358">
                  <a:moveTo>
                    <a:pt x="0" y="250"/>
                  </a:moveTo>
                  <a:lnTo>
                    <a:pt x="102" y="320"/>
                  </a:lnTo>
                  <a:lnTo>
                    <a:pt x="582" y="140"/>
                  </a:lnTo>
                  <a:lnTo>
                    <a:pt x="530" y="0"/>
                  </a:lnTo>
                  <a:lnTo>
                    <a:pt x="50" y="180"/>
                  </a:lnTo>
                  <a:lnTo>
                    <a:pt x="0" y="250"/>
                  </a:lnTo>
                  <a:lnTo>
                    <a:pt x="0" y="250"/>
                  </a:lnTo>
                  <a:lnTo>
                    <a:pt x="0" y="358"/>
                  </a:lnTo>
                  <a:lnTo>
                    <a:pt x="102" y="320"/>
                  </a:lnTo>
                  <a:lnTo>
                    <a:pt x="0" y="2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Freeform 233"/>
            <p:cNvSpPr>
              <a:spLocks/>
            </p:cNvSpPr>
            <p:nvPr/>
          </p:nvSpPr>
          <p:spPr bwMode="auto">
            <a:xfrm>
              <a:off x="-2684463" y="3667126"/>
              <a:ext cx="15875" cy="138113"/>
            </a:xfrm>
            <a:custGeom>
              <a:avLst/>
              <a:gdLst/>
              <a:ahLst/>
              <a:cxnLst>
                <a:cxn ang="0">
                  <a:pos x="100" y="33"/>
                </a:cxn>
                <a:cxn ang="0">
                  <a:pos x="0" y="104"/>
                </a:cxn>
                <a:cxn ang="0">
                  <a:pos x="0" y="1304"/>
                </a:cxn>
                <a:cxn ang="0">
                  <a:pos x="151" y="1304"/>
                </a:cxn>
                <a:cxn ang="0">
                  <a:pos x="151" y="104"/>
                </a:cxn>
                <a:cxn ang="0">
                  <a:pos x="100" y="33"/>
                </a:cxn>
                <a:cxn ang="0">
                  <a:pos x="100" y="33"/>
                </a:cxn>
                <a:cxn ang="0">
                  <a:pos x="0" y="0"/>
                </a:cxn>
                <a:cxn ang="0">
                  <a:pos x="0" y="104"/>
                </a:cxn>
                <a:cxn ang="0">
                  <a:pos x="100" y="33"/>
                </a:cxn>
              </a:cxnLst>
              <a:rect l="0" t="0" r="r" b="b"/>
              <a:pathLst>
                <a:path w="151" h="1304">
                  <a:moveTo>
                    <a:pt x="100" y="33"/>
                  </a:moveTo>
                  <a:lnTo>
                    <a:pt x="0" y="104"/>
                  </a:lnTo>
                  <a:lnTo>
                    <a:pt x="0" y="1304"/>
                  </a:lnTo>
                  <a:lnTo>
                    <a:pt x="151" y="1304"/>
                  </a:lnTo>
                  <a:lnTo>
                    <a:pt x="151" y="104"/>
                  </a:lnTo>
                  <a:lnTo>
                    <a:pt x="100" y="33"/>
                  </a:lnTo>
                  <a:lnTo>
                    <a:pt x="100" y="33"/>
                  </a:lnTo>
                  <a:lnTo>
                    <a:pt x="0" y="0"/>
                  </a:lnTo>
                  <a:lnTo>
                    <a:pt x="0" y="104"/>
                  </a:lnTo>
                  <a:lnTo>
                    <a:pt x="100" y="3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Freeform 234"/>
            <p:cNvSpPr>
              <a:spLocks/>
            </p:cNvSpPr>
            <p:nvPr/>
          </p:nvSpPr>
          <p:spPr bwMode="auto">
            <a:xfrm>
              <a:off x="-2679700" y="3670301"/>
              <a:ext cx="176213" cy="69850"/>
            </a:xfrm>
            <a:custGeom>
              <a:avLst/>
              <a:gdLst/>
              <a:ahLst/>
              <a:cxnLst>
                <a:cxn ang="0">
                  <a:pos x="1536" y="643"/>
                </a:cxn>
                <a:cxn ang="0">
                  <a:pos x="1520" y="510"/>
                </a:cxn>
                <a:cxn ang="0">
                  <a:pos x="49" y="0"/>
                </a:cxn>
                <a:cxn ang="0">
                  <a:pos x="0" y="141"/>
                </a:cxn>
                <a:cxn ang="0">
                  <a:pos x="1471" y="651"/>
                </a:cxn>
                <a:cxn ang="0">
                  <a:pos x="1536" y="643"/>
                </a:cxn>
                <a:cxn ang="0">
                  <a:pos x="1536" y="643"/>
                </a:cxn>
                <a:cxn ang="0">
                  <a:pos x="1662" y="561"/>
                </a:cxn>
                <a:cxn ang="0">
                  <a:pos x="1520" y="510"/>
                </a:cxn>
                <a:cxn ang="0">
                  <a:pos x="1536" y="643"/>
                </a:cxn>
              </a:cxnLst>
              <a:rect l="0" t="0" r="r" b="b"/>
              <a:pathLst>
                <a:path w="1662" h="651">
                  <a:moveTo>
                    <a:pt x="1536" y="643"/>
                  </a:moveTo>
                  <a:lnTo>
                    <a:pt x="1520" y="510"/>
                  </a:lnTo>
                  <a:lnTo>
                    <a:pt x="49" y="0"/>
                  </a:lnTo>
                  <a:lnTo>
                    <a:pt x="0" y="141"/>
                  </a:lnTo>
                  <a:lnTo>
                    <a:pt x="1471" y="651"/>
                  </a:lnTo>
                  <a:lnTo>
                    <a:pt x="1536" y="643"/>
                  </a:lnTo>
                  <a:lnTo>
                    <a:pt x="1536" y="643"/>
                  </a:lnTo>
                  <a:lnTo>
                    <a:pt x="1662" y="561"/>
                  </a:lnTo>
                  <a:lnTo>
                    <a:pt x="1520" y="510"/>
                  </a:lnTo>
                  <a:lnTo>
                    <a:pt x="1536" y="64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Freeform 235"/>
            <p:cNvSpPr>
              <a:spLocks/>
            </p:cNvSpPr>
            <p:nvPr/>
          </p:nvSpPr>
          <p:spPr bwMode="auto">
            <a:xfrm>
              <a:off x="-2582863" y="3725863"/>
              <a:ext cx="66675" cy="47625"/>
            </a:xfrm>
            <a:custGeom>
              <a:avLst/>
              <a:gdLst/>
              <a:ahLst/>
              <a:cxnLst>
                <a:cxn ang="0">
                  <a:pos x="0" y="377"/>
                </a:cxn>
                <a:cxn ang="0">
                  <a:pos x="115" y="455"/>
                </a:cxn>
                <a:cxn ang="0">
                  <a:pos x="625" y="124"/>
                </a:cxn>
                <a:cxn ang="0">
                  <a:pos x="543" y="0"/>
                </a:cxn>
                <a:cxn ang="0">
                  <a:pos x="34" y="329"/>
                </a:cxn>
                <a:cxn ang="0">
                  <a:pos x="0" y="377"/>
                </a:cxn>
                <a:cxn ang="0">
                  <a:pos x="34" y="329"/>
                </a:cxn>
                <a:cxn ang="0">
                  <a:pos x="6" y="346"/>
                </a:cxn>
                <a:cxn ang="0">
                  <a:pos x="0" y="377"/>
                </a:cxn>
              </a:cxnLst>
              <a:rect l="0" t="0" r="r" b="b"/>
              <a:pathLst>
                <a:path w="625" h="455">
                  <a:moveTo>
                    <a:pt x="0" y="377"/>
                  </a:moveTo>
                  <a:lnTo>
                    <a:pt x="115" y="455"/>
                  </a:lnTo>
                  <a:lnTo>
                    <a:pt x="625" y="124"/>
                  </a:lnTo>
                  <a:lnTo>
                    <a:pt x="543" y="0"/>
                  </a:lnTo>
                  <a:lnTo>
                    <a:pt x="34" y="329"/>
                  </a:lnTo>
                  <a:lnTo>
                    <a:pt x="0" y="377"/>
                  </a:lnTo>
                  <a:lnTo>
                    <a:pt x="34" y="329"/>
                  </a:lnTo>
                  <a:lnTo>
                    <a:pt x="6" y="346"/>
                  </a:lnTo>
                  <a:lnTo>
                    <a:pt x="0" y="37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0" name="Freeform 236"/>
            <p:cNvSpPr>
              <a:spLocks/>
            </p:cNvSpPr>
            <p:nvPr/>
          </p:nvSpPr>
          <p:spPr bwMode="auto">
            <a:xfrm>
              <a:off x="-2257425" y="3363913"/>
              <a:ext cx="146050" cy="107950"/>
            </a:xfrm>
            <a:custGeom>
              <a:avLst/>
              <a:gdLst/>
              <a:ahLst/>
              <a:cxnLst>
                <a:cxn ang="0">
                  <a:pos x="1320" y="60"/>
                </a:cxn>
                <a:cxn ang="0">
                  <a:pos x="1290" y="30"/>
                </a:cxn>
                <a:cxn ang="0">
                  <a:pos x="1200" y="0"/>
                </a:cxn>
                <a:cxn ang="0">
                  <a:pos x="930" y="0"/>
                </a:cxn>
                <a:cxn ang="0">
                  <a:pos x="390" y="60"/>
                </a:cxn>
                <a:cxn ang="0">
                  <a:pos x="120" y="90"/>
                </a:cxn>
                <a:cxn ang="0">
                  <a:pos x="30" y="120"/>
                </a:cxn>
                <a:cxn ang="0">
                  <a:pos x="0" y="180"/>
                </a:cxn>
                <a:cxn ang="0">
                  <a:pos x="60" y="960"/>
                </a:cxn>
                <a:cxn ang="0">
                  <a:pos x="90" y="990"/>
                </a:cxn>
                <a:cxn ang="0">
                  <a:pos x="180" y="1021"/>
                </a:cxn>
                <a:cxn ang="0">
                  <a:pos x="450" y="1021"/>
                </a:cxn>
                <a:cxn ang="0">
                  <a:pos x="1020" y="990"/>
                </a:cxn>
                <a:cxn ang="0">
                  <a:pos x="1290" y="930"/>
                </a:cxn>
                <a:cxn ang="0">
                  <a:pos x="1350" y="900"/>
                </a:cxn>
                <a:cxn ang="0">
                  <a:pos x="1380" y="870"/>
                </a:cxn>
                <a:cxn ang="0">
                  <a:pos x="1320" y="60"/>
                </a:cxn>
              </a:cxnLst>
              <a:rect l="0" t="0" r="r" b="b"/>
              <a:pathLst>
                <a:path w="1380" h="1021">
                  <a:moveTo>
                    <a:pt x="1320" y="60"/>
                  </a:moveTo>
                  <a:lnTo>
                    <a:pt x="1290" y="30"/>
                  </a:lnTo>
                  <a:lnTo>
                    <a:pt x="1200" y="0"/>
                  </a:lnTo>
                  <a:lnTo>
                    <a:pt x="930" y="0"/>
                  </a:lnTo>
                  <a:lnTo>
                    <a:pt x="390" y="60"/>
                  </a:lnTo>
                  <a:lnTo>
                    <a:pt x="120" y="90"/>
                  </a:lnTo>
                  <a:lnTo>
                    <a:pt x="30" y="120"/>
                  </a:lnTo>
                  <a:lnTo>
                    <a:pt x="0" y="180"/>
                  </a:lnTo>
                  <a:lnTo>
                    <a:pt x="60" y="960"/>
                  </a:lnTo>
                  <a:lnTo>
                    <a:pt x="90" y="990"/>
                  </a:lnTo>
                  <a:lnTo>
                    <a:pt x="180" y="1021"/>
                  </a:lnTo>
                  <a:lnTo>
                    <a:pt x="450" y="1021"/>
                  </a:lnTo>
                  <a:lnTo>
                    <a:pt x="1020" y="990"/>
                  </a:lnTo>
                  <a:lnTo>
                    <a:pt x="1290" y="930"/>
                  </a:lnTo>
                  <a:lnTo>
                    <a:pt x="1350" y="900"/>
                  </a:lnTo>
                  <a:lnTo>
                    <a:pt x="1380" y="870"/>
                  </a:lnTo>
                  <a:lnTo>
                    <a:pt x="1320" y="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Freeform 237"/>
            <p:cNvSpPr>
              <a:spLocks noEditPoints="1"/>
            </p:cNvSpPr>
            <p:nvPr/>
          </p:nvSpPr>
          <p:spPr bwMode="auto">
            <a:xfrm>
              <a:off x="-2949575" y="3398838"/>
              <a:ext cx="996950" cy="1203325"/>
            </a:xfrm>
            <a:custGeom>
              <a:avLst/>
              <a:gdLst/>
              <a:ahLst/>
              <a:cxnLst>
                <a:cxn ang="0">
                  <a:pos x="0" y="11370"/>
                </a:cxn>
                <a:cxn ang="0">
                  <a:pos x="9419" y="11370"/>
                </a:cxn>
                <a:cxn ang="0">
                  <a:pos x="9419" y="0"/>
                </a:cxn>
                <a:cxn ang="0">
                  <a:pos x="0" y="0"/>
                </a:cxn>
                <a:cxn ang="0">
                  <a:pos x="0" y="11370"/>
                </a:cxn>
                <a:cxn ang="0">
                  <a:pos x="360" y="10890"/>
                </a:cxn>
                <a:cxn ang="0">
                  <a:pos x="9060" y="10890"/>
                </a:cxn>
                <a:cxn ang="0">
                  <a:pos x="9060" y="390"/>
                </a:cxn>
                <a:cxn ang="0">
                  <a:pos x="360" y="390"/>
                </a:cxn>
                <a:cxn ang="0">
                  <a:pos x="360" y="10890"/>
                </a:cxn>
              </a:cxnLst>
              <a:rect l="0" t="0" r="r" b="b"/>
              <a:pathLst>
                <a:path w="9419" h="11370">
                  <a:moveTo>
                    <a:pt x="0" y="11370"/>
                  </a:moveTo>
                  <a:lnTo>
                    <a:pt x="9419" y="11370"/>
                  </a:lnTo>
                  <a:lnTo>
                    <a:pt x="9419" y="0"/>
                  </a:lnTo>
                  <a:lnTo>
                    <a:pt x="0" y="0"/>
                  </a:lnTo>
                  <a:lnTo>
                    <a:pt x="0" y="11370"/>
                  </a:lnTo>
                  <a:close/>
                  <a:moveTo>
                    <a:pt x="360" y="10890"/>
                  </a:moveTo>
                  <a:lnTo>
                    <a:pt x="9060" y="10890"/>
                  </a:lnTo>
                  <a:lnTo>
                    <a:pt x="9060" y="390"/>
                  </a:lnTo>
                  <a:lnTo>
                    <a:pt x="360" y="390"/>
                  </a:lnTo>
                  <a:lnTo>
                    <a:pt x="360" y="10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Freeform 238"/>
            <p:cNvSpPr>
              <a:spLocks/>
            </p:cNvSpPr>
            <p:nvPr/>
          </p:nvSpPr>
          <p:spPr bwMode="auto">
            <a:xfrm>
              <a:off x="-1863725" y="3475038"/>
              <a:ext cx="387350" cy="587375"/>
            </a:xfrm>
            <a:custGeom>
              <a:avLst/>
              <a:gdLst/>
              <a:ahLst/>
              <a:cxnLst>
                <a:cxn ang="0">
                  <a:pos x="0" y="4890"/>
                </a:cxn>
                <a:cxn ang="0">
                  <a:pos x="0" y="5010"/>
                </a:cxn>
                <a:cxn ang="0">
                  <a:pos x="30" y="5130"/>
                </a:cxn>
                <a:cxn ang="0">
                  <a:pos x="90" y="5250"/>
                </a:cxn>
                <a:cxn ang="0">
                  <a:pos x="120" y="5340"/>
                </a:cxn>
                <a:cxn ang="0">
                  <a:pos x="210" y="5430"/>
                </a:cxn>
                <a:cxn ang="0">
                  <a:pos x="270" y="5490"/>
                </a:cxn>
                <a:cxn ang="0">
                  <a:pos x="359" y="5520"/>
                </a:cxn>
                <a:cxn ang="0">
                  <a:pos x="480" y="5550"/>
                </a:cxn>
                <a:cxn ang="0">
                  <a:pos x="3210" y="5550"/>
                </a:cxn>
                <a:cxn ang="0">
                  <a:pos x="3300" y="5520"/>
                </a:cxn>
                <a:cxn ang="0">
                  <a:pos x="3390" y="5490"/>
                </a:cxn>
                <a:cxn ang="0">
                  <a:pos x="3450" y="5430"/>
                </a:cxn>
                <a:cxn ang="0">
                  <a:pos x="3540" y="5340"/>
                </a:cxn>
                <a:cxn ang="0">
                  <a:pos x="3600" y="5250"/>
                </a:cxn>
                <a:cxn ang="0">
                  <a:pos x="3630" y="5130"/>
                </a:cxn>
                <a:cxn ang="0">
                  <a:pos x="3660" y="5010"/>
                </a:cxn>
                <a:cxn ang="0">
                  <a:pos x="3660" y="4890"/>
                </a:cxn>
                <a:cxn ang="0">
                  <a:pos x="3660" y="660"/>
                </a:cxn>
                <a:cxn ang="0">
                  <a:pos x="3660" y="510"/>
                </a:cxn>
                <a:cxn ang="0">
                  <a:pos x="3630" y="390"/>
                </a:cxn>
                <a:cxn ang="0">
                  <a:pos x="3600" y="270"/>
                </a:cxn>
                <a:cxn ang="0">
                  <a:pos x="3540" y="180"/>
                </a:cxn>
                <a:cxn ang="0">
                  <a:pos x="3450" y="90"/>
                </a:cxn>
                <a:cxn ang="0">
                  <a:pos x="3390" y="30"/>
                </a:cxn>
                <a:cxn ang="0">
                  <a:pos x="3300" y="0"/>
                </a:cxn>
                <a:cxn ang="0">
                  <a:pos x="3210" y="0"/>
                </a:cxn>
                <a:cxn ang="0">
                  <a:pos x="3090" y="0"/>
                </a:cxn>
                <a:cxn ang="0">
                  <a:pos x="1830" y="3480"/>
                </a:cxn>
                <a:cxn ang="0">
                  <a:pos x="690" y="0"/>
                </a:cxn>
                <a:cxn ang="0">
                  <a:pos x="480" y="0"/>
                </a:cxn>
                <a:cxn ang="0">
                  <a:pos x="359" y="0"/>
                </a:cxn>
                <a:cxn ang="0">
                  <a:pos x="270" y="30"/>
                </a:cxn>
                <a:cxn ang="0">
                  <a:pos x="210" y="90"/>
                </a:cxn>
                <a:cxn ang="0">
                  <a:pos x="120" y="180"/>
                </a:cxn>
                <a:cxn ang="0">
                  <a:pos x="90" y="270"/>
                </a:cxn>
                <a:cxn ang="0">
                  <a:pos x="30" y="390"/>
                </a:cxn>
                <a:cxn ang="0">
                  <a:pos x="0" y="510"/>
                </a:cxn>
                <a:cxn ang="0">
                  <a:pos x="0" y="660"/>
                </a:cxn>
                <a:cxn ang="0">
                  <a:pos x="0" y="4890"/>
                </a:cxn>
              </a:cxnLst>
              <a:rect l="0" t="0" r="r" b="b"/>
              <a:pathLst>
                <a:path w="3660" h="5550">
                  <a:moveTo>
                    <a:pt x="0" y="4890"/>
                  </a:moveTo>
                  <a:lnTo>
                    <a:pt x="0" y="5010"/>
                  </a:lnTo>
                  <a:lnTo>
                    <a:pt x="30" y="5130"/>
                  </a:lnTo>
                  <a:lnTo>
                    <a:pt x="90" y="5250"/>
                  </a:lnTo>
                  <a:lnTo>
                    <a:pt x="120" y="5340"/>
                  </a:lnTo>
                  <a:lnTo>
                    <a:pt x="210" y="5430"/>
                  </a:lnTo>
                  <a:lnTo>
                    <a:pt x="270" y="5490"/>
                  </a:lnTo>
                  <a:lnTo>
                    <a:pt x="359" y="5520"/>
                  </a:lnTo>
                  <a:lnTo>
                    <a:pt x="480" y="5550"/>
                  </a:lnTo>
                  <a:lnTo>
                    <a:pt x="3210" y="5550"/>
                  </a:lnTo>
                  <a:lnTo>
                    <a:pt x="3300" y="5520"/>
                  </a:lnTo>
                  <a:lnTo>
                    <a:pt x="3390" y="5490"/>
                  </a:lnTo>
                  <a:lnTo>
                    <a:pt x="3450" y="5430"/>
                  </a:lnTo>
                  <a:lnTo>
                    <a:pt x="3540" y="5340"/>
                  </a:lnTo>
                  <a:lnTo>
                    <a:pt x="3600" y="5250"/>
                  </a:lnTo>
                  <a:lnTo>
                    <a:pt x="3630" y="5130"/>
                  </a:lnTo>
                  <a:lnTo>
                    <a:pt x="3660" y="5010"/>
                  </a:lnTo>
                  <a:lnTo>
                    <a:pt x="3660" y="4890"/>
                  </a:lnTo>
                  <a:lnTo>
                    <a:pt x="3660" y="660"/>
                  </a:lnTo>
                  <a:lnTo>
                    <a:pt x="3660" y="510"/>
                  </a:lnTo>
                  <a:lnTo>
                    <a:pt x="3630" y="390"/>
                  </a:lnTo>
                  <a:lnTo>
                    <a:pt x="3600" y="270"/>
                  </a:lnTo>
                  <a:lnTo>
                    <a:pt x="3540" y="180"/>
                  </a:lnTo>
                  <a:lnTo>
                    <a:pt x="3450" y="90"/>
                  </a:lnTo>
                  <a:lnTo>
                    <a:pt x="3390" y="30"/>
                  </a:lnTo>
                  <a:lnTo>
                    <a:pt x="3300" y="0"/>
                  </a:lnTo>
                  <a:lnTo>
                    <a:pt x="3210" y="0"/>
                  </a:lnTo>
                  <a:lnTo>
                    <a:pt x="3090" y="0"/>
                  </a:lnTo>
                  <a:lnTo>
                    <a:pt x="1830" y="3480"/>
                  </a:lnTo>
                  <a:lnTo>
                    <a:pt x="690" y="0"/>
                  </a:lnTo>
                  <a:lnTo>
                    <a:pt x="480" y="0"/>
                  </a:lnTo>
                  <a:lnTo>
                    <a:pt x="359" y="0"/>
                  </a:lnTo>
                  <a:lnTo>
                    <a:pt x="270" y="30"/>
                  </a:lnTo>
                  <a:lnTo>
                    <a:pt x="210" y="90"/>
                  </a:lnTo>
                  <a:lnTo>
                    <a:pt x="120" y="180"/>
                  </a:lnTo>
                  <a:lnTo>
                    <a:pt x="90" y="270"/>
                  </a:lnTo>
                  <a:lnTo>
                    <a:pt x="30" y="390"/>
                  </a:lnTo>
                  <a:lnTo>
                    <a:pt x="0" y="510"/>
                  </a:lnTo>
                  <a:lnTo>
                    <a:pt x="0" y="660"/>
                  </a:lnTo>
                  <a:lnTo>
                    <a:pt x="0" y="4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Freeform 239"/>
            <p:cNvSpPr>
              <a:spLocks/>
            </p:cNvSpPr>
            <p:nvPr/>
          </p:nvSpPr>
          <p:spPr bwMode="auto">
            <a:xfrm>
              <a:off x="-1990725" y="3481388"/>
              <a:ext cx="203200" cy="179388"/>
            </a:xfrm>
            <a:custGeom>
              <a:avLst/>
              <a:gdLst/>
              <a:ahLst/>
              <a:cxnLst>
                <a:cxn ang="0">
                  <a:pos x="0" y="1688"/>
                </a:cxn>
                <a:cxn ang="0">
                  <a:pos x="1710" y="960"/>
                </a:cxn>
                <a:cxn ang="0">
                  <a:pos x="1800" y="900"/>
                </a:cxn>
                <a:cxn ang="0">
                  <a:pos x="1890" y="780"/>
                </a:cxn>
                <a:cxn ang="0">
                  <a:pos x="1920" y="690"/>
                </a:cxn>
                <a:cxn ang="0">
                  <a:pos x="1890" y="570"/>
                </a:cxn>
                <a:cxn ang="0">
                  <a:pos x="1740" y="180"/>
                </a:cxn>
                <a:cxn ang="0">
                  <a:pos x="1650" y="90"/>
                </a:cxn>
                <a:cxn ang="0">
                  <a:pos x="1559" y="30"/>
                </a:cxn>
                <a:cxn ang="0">
                  <a:pos x="1440" y="0"/>
                </a:cxn>
                <a:cxn ang="0">
                  <a:pos x="1320" y="30"/>
                </a:cxn>
                <a:cxn ang="0">
                  <a:pos x="0" y="591"/>
                </a:cxn>
                <a:cxn ang="0">
                  <a:pos x="0" y="1688"/>
                </a:cxn>
              </a:cxnLst>
              <a:rect l="0" t="0" r="r" b="b"/>
              <a:pathLst>
                <a:path w="1920" h="1688">
                  <a:moveTo>
                    <a:pt x="0" y="1688"/>
                  </a:moveTo>
                  <a:lnTo>
                    <a:pt x="1710" y="960"/>
                  </a:lnTo>
                  <a:lnTo>
                    <a:pt x="1800" y="900"/>
                  </a:lnTo>
                  <a:lnTo>
                    <a:pt x="1890" y="780"/>
                  </a:lnTo>
                  <a:lnTo>
                    <a:pt x="1920" y="690"/>
                  </a:lnTo>
                  <a:lnTo>
                    <a:pt x="1890" y="570"/>
                  </a:lnTo>
                  <a:lnTo>
                    <a:pt x="1740" y="180"/>
                  </a:lnTo>
                  <a:lnTo>
                    <a:pt x="1650" y="90"/>
                  </a:lnTo>
                  <a:lnTo>
                    <a:pt x="1559" y="30"/>
                  </a:lnTo>
                  <a:lnTo>
                    <a:pt x="1440" y="0"/>
                  </a:lnTo>
                  <a:lnTo>
                    <a:pt x="1320" y="30"/>
                  </a:lnTo>
                  <a:lnTo>
                    <a:pt x="0" y="591"/>
                  </a:lnTo>
                  <a:lnTo>
                    <a:pt x="0" y="168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4" name="矩形 303"/>
          <p:cNvSpPr/>
          <p:nvPr/>
        </p:nvSpPr>
        <p:spPr>
          <a:xfrm>
            <a:off x="7488170" y="2123354"/>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实时分析</a:t>
            </a:r>
          </a:p>
        </p:txBody>
      </p:sp>
      <p:grpSp>
        <p:nvGrpSpPr>
          <p:cNvPr id="305" name="组合 304"/>
          <p:cNvGrpSpPr/>
          <p:nvPr/>
        </p:nvGrpSpPr>
        <p:grpSpPr>
          <a:xfrm>
            <a:off x="9108238" y="1723252"/>
            <a:ext cx="258078" cy="320347"/>
            <a:chOff x="7723785" y="1075035"/>
            <a:chExt cx="282981" cy="366237"/>
          </a:xfrm>
        </p:grpSpPr>
        <p:sp>
          <p:nvSpPr>
            <p:cNvPr id="306" name="Freeform 125"/>
            <p:cNvSpPr>
              <a:spLocks noEditPoints="1"/>
            </p:cNvSpPr>
            <p:nvPr/>
          </p:nvSpPr>
          <p:spPr bwMode="auto">
            <a:xfrm>
              <a:off x="7839321" y="1075035"/>
              <a:ext cx="121397" cy="165843"/>
            </a:xfrm>
            <a:custGeom>
              <a:avLst/>
              <a:gdLst>
                <a:gd name="T0" fmla="*/ 2147483647 w 547"/>
                <a:gd name="T1" fmla="*/ 2147483647 h 547"/>
                <a:gd name="T2" fmla="*/ 2147483647 w 547"/>
                <a:gd name="T3" fmla="*/ 2147483647 h 547"/>
                <a:gd name="T4" fmla="*/ 2147483647 w 547"/>
                <a:gd name="T5" fmla="*/ 2147483647 h 547"/>
                <a:gd name="T6" fmla="*/ 2147483647 w 547"/>
                <a:gd name="T7" fmla="*/ 2147483647 h 547"/>
                <a:gd name="T8" fmla="*/ 2147483647 w 547"/>
                <a:gd name="T9" fmla="*/ 2147483647 h 547"/>
                <a:gd name="T10" fmla="*/ 2147483647 w 547"/>
                <a:gd name="T11" fmla="*/ 2147483647 h 547"/>
                <a:gd name="T12" fmla="*/ 2147483647 w 547"/>
                <a:gd name="T13" fmla="*/ 2147483647 h 547"/>
                <a:gd name="T14" fmla="*/ 2147483647 w 547"/>
                <a:gd name="T15" fmla="*/ 2147483647 h 547"/>
                <a:gd name="T16" fmla="*/ 0 w 547"/>
                <a:gd name="T17" fmla="*/ 2147483647 h 547"/>
                <a:gd name="T18" fmla="*/ 2147483647 w 547"/>
                <a:gd name="T19" fmla="*/ 0 h 547"/>
                <a:gd name="T20" fmla="*/ 2147483647 w 547"/>
                <a:gd name="T21" fmla="*/ 2147483647 h 547"/>
                <a:gd name="T22" fmla="*/ 2147483647 w 547"/>
                <a:gd name="T23" fmla="*/ 2147483647 h 5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7"/>
                <a:gd name="T37" fmla="*/ 0 h 547"/>
                <a:gd name="T38" fmla="*/ 547 w 547"/>
                <a:gd name="T39" fmla="*/ 547 h 5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7" h="547">
                  <a:moveTo>
                    <a:pt x="274" y="66"/>
                  </a:moveTo>
                  <a:lnTo>
                    <a:pt x="274" y="66"/>
                  </a:lnTo>
                  <a:cubicBezTo>
                    <a:pt x="160" y="66"/>
                    <a:pt x="67" y="159"/>
                    <a:pt x="67" y="273"/>
                  </a:cubicBezTo>
                  <a:cubicBezTo>
                    <a:pt x="67" y="387"/>
                    <a:pt x="160" y="480"/>
                    <a:pt x="274" y="480"/>
                  </a:cubicBezTo>
                  <a:cubicBezTo>
                    <a:pt x="388" y="480"/>
                    <a:pt x="481" y="387"/>
                    <a:pt x="481" y="273"/>
                  </a:cubicBezTo>
                  <a:cubicBezTo>
                    <a:pt x="481" y="159"/>
                    <a:pt x="388" y="66"/>
                    <a:pt x="274" y="66"/>
                  </a:cubicBezTo>
                  <a:close/>
                  <a:moveTo>
                    <a:pt x="274" y="547"/>
                  </a:moveTo>
                  <a:lnTo>
                    <a:pt x="274" y="547"/>
                  </a:lnTo>
                  <a:cubicBezTo>
                    <a:pt x="123" y="547"/>
                    <a:pt x="0" y="424"/>
                    <a:pt x="0" y="273"/>
                  </a:cubicBezTo>
                  <a:cubicBezTo>
                    <a:pt x="0" y="122"/>
                    <a:pt x="123" y="0"/>
                    <a:pt x="274" y="0"/>
                  </a:cubicBezTo>
                  <a:cubicBezTo>
                    <a:pt x="425" y="0"/>
                    <a:pt x="547" y="122"/>
                    <a:pt x="547" y="273"/>
                  </a:cubicBezTo>
                  <a:cubicBezTo>
                    <a:pt x="547" y="424"/>
                    <a:pt x="425" y="547"/>
                    <a:pt x="274" y="5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Freeform 126"/>
            <p:cNvSpPr>
              <a:spLocks noEditPoints="1"/>
            </p:cNvSpPr>
            <p:nvPr/>
          </p:nvSpPr>
          <p:spPr bwMode="auto">
            <a:xfrm>
              <a:off x="7731320" y="1263912"/>
              <a:ext cx="113862" cy="112865"/>
            </a:xfrm>
            <a:custGeom>
              <a:avLst/>
              <a:gdLst>
                <a:gd name="T0" fmla="*/ 2147483647 w 515"/>
                <a:gd name="T1" fmla="*/ 2147483647 h 369"/>
                <a:gd name="T2" fmla="*/ 2147483647 w 515"/>
                <a:gd name="T3" fmla="*/ 2147483647 h 369"/>
                <a:gd name="T4" fmla="*/ 2147483647 w 515"/>
                <a:gd name="T5" fmla="*/ 2147483647 h 369"/>
                <a:gd name="T6" fmla="*/ 2147483647 w 515"/>
                <a:gd name="T7" fmla="*/ 2147483647 h 369"/>
                <a:gd name="T8" fmla="*/ 2147483647 w 515"/>
                <a:gd name="T9" fmla="*/ 2147483647 h 369"/>
                <a:gd name="T10" fmla="*/ 2147483647 w 515"/>
                <a:gd name="T11" fmla="*/ 2147483647 h 369"/>
                <a:gd name="T12" fmla="*/ 2147483647 w 515"/>
                <a:gd name="T13" fmla="*/ 2147483647 h 369"/>
                <a:gd name="T14" fmla="*/ 2147483647 w 515"/>
                <a:gd name="T15" fmla="*/ 2147483647 h 369"/>
                <a:gd name="T16" fmla="*/ 2147483647 w 515"/>
                <a:gd name="T17" fmla="*/ 2147483647 h 369"/>
                <a:gd name="T18" fmla="*/ 0 w 515"/>
                <a:gd name="T19" fmla="*/ 2147483647 h 369"/>
                <a:gd name="T20" fmla="*/ 0 w 515"/>
                <a:gd name="T21" fmla="*/ 2147483647 h 369"/>
                <a:gd name="T22" fmla="*/ 2147483647 w 515"/>
                <a:gd name="T23" fmla="*/ 0 h 369"/>
                <a:gd name="T24" fmla="*/ 2147483647 w 515"/>
                <a:gd name="T25" fmla="*/ 0 h 369"/>
                <a:gd name="T26" fmla="*/ 2147483647 w 515"/>
                <a:gd name="T27" fmla="*/ 2147483647 h 369"/>
                <a:gd name="T28" fmla="*/ 2147483647 w 515"/>
                <a:gd name="T29" fmla="*/ 2147483647 h 369"/>
                <a:gd name="T30" fmla="*/ 2147483647 w 515"/>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369"/>
                <a:gd name="T50" fmla="*/ 515 w 515"/>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369">
                  <a:moveTo>
                    <a:pt x="53" y="316"/>
                  </a:moveTo>
                  <a:lnTo>
                    <a:pt x="53" y="316"/>
                  </a:lnTo>
                  <a:lnTo>
                    <a:pt x="461" y="316"/>
                  </a:lnTo>
                  <a:lnTo>
                    <a:pt x="461" y="53"/>
                  </a:lnTo>
                  <a:lnTo>
                    <a:pt x="53" y="53"/>
                  </a:lnTo>
                  <a:lnTo>
                    <a:pt x="53" y="316"/>
                  </a:lnTo>
                  <a:close/>
                  <a:moveTo>
                    <a:pt x="488" y="369"/>
                  </a:moveTo>
                  <a:lnTo>
                    <a:pt x="488" y="369"/>
                  </a:lnTo>
                  <a:lnTo>
                    <a:pt x="27" y="369"/>
                  </a:lnTo>
                  <a:cubicBezTo>
                    <a:pt x="12" y="369"/>
                    <a:pt x="0" y="357"/>
                    <a:pt x="0" y="343"/>
                  </a:cubicBezTo>
                  <a:lnTo>
                    <a:pt x="0" y="26"/>
                  </a:lnTo>
                  <a:cubicBezTo>
                    <a:pt x="0" y="12"/>
                    <a:pt x="12" y="0"/>
                    <a:pt x="27" y="0"/>
                  </a:cubicBezTo>
                  <a:lnTo>
                    <a:pt x="488" y="0"/>
                  </a:lnTo>
                  <a:cubicBezTo>
                    <a:pt x="503" y="0"/>
                    <a:pt x="515" y="12"/>
                    <a:pt x="515" y="26"/>
                  </a:cubicBezTo>
                  <a:lnTo>
                    <a:pt x="515" y="343"/>
                  </a:lnTo>
                  <a:cubicBezTo>
                    <a:pt x="515" y="357"/>
                    <a:pt x="503" y="369"/>
                    <a:pt x="488" y="36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Freeform 127"/>
            <p:cNvSpPr>
              <a:spLocks/>
            </p:cNvSpPr>
            <p:nvPr/>
          </p:nvSpPr>
          <p:spPr bwMode="auto">
            <a:xfrm>
              <a:off x="7723785" y="1382536"/>
              <a:ext cx="128932" cy="21882"/>
            </a:xfrm>
            <a:custGeom>
              <a:avLst/>
              <a:gdLst>
                <a:gd name="T0" fmla="*/ 2147483647 w 581"/>
                <a:gd name="T1" fmla="*/ 0 h 71"/>
                <a:gd name="T2" fmla="*/ 2147483647 w 581"/>
                <a:gd name="T3" fmla="*/ 0 h 71"/>
                <a:gd name="T4" fmla="*/ 2147483647 w 581"/>
                <a:gd name="T5" fmla="*/ 0 h 71"/>
                <a:gd name="T6" fmla="*/ 0 w 581"/>
                <a:gd name="T7" fmla="*/ 2147483647 h 71"/>
                <a:gd name="T8" fmla="*/ 0 w 581"/>
                <a:gd name="T9" fmla="*/ 2147483647 h 71"/>
                <a:gd name="T10" fmla="*/ 2147483647 w 581"/>
                <a:gd name="T11" fmla="*/ 2147483647 h 71"/>
                <a:gd name="T12" fmla="*/ 2147483647 w 581"/>
                <a:gd name="T13" fmla="*/ 2147483647 h 71"/>
                <a:gd name="T14" fmla="*/ 2147483647 w 581"/>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81"/>
                <a:gd name="T25" fmla="*/ 0 h 71"/>
                <a:gd name="T26" fmla="*/ 581 w 581"/>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1" h="71">
                  <a:moveTo>
                    <a:pt x="521" y="0"/>
                  </a:moveTo>
                  <a:lnTo>
                    <a:pt x="521" y="0"/>
                  </a:lnTo>
                  <a:lnTo>
                    <a:pt x="40" y="0"/>
                  </a:lnTo>
                  <a:lnTo>
                    <a:pt x="0" y="37"/>
                  </a:lnTo>
                  <a:lnTo>
                    <a:pt x="0" y="71"/>
                  </a:lnTo>
                  <a:lnTo>
                    <a:pt x="581" y="71"/>
                  </a:lnTo>
                  <a:lnTo>
                    <a:pt x="581" y="37"/>
                  </a:lnTo>
                  <a:lnTo>
                    <a:pt x="52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Freeform 128"/>
            <p:cNvSpPr>
              <a:spLocks/>
            </p:cNvSpPr>
            <p:nvPr/>
          </p:nvSpPr>
          <p:spPr bwMode="auto">
            <a:xfrm>
              <a:off x="7795786" y="1398659"/>
              <a:ext cx="115536" cy="34551"/>
            </a:xfrm>
            <a:custGeom>
              <a:avLst/>
              <a:gdLst>
                <a:gd name="T0" fmla="*/ 2147483647 w 522"/>
                <a:gd name="T1" fmla="*/ 2147483647 h 110"/>
                <a:gd name="T2" fmla="*/ 2147483647 w 522"/>
                <a:gd name="T3" fmla="*/ 2147483647 h 110"/>
                <a:gd name="T4" fmla="*/ 2147483647 w 522"/>
                <a:gd name="T5" fmla="*/ 2147483647 h 110"/>
                <a:gd name="T6" fmla="*/ 0 w 522"/>
                <a:gd name="T7" fmla="*/ 2147483647 h 110"/>
                <a:gd name="T8" fmla="*/ 0 w 522"/>
                <a:gd name="T9" fmla="*/ 0 h 110"/>
                <a:gd name="T10" fmla="*/ 2147483647 w 522"/>
                <a:gd name="T11" fmla="*/ 0 h 110"/>
                <a:gd name="T12" fmla="*/ 2147483647 w 522"/>
                <a:gd name="T13" fmla="*/ 2147483647 h 110"/>
                <a:gd name="T14" fmla="*/ 2147483647 w 522"/>
                <a:gd name="T15" fmla="*/ 2147483647 h 110"/>
                <a:gd name="T16" fmla="*/ 2147483647 w 522"/>
                <a:gd name="T17" fmla="*/ 2147483647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2"/>
                <a:gd name="T28" fmla="*/ 0 h 110"/>
                <a:gd name="T29" fmla="*/ 522 w 522"/>
                <a:gd name="T30" fmla="*/ 110 h 1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2" h="110">
                  <a:moveTo>
                    <a:pt x="522" y="110"/>
                  </a:moveTo>
                  <a:lnTo>
                    <a:pt x="522" y="110"/>
                  </a:lnTo>
                  <a:lnTo>
                    <a:pt x="33" y="110"/>
                  </a:lnTo>
                  <a:cubicBezTo>
                    <a:pt x="15" y="110"/>
                    <a:pt x="0" y="95"/>
                    <a:pt x="0" y="77"/>
                  </a:cubicBezTo>
                  <a:lnTo>
                    <a:pt x="0" y="0"/>
                  </a:lnTo>
                  <a:lnTo>
                    <a:pt x="66" y="0"/>
                  </a:lnTo>
                  <a:lnTo>
                    <a:pt x="66" y="43"/>
                  </a:lnTo>
                  <a:lnTo>
                    <a:pt x="522" y="43"/>
                  </a:lnTo>
                  <a:lnTo>
                    <a:pt x="522" y="11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Freeform 129"/>
            <p:cNvSpPr>
              <a:spLocks/>
            </p:cNvSpPr>
            <p:nvPr/>
          </p:nvSpPr>
          <p:spPr bwMode="auto">
            <a:xfrm>
              <a:off x="7806670" y="1231665"/>
              <a:ext cx="200096" cy="201546"/>
            </a:xfrm>
            <a:custGeom>
              <a:avLst/>
              <a:gdLst>
                <a:gd name="T0" fmla="*/ 2147483647 w 905"/>
                <a:gd name="T1" fmla="*/ 2147483647 h 658"/>
                <a:gd name="T2" fmla="*/ 2147483647 w 905"/>
                <a:gd name="T3" fmla="*/ 2147483647 h 658"/>
                <a:gd name="T4" fmla="*/ 2147483647 w 905"/>
                <a:gd name="T5" fmla="*/ 2147483647 h 658"/>
                <a:gd name="T6" fmla="*/ 2147483647 w 905"/>
                <a:gd name="T7" fmla="*/ 2147483647 h 658"/>
                <a:gd name="T8" fmla="*/ 2147483647 w 905"/>
                <a:gd name="T9" fmla="*/ 2147483647 h 658"/>
                <a:gd name="T10" fmla="*/ 2147483647 w 905"/>
                <a:gd name="T11" fmla="*/ 2147483647 h 658"/>
                <a:gd name="T12" fmla="*/ 2147483647 w 905"/>
                <a:gd name="T13" fmla="*/ 2147483647 h 658"/>
                <a:gd name="T14" fmla="*/ 2147483647 w 905"/>
                <a:gd name="T15" fmla="*/ 2147483647 h 658"/>
                <a:gd name="T16" fmla="*/ 2147483647 w 905"/>
                <a:gd name="T17" fmla="*/ 2147483647 h 658"/>
                <a:gd name="T18" fmla="*/ 2147483647 w 905"/>
                <a:gd name="T19" fmla="*/ 2147483647 h 658"/>
                <a:gd name="T20" fmla="*/ 2147483647 w 905"/>
                <a:gd name="T21" fmla="*/ 2147483647 h 658"/>
                <a:gd name="T22" fmla="*/ 2147483647 w 905"/>
                <a:gd name="T23" fmla="*/ 2147483647 h 658"/>
                <a:gd name="T24" fmla="*/ 2147483647 w 905"/>
                <a:gd name="T25" fmla="*/ 2147483647 h 658"/>
                <a:gd name="T26" fmla="*/ 2147483647 w 905"/>
                <a:gd name="T27" fmla="*/ 2147483647 h 658"/>
                <a:gd name="T28" fmla="*/ 2147483647 w 905"/>
                <a:gd name="T29" fmla="*/ 2147483647 h 658"/>
                <a:gd name="T30" fmla="*/ 0 w 905"/>
                <a:gd name="T31" fmla="*/ 2147483647 h 658"/>
                <a:gd name="T32" fmla="*/ 2147483647 w 905"/>
                <a:gd name="T33" fmla="*/ 2147483647 h 658"/>
                <a:gd name="T34" fmla="*/ 2147483647 w 905"/>
                <a:gd name="T35" fmla="*/ 2147483647 h 658"/>
                <a:gd name="T36" fmla="*/ 2147483647 w 905"/>
                <a:gd name="T37" fmla="*/ 2147483647 h 658"/>
                <a:gd name="T38" fmla="*/ 2147483647 w 905"/>
                <a:gd name="T39" fmla="*/ 2147483647 h 658"/>
                <a:gd name="T40" fmla="*/ 2147483647 w 905"/>
                <a:gd name="T41" fmla="*/ 2147483647 h 658"/>
                <a:gd name="T42" fmla="*/ 2147483647 w 905"/>
                <a:gd name="T43" fmla="*/ 2147483647 h 658"/>
                <a:gd name="T44" fmla="*/ 2147483647 w 905"/>
                <a:gd name="T45" fmla="*/ 2147483647 h 658"/>
                <a:gd name="T46" fmla="*/ 2147483647 w 905"/>
                <a:gd name="T47" fmla="*/ 2147483647 h 658"/>
                <a:gd name="T48" fmla="*/ 2147483647 w 905"/>
                <a:gd name="T49" fmla="*/ 2147483647 h 658"/>
                <a:gd name="T50" fmla="*/ 2147483647 w 905"/>
                <a:gd name="T51" fmla="*/ 2147483647 h 658"/>
                <a:gd name="T52" fmla="*/ 2147483647 w 905"/>
                <a:gd name="T53" fmla="*/ 2147483647 h 658"/>
                <a:gd name="T54" fmla="*/ 2147483647 w 905"/>
                <a:gd name="T55" fmla="*/ 2147483647 h 658"/>
                <a:gd name="T56" fmla="*/ 2147483647 w 905"/>
                <a:gd name="T57" fmla="*/ 2147483647 h 658"/>
                <a:gd name="T58" fmla="*/ 2147483647 w 905"/>
                <a:gd name="T59" fmla="*/ 2147483647 h 6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5"/>
                <a:gd name="T91" fmla="*/ 0 h 658"/>
                <a:gd name="T92" fmla="*/ 905 w 905"/>
                <a:gd name="T93" fmla="*/ 658 h 6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5" h="658">
                  <a:moveTo>
                    <a:pt x="872" y="658"/>
                  </a:moveTo>
                  <a:lnTo>
                    <a:pt x="872" y="658"/>
                  </a:lnTo>
                  <a:lnTo>
                    <a:pt x="705" y="658"/>
                  </a:lnTo>
                  <a:lnTo>
                    <a:pt x="705" y="591"/>
                  </a:lnTo>
                  <a:lnTo>
                    <a:pt x="839" y="591"/>
                  </a:lnTo>
                  <a:lnTo>
                    <a:pt x="839" y="168"/>
                  </a:lnTo>
                  <a:cubicBezTo>
                    <a:pt x="802" y="144"/>
                    <a:pt x="728" y="103"/>
                    <a:pt x="683" y="78"/>
                  </a:cubicBezTo>
                  <a:lnTo>
                    <a:pt x="577" y="192"/>
                  </a:lnTo>
                  <a:cubicBezTo>
                    <a:pt x="565" y="205"/>
                    <a:pt x="546" y="207"/>
                    <a:pt x="532" y="197"/>
                  </a:cubicBezTo>
                  <a:lnTo>
                    <a:pt x="463" y="146"/>
                  </a:lnTo>
                  <a:lnTo>
                    <a:pt x="375" y="146"/>
                  </a:lnTo>
                  <a:lnTo>
                    <a:pt x="308" y="198"/>
                  </a:lnTo>
                  <a:cubicBezTo>
                    <a:pt x="294" y="209"/>
                    <a:pt x="274" y="207"/>
                    <a:pt x="263" y="194"/>
                  </a:cubicBezTo>
                  <a:lnTo>
                    <a:pt x="158" y="80"/>
                  </a:lnTo>
                  <a:lnTo>
                    <a:pt x="36" y="159"/>
                  </a:lnTo>
                  <a:lnTo>
                    <a:pt x="0" y="103"/>
                  </a:lnTo>
                  <a:lnTo>
                    <a:pt x="146" y="9"/>
                  </a:lnTo>
                  <a:cubicBezTo>
                    <a:pt x="159" y="0"/>
                    <a:pt x="178" y="2"/>
                    <a:pt x="189" y="14"/>
                  </a:cubicBezTo>
                  <a:lnTo>
                    <a:pt x="291" y="126"/>
                  </a:lnTo>
                  <a:lnTo>
                    <a:pt x="343" y="86"/>
                  </a:lnTo>
                  <a:cubicBezTo>
                    <a:pt x="348" y="82"/>
                    <a:pt x="356" y="79"/>
                    <a:pt x="363" y="79"/>
                  </a:cubicBezTo>
                  <a:lnTo>
                    <a:pt x="474" y="79"/>
                  </a:lnTo>
                  <a:cubicBezTo>
                    <a:pt x="481" y="79"/>
                    <a:pt x="488" y="81"/>
                    <a:pt x="493" y="86"/>
                  </a:cubicBezTo>
                  <a:lnTo>
                    <a:pt x="548" y="125"/>
                  </a:lnTo>
                  <a:lnTo>
                    <a:pt x="652" y="14"/>
                  </a:lnTo>
                  <a:cubicBezTo>
                    <a:pt x="662" y="3"/>
                    <a:pt x="678" y="0"/>
                    <a:pt x="692" y="7"/>
                  </a:cubicBezTo>
                  <a:cubicBezTo>
                    <a:pt x="698" y="11"/>
                    <a:pt x="847" y="91"/>
                    <a:pt x="892" y="124"/>
                  </a:cubicBezTo>
                  <a:cubicBezTo>
                    <a:pt x="900" y="130"/>
                    <a:pt x="905" y="140"/>
                    <a:pt x="905" y="150"/>
                  </a:cubicBezTo>
                  <a:lnTo>
                    <a:pt x="905" y="625"/>
                  </a:lnTo>
                  <a:cubicBezTo>
                    <a:pt x="905" y="643"/>
                    <a:pt x="890" y="658"/>
                    <a:pt x="872" y="65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Freeform 130"/>
            <p:cNvSpPr>
              <a:spLocks/>
            </p:cNvSpPr>
            <p:nvPr/>
          </p:nvSpPr>
          <p:spPr bwMode="auto">
            <a:xfrm>
              <a:off x="7891229" y="1399811"/>
              <a:ext cx="30977" cy="41461"/>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8" y="0"/>
                    <a:pt x="139" y="31"/>
                    <a:pt x="139" y="69"/>
                  </a:cubicBezTo>
                  <a:cubicBezTo>
                    <a:pt x="139" y="107"/>
                    <a:pt x="108" y="138"/>
                    <a:pt x="69"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Freeform 131"/>
            <p:cNvSpPr>
              <a:spLocks/>
            </p:cNvSpPr>
            <p:nvPr/>
          </p:nvSpPr>
          <p:spPr bwMode="auto">
            <a:xfrm>
              <a:off x="7938951" y="1398659"/>
              <a:ext cx="30140" cy="42613"/>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Freeform 132"/>
            <p:cNvSpPr>
              <a:spLocks/>
            </p:cNvSpPr>
            <p:nvPr/>
          </p:nvSpPr>
          <p:spPr bwMode="auto">
            <a:xfrm>
              <a:off x="7882857" y="1266215"/>
              <a:ext cx="35163" cy="116321"/>
            </a:xfrm>
            <a:custGeom>
              <a:avLst/>
              <a:gdLst>
                <a:gd name="T0" fmla="*/ 2147483647 w 160"/>
                <a:gd name="T1" fmla="*/ 0 h 381"/>
                <a:gd name="T2" fmla="*/ 2147483647 w 160"/>
                <a:gd name="T3" fmla="*/ 0 h 381"/>
                <a:gd name="T4" fmla="*/ 2147483647 w 160"/>
                <a:gd name="T5" fmla="*/ 2147483647 h 381"/>
                <a:gd name="T6" fmla="*/ 0 w 160"/>
                <a:gd name="T7" fmla="*/ 2147483647 h 381"/>
                <a:gd name="T8" fmla="*/ 2147483647 w 160"/>
                <a:gd name="T9" fmla="*/ 2147483647 h 381"/>
                <a:gd name="T10" fmla="*/ 2147483647 w 160"/>
                <a:gd name="T11" fmla="*/ 2147483647 h 381"/>
                <a:gd name="T12" fmla="*/ 2147483647 w 160"/>
                <a:gd name="T13" fmla="*/ 2147483647 h 381"/>
                <a:gd name="T14" fmla="*/ 2147483647 w 160"/>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381"/>
                <a:gd name="T26" fmla="*/ 160 w 160"/>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381">
                  <a:moveTo>
                    <a:pt x="11" y="0"/>
                  </a:moveTo>
                  <a:lnTo>
                    <a:pt x="11" y="0"/>
                  </a:lnTo>
                  <a:lnTo>
                    <a:pt x="33" y="78"/>
                  </a:lnTo>
                  <a:lnTo>
                    <a:pt x="0" y="293"/>
                  </a:lnTo>
                  <a:lnTo>
                    <a:pt x="82" y="381"/>
                  </a:lnTo>
                  <a:lnTo>
                    <a:pt x="160" y="293"/>
                  </a:lnTo>
                  <a:lnTo>
                    <a:pt x="118" y="80"/>
                  </a:lnTo>
                  <a:lnTo>
                    <a:pt x="136" y="0"/>
                  </a:lnTo>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14" name="矩形 313"/>
          <p:cNvSpPr/>
          <p:nvPr/>
        </p:nvSpPr>
        <p:spPr>
          <a:xfrm>
            <a:off x="8959008" y="2123353"/>
            <a:ext cx="615553" cy="461665"/>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关联关系</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分析</a:t>
            </a:r>
          </a:p>
        </p:txBody>
      </p:sp>
      <p:grpSp>
        <p:nvGrpSpPr>
          <p:cNvPr id="315" name="组合 507"/>
          <p:cNvGrpSpPr/>
          <p:nvPr/>
        </p:nvGrpSpPr>
        <p:grpSpPr>
          <a:xfrm>
            <a:off x="8387732" y="1723252"/>
            <a:ext cx="258078" cy="320347"/>
            <a:chOff x="-2949575" y="3236913"/>
            <a:chExt cx="1717675" cy="1365250"/>
          </a:xfrm>
          <a:solidFill>
            <a:schemeClr val="tx1">
              <a:lumMod val="65000"/>
              <a:lumOff val="35000"/>
            </a:schemeClr>
          </a:solidFill>
        </p:grpSpPr>
        <p:sp>
          <p:nvSpPr>
            <p:cNvPr id="316" name="Freeform 188"/>
            <p:cNvSpPr>
              <a:spLocks/>
            </p:cNvSpPr>
            <p:nvPr/>
          </p:nvSpPr>
          <p:spPr bwMode="auto">
            <a:xfrm>
              <a:off x="-1708150" y="3475038"/>
              <a:ext cx="73025" cy="247650"/>
            </a:xfrm>
            <a:custGeom>
              <a:avLst/>
              <a:gdLst/>
              <a:ahLst/>
              <a:cxnLst>
                <a:cxn ang="0">
                  <a:pos x="360" y="0"/>
                </a:cxn>
                <a:cxn ang="0">
                  <a:pos x="690" y="1290"/>
                </a:cxn>
                <a:cxn ang="0">
                  <a:pos x="360" y="2340"/>
                </a:cxn>
                <a:cxn ang="0">
                  <a:pos x="0" y="1260"/>
                </a:cxn>
                <a:cxn ang="0">
                  <a:pos x="360" y="0"/>
                </a:cxn>
              </a:cxnLst>
              <a:rect l="0" t="0" r="r" b="b"/>
              <a:pathLst>
                <a:path w="690" h="2340">
                  <a:moveTo>
                    <a:pt x="360" y="0"/>
                  </a:moveTo>
                  <a:lnTo>
                    <a:pt x="690" y="1290"/>
                  </a:lnTo>
                  <a:lnTo>
                    <a:pt x="360" y="2340"/>
                  </a:lnTo>
                  <a:lnTo>
                    <a:pt x="0" y="1260"/>
                  </a:lnTo>
                  <a:lnTo>
                    <a:pt x="360"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Freeform 189"/>
            <p:cNvSpPr>
              <a:spLocks/>
            </p:cNvSpPr>
            <p:nvPr/>
          </p:nvSpPr>
          <p:spPr bwMode="auto">
            <a:xfrm>
              <a:off x="-1692275" y="3729038"/>
              <a:ext cx="41275" cy="47625"/>
            </a:xfrm>
            <a:custGeom>
              <a:avLst/>
              <a:gdLst/>
              <a:ahLst/>
              <a:cxnLst>
                <a:cxn ang="0">
                  <a:pos x="0" y="240"/>
                </a:cxn>
                <a:cxn ang="0">
                  <a:pos x="0" y="330"/>
                </a:cxn>
                <a:cxn ang="0">
                  <a:pos x="60" y="391"/>
                </a:cxn>
                <a:cxn ang="0">
                  <a:pos x="120" y="450"/>
                </a:cxn>
                <a:cxn ang="0">
                  <a:pos x="180" y="450"/>
                </a:cxn>
                <a:cxn ang="0">
                  <a:pos x="270" y="450"/>
                </a:cxn>
                <a:cxn ang="0">
                  <a:pos x="330" y="391"/>
                </a:cxn>
                <a:cxn ang="0">
                  <a:pos x="360" y="330"/>
                </a:cxn>
                <a:cxn ang="0">
                  <a:pos x="390" y="240"/>
                </a:cxn>
                <a:cxn ang="0">
                  <a:pos x="360" y="150"/>
                </a:cxn>
                <a:cxn ang="0">
                  <a:pos x="330" y="60"/>
                </a:cxn>
                <a:cxn ang="0">
                  <a:pos x="270" y="30"/>
                </a:cxn>
                <a:cxn ang="0">
                  <a:pos x="180" y="0"/>
                </a:cxn>
                <a:cxn ang="0">
                  <a:pos x="120" y="30"/>
                </a:cxn>
                <a:cxn ang="0">
                  <a:pos x="60" y="60"/>
                </a:cxn>
                <a:cxn ang="0">
                  <a:pos x="0" y="150"/>
                </a:cxn>
                <a:cxn ang="0">
                  <a:pos x="0" y="240"/>
                </a:cxn>
              </a:cxnLst>
              <a:rect l="0" t="0" r="r" b="b"/>
              <a:pathLst>
                <a:path w="390" h="450">
                  <a:moveTo>
                    <a:pt x="0" y="240"/>
                  </a:moveTo>
                  <a:lnTo>
                    <a:pt x="0" y="330"/>
                  </a:lnTo>
                  <a:lnTo>
                    <a:pt x="60" y="391"/>
                  </a:lnTo>
                  <a:lnTo>
                    <a:pt x="120" y="450"/>
                  </a:lnTo>
                  <a:lnTo>
                    <a:pt x="180" y="450"/>
                  </a:lnTo>
                  <a:lnTo>
                    <a:pt x="270" y="450"/>
                  </a:lnTo>
                  <a:lnTo>
                    <a:pt x="330" y="391"/>
                  </a:lnTo>
                  <a:lnTo>
                    <a:pt x="360" y="330"/>
                  </a:lnTo>
                  <a:lnTo>
                    <a:pt x="390" y="240"/>
                  </a:lnTo>
                  <a:lnTo>
                    <a:pt x="360" y="150"/>
                  </a:lnTo>
                  <a:lnTo>
                    <a:pt x="330" y="60"/>
                  </a:lnTo>
                  <a:lnTo>
                    <a:pt x="270" y="30"/>
                  </a:lnTo>
                  <a:lnTo>
                    <a:pt x="180" y="0"/>
                  </a:lnTo>
                  <a:lnTo>
                    <a:pt x="120" y="30"/>
                  </a:lnTo>
                  <a:lnTo>
                    <a:pt x="60" y="60"/>
                  </a:lnTo>
                  <a:lnTo>
                    <a:pt x="0" y="150"/>
                  </a:lnTo>
                  <a:lnTo>
                    <a:pt x="0" y="2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Rectangle 190"/>
            <p:cNvSpPr>
              <a:spLocks noChangeArrowheads="1"/>
            </p:cNvSpPr>
            <p:nvPr/>
          </p:nvSpPr>
          <p:spPr bwMode="auto">
            <a:xfrm>
              <a:off x="-1831975" y="3687763"/>
              <a:ext cx="76200" cy="63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Freeform 191"/>
            <p:cNvSpPr>
              <a:spLocks/>
            </p:cNvSpPr>
            <p:nvPr/>
          </p:nvSpPr>
          <p:spPr bwMode="auto">
            <a:xfrm>
              <a:off x="-1790700" y="3236913"/>
              <a:ext cx="225425" cy="219075"/>
            </a:xfrm>
            <a:custGeom>
              <a:avLst/>
              <a:gdLst/>
              <a:ahLst/>
              <a:cxnLst>
                <a:cxn ang="0">
                  <a:pos x="0" y="1050"/>
                </a:cxn>
                <a:cxn ang="0">
                  <a:pos x="0" y="1260"/>
                </a:cxn>
                <a:cxn ang="0">
                  <a:pos x="60" y="1440"/>
                </a:cxn>
                <a:cxn ang="0">
                  <a:pos x="180" y="1620"/>
                </a:cxn>
                <a:cxn ang="0">
                  <a:pos x="300" y="1770"/>
                </a:cxn>
                <a:cxn ang="0">
                  <a:pos x="450" y="1890"/>
                </a:cxn>
                <a:cxn ang="0">
                  <a:pos x="630" y="2010"/>
                </a:cxn>
                <a:cxn ang="0">
                  <a:pos x="840" y="2070"/>
                </a:cxn>
                <a:cxn ang="0">
                  <a:pos x="1050" y="2070"/>
                </a:cxn>
                <a:cxn ang="0">
                  <a:pos x="1290" y="2070"/>
                </a:cxn>
                <a:cxn ang="0">
                  <a:pos x="1470" y="2010"/>
                </a:cxn>
                <a:cxn ang="0">
                  <a:pos x="1650" y="1890"/>
                </a:cxn>
                <a:cxn ang="0">
                  <a:pos x="1830" y="1770"/>
                </a:cxn>
                <a:cxn ang="0">
                  <a:pos x="1950" y="1620"/>
                </a:cxn>
                <a:cxn ang="0">
                  <a:pos x="2040" y="1440"/>
                </a:cxn>
                <a:cxn ang="0">
                  <a:pos x="2100" y="1260"/>
                </a:cxn>
                <a:cxn ang="0">
                  <a:pos x="2130" y="1050"/>
                </a:cxn>
                <a:cxn ang="0">
                  <a:pos x="2100" y="840"/>
                </a:cxn>
                <a:cxn ang="0">
                  <a:pos x="2040" y="630"/>
                </a:cxn>
                <a:cxn ang="0">
                  <a:pos x="1950" y="450"/>
                </a:cxn>
                <a:cxn ang="0">
                  <a:pos x="1830" y="300"/>
                </a:cxn>
                <a:cxn ang="0">
                  <a:pos x="1650" y="180"/>
                </a:cxn>
                <a:cxn ang="0">
                  <a:pos x="1470" y="90"/>
                </a:cxn>
                <a:cxn ang="0">
                  <a:pos x="1290" y="30"/>
                </a:cxn>
                <a:cxn ang="0">
                  <a:pos x="1050" y="0"/>
                </a:cxn>
                <a:cxn ang="0">
                  <a:pos x="840" y="30"/>
                </a:cxn>
                <a:cxn ang="0">
                  <a:pos x="630" y="90"/>
                </a:cxn>
                <a:cxn ang="0">
                  <a:pos x="450" y="180"/>
                </a:cxn>
                <a:cxn ang="0">
                  <a:pos x="300" y="300"/>
                </a:cxn>
                <a:cxn ang="0">
                  <a:pos x="180" y="450"/>
                </a:cxn>
                <a:cxn ang="0">
                  <a:pos x="60" y="630"/>
                </a:cxn>
                <a:cxn ang="0">
                  <a:pos x="0" y="840"/>
                </a:cxn>
                <a:cxn ang="0">
                  <a:pos x="0" y="1050"/>
                </a:cxn>
              </a:cxnLst>
              <a:rect l="0" t="0" r="r" b="b"/>
              <a:pathLst>
                <a:path w="2130" h="2070">
                  <a:moveTo>
                    <a:pt x="0" y="1050"/>
                  </a:moveTo>
                  <a:lnTo>
                    <a:pt x="0" y="1260"/>
                  </a:lnTo>
                  <a:lnTo>
                    <a:pt x="60" y="1440"/>
                  </a:lnTo>
                  <a:lnTo>
                    <a:pt x="180" y="1620"/>
                  </a:lnTo>
                  <a:lnTo>
                    <a:pt x="300" y="1770"/>
                  </a:lnTo>
                  <a:lnTo>
                    <a:pt x="450" y="1890"/>
                  </a:lnTo>
                  <a:lnTo>
                    <a:pt x="630" y="2010"/>
                  </a:lnTo>
                  <a:lnTo>
                    <a:pt x="840" y="2070"/>
                  </a:lnTo>
                  <a:lnTo>
                    <a:pt x="1050" y="2070"/>
                  </a:lnTo>
                  <a:lnTo>
                    <a:pt x="1290" y="2070"/>
                  </a:lnTo>
                  <a:lnTo>
                    <a:pt x="1470" y="2010"/>
                  </a:lnTo>
                  <a:lnTo>
                    <a:pt x="1650" y="1890"/>
                  </a:lnTo>
                  <a:lnTo>
                    <a:pt x="1830" y="1770"/>
                  </a:lnTo>
                  <a:lnTo>
                    <a:pt x="1950" y="1620"/>
                  </a:lnTo>
                  <a:lnTo>
                    <a:pt x="2040" y="1440"/>
                  </a:lnTo>
                  <a:lnTo>
                    <a:pt x="2100" y="1260"/>
                  </a:lnTo>
                  <a:lnTo>
                    <a:pt x="2130" y="1050"/>
                  </a:lnTo>
                  <a:lnTo>
                    <a:pt x="2100" y="840"/>
                  </a:lnTo>
                  <a:lnTo>
                    <a:pt x="2040" y="630"/>
                  </a:lnTo>
                  <a:lnTo>
                    <a:pt x="1950" y="450"/>
                  </a:lnTo>
                  <a:lnTo>
                    <a:pt x="1830" y="300"/>
                  </a:lnTo>
                  <a:lnTo>
                    <a:pt x="1650" y="180"/>
                  </a:lnTo>
                  <a:lnTo>
                    <a:pt x="1470" y="90"/>
                  </a:lnTo>
                  <a:lnTo>
                    <a:pt x="1290" y="30"/>
                  </a:lnTo>
                  <a:lnTo>
                    <a:pt x="1050" y="0"/>
                  </a:lnTo>
                  <a:lnTo>
                    <a:pt x="840" y="30"/>
                  </a:lnTo>
                  <a:lnTo>
                    <a:pt x="630" y="90"/>
                  </a:lnTo>
                  <a:lnTo>
                    <a:pt x="450" y="180"/>
                  </a:lnTo>
                  <a:lnTo>
                    <a:pt x="300" y="300"/>
                  </a:lnTo>
                  <a:lnTo>
                    <a:pt x="180" y="450"/>
                  </a:lnTo>
                  <a:lnTo>
                    <a:pt x="60" y="630"/>
                  </a:lnTo>
                  <a:lnTo>
                    <a:pt x="0" y="840"/>
                  </a:lnTo>
                  <a:lnTo>
                    <a:pt x="0" y="10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Freeform 192"/>
            <p:cNvSpPr>
              <a:spLocks/>
            </p:cNvSpPr>
            <p:nvPr/>
          </p:nvSpPr>
          <p:spPr bwMode="auto">
            <a:xfrm>
              <a:off x="-1654175" y="3970338"/>
              <a:ext cx="177800" cy="606425"/>
            </a:xfrm>
            <a:custGeom>
              <a:avLst/>
              <a:gdLst/>
              <a:ahLst/>
              <a:cxnLst>
                <a:cxn ang="0">
                  <a:pos x="0" y="5190"/>
                </a:cxn>
                <a:cxn ang="0">
                  <a:pos x="30" y="5310"/>
                </a:cxn>
                <a:cxn ang="0">
                  <a:pos x="60" y="5400"/>
                </a:cxn>
                <a:cxn ang="0">
                  <a:pos x="90" y="5490"/>
                </a:cxn>
                <a:cxn ang="0">
                  <a:pos x="150" y="5580"/>
                </a:cxn>
                <a:cxn ang="0">
                  <a:pos x="240" y="5640"/>
                </a:cxn>
                <a:cxn ang="0">
                  <a:pos x="300" y="5700"/>
                </a:cxn>
                <a:cxn ang="0">
                  <a:pos x="390" y="5730"/>
                </a:cxn>
                <a:cxn ang="0">
                  <a:pos x="510" y="5730"/>
                </a:cxn>
                <a:cxn ang="0">
                  <a:pos x="1200" y="5730"/>
                </a:cxn>
                <a:cxn ang="0">
                  <a:pos x="1290" y="5730"/>
                </a:cxn>
                <a:cxn ang="0">
                  <a:pos x="1380" y="5700"/>
                </a:cxn>
                <a:cxn ang="0">
                  <a:pos x="1470" y="5640"/>
                </a:cxn>
                <a:cxn ang="0">
                  <a:pos x="1530" y="5580"/>
                </a:cxn>
                <a:cxn ang="0">
                  <a:pos x="1590" y="5490"/>
                </a:cxn>
                <a:cxn ang="0">
                  <a:pos x="1620" y="5400"/>
                </a:cxn>
                <a:cxn ang="0">
                  <a:pos x="1650" y="5310"/>
                </a:cxn>
                <a:cxn ang="0">
                  <a:pos x="1680" y="5190"/>
                </a:cxn>
                <a:cxn ang="0">
                  <a:pos x="1680" y="540"/>
                </a:cxn>
                <a:cxn ang="0">
                  <a:pos x="1650" y="420"/>
                </a:cxn>
                <a:cxn ang="0">
                  <a:pos x="1620" y="330"/>
                </a:cxn>
                <a:cxn ang="0">
                  <a:pos x="1590" y="240"/>
                </a:cxn>
                <a:cxn ang="0">
                  <a:pos x="1530" y="150"/>
                </a:cxn>
                <a:cxn ang="0">
                  <a:pos x="1470" y="90"/>
                </a:cxn>
                <a:cxn ang="0">
                  <a:pos x="1380" y="30"/>
                </a:cxn>
                <a:cxn ang="0">
                  <a:pos x="1290" y="0"/>
                </a:cxn>
                <a:cxn ang="0">
                  <a:pos x="1200" y="0"/>
                </a:cxn>
                <a:cxn ang="0">
                  <a:pos x="510" y="0"/>
                </a:cxn>
                <a:cxn ang="0">
                  <a:pos x="390" y="0"/>
                </a:cxn>
                <a:cxn ang="0">
                  <a:pos x="300" y="30"/>
                </a:cxn>
                <a:cxn ang="0">
                  <a:pos x="240" y="90"/>
                </a:cxn>
                <a:cxn ang="0">
                  <a:pos x="150" y="150"/>
                </a:cxn>
                <a:cxn ang="0">
                  <a:pos x="90" y="240"/>
                </a:cxn>
                <a:cxn ang="0">
                  <a:pos x="60" y="330"/>
                </a:cxn>
                <a:cxn ang="0">
                  <a:pos x="30" y="420"/>
                </a:cxn>
                <a:cxn ang="0">
                  <a:pos x="0" y="540"/>
                </a:cxn>
                <a:cxn ang="0">
                  <a:pos x="0" y="5190"/>
                </a:cxn>
              </a:cxnLst>
              <a:rect l="0" t="0" r="r" b="b"/>
              <a:pathLst>
                <a:path w="1680" h="5730">
                  <a:moveTo>
                    <a:pt x="0" y="5190"/>
                  </a:moveTo>
                  <a:lnTo>
                    <a:pt x="30" y="5310"/>
                  </a:lnTo>
                  <a:lnTo>
                    <a:pt x="60" y="5400"/>
                  </a:lnTo>
                  <a:lnTo>
                    <a:pt x="90" y="5490"/>
                  </a:lnTo>
                  <a:lnTo>
                    <a:pt x="150" y="5580"/>
                  </a:lnTo>
                  <a:lnTo>
                    <a:pt x="240" y="5640"/>
                  </a:lnTo>
                  <a:lnTo>
                    <a:pt x="300" y="5700"/>
                  </a:lnTo>
                  <a:lnTo>
                    <a:pt x="390" y="5730"/>
                  </a:lnTo>
                  <a:lnTo>
                    <a:pt x="510" y="5730"/>
                  </a:lnTo>
                  <a:lnTo>
                    <a:pt x="1200" y="5730"/>
                  </a:lnTo>
                  <a:lnTo>
                    <a:pt x="1290" y="5730"/>
                  </a:lnTo>
                  <a:lnTo>
                    <a:pt x="1380" y="5700"/>
                  </a:lnTo>
                  <a:lnTo>
                    <a:pt x="1470" y="5640"/>
                  </a:lnTo>
                  <a:lnTo>
                    <a:pt x="1530" y="5580"/>
                  </a:lnTo>
                  <a:lnTo>
                    <a:pt x="1590" y="5490"/>
                  </a:lnTo>
                  <a:lnTo>
                    <a:pt x="1620" y="5400"/>
                  </a:lnTo>
                  <a:lnTo>
                    <a:pt x="1650" y="5310"/>
                  </a:lnTo>
                  <a:lnTo>
                    <a:pt x="1680" y="5190"/>
                  </a:lnTo>
                  <a:lnTo>
                    <a:pt x="1680" y="540"/>
                  </a:lnTo>
                  <a:lnTo>
                    <a:pt x="1650" y="420"/>
                  </a:lnTo>
                  <a:lnTo>
                    <a:pt x="1620" y="330"/>
                  </a:lnTo>
                  <a:lnTo>
                    <a:pt x="1590" y="240"/>
                  </a:lnTo>
                  <a:lnTo>
                    <a:pt x="1530" y="150"/>
                  </a:lnTo>
                  <a:lnTo>
                    <a:pt x="1470" y="90"/>
                  </a:lnTo>
                  <a:lnTo>
                    <a:pt x="1380" y="30"/>
                  </a:lnTo>
                  <a:lnTo>
                    <a:pt x="1290" y="0"/>
                  </a:lnTo>
                  <a:lnTo>
                    <a:pt x="1200" y="0"/>
                  </a:lnTo>
                  <a:lnTo>
                    <a:pt x="510" y="0"/>
                  </a:lnTo>
                  <a:lnTo>
                    <a:pt x="390" y="0"/>
                  </a:lnTo>
                  <a:lnTo>
                    <a:pt x="300" y="30"/>
                  </a:lnTo>
                  <a:lnTo>
                    <a:pt x="240" y="90"/>
                  </a:lnTo>
                  <a:lnTo>
                    <a:pt x="150" y="150"/>
                  </a:lnTo>
                  <a:lnTo>
                    <a:pt x="90" y="240"/>
                  </a:lnTo>
                  <a:lnTo>
                    <a:pt x="60" y="330"/>
                  </a:lnTo>
                  <a:lnTo>
                    <a:pt x="30" y="420"/>
                  </a:lnTo>
                  <a:lnTo>
                    <a:pt x="0" y="540"/>
                  </a:lnTo>
                  <a:lnTo>
                    <a:pt x="0" y="51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Freeform 193"/>
            <p:cNvSpPr>
              <a:spLocks/>
            </p:cNvSpPr>
            <p:nvPr/>
          </p:nvSpPr>
          <p:spPr bwMode="auto">
            <a:xfrm>
              <a:off x="-1958975" y="3960813"/>
              <a:ext cx="254000" cy="320675"/>
            </a:xfrm>
            <a:custGeom>
              <a:avLst/>
              <a:gdLst/>
              <a:ahLst/>
              <a:cxnLst>
                <a:cxn ang="0">
                  <a:pos x="30" y="2310"/>
                </a:cxn>
                <a:cxn ang="0">
                  <a:pos x="0" y="2370"/>
                </a:cxn>
                <a:cxn ang="0">
                  <a:pos x="30" y="2431"/>
                </a:cxn>
                <a:cxn ang="0">
                  <a:pos x="90" y="2550"/>
                </a:cxn>
                <a:cxn ang="0">
                  <a:pos x="210" y="2640"/>
                </a:cxn>
                <a:cxn ang="0">
                  <a:pos x="360" y="2730"/>
                </a:cxn>
                <a:cxn ang="0">
                  <a:pos x="1020" y="2970"/>
                </a:cxn>
                <a:cxn ang="0">
                  <a:pos x="1200" y="3030"/>
                </a:cxn>
                <a:cxn ang="0">
                  <a:pos x="1380" y="3030"/>
                </a:cxn>
                <a:cxn ang="0">
                  <a:pos x="1500" y="2970"/>
                </a:cxn>
                <a:cxn ang="0">
                  <a:pos x="1530" y="2940"/>
                </a:cxn>
                <a:cxn ang="0">
                  <a:pos x="1560" y="2910"/>
                </a:cxn>
                <a:cxn ang="0">
                  <a:pos x="2400" y="720"/>
                </a:cxn>
                <a:cxn ang="0">
                  <a:pos x="2400" y="660"/>
                </a:cxn>
                <a:cxn ang="0">
                  <a:pos x="2400" y="600"/>
                </a:cxn>
                <a:cxn ang="0">
                  <a:pos x="2340" y="480"/>
                </a:cxn>
                <a:cxn ang="0">
                  <a:pos x="2220" y="390"/>
                </a:cxn>
                <a:cxn ang="0">
                  <a:pos x="2040" y="300"/>
                </a:cxn>
                <a:cxn ang="0">
                  <a:pos x="1410" y="60"/>
                </a:cxn>
                <a:cxn ang="0">
                  <a:pos x="1200" y="0"/>
                </a:cxn>
                <a:cxn ang="0">
                  <a:pos x="1050" y="0"/>
                </a:cxn>
                <a:cxn ang="0">
                  <a:pos x="930" y="60"/>
                </a:cxn>
                <a:cxn ang="0">
                  <a:pos x="870" y="90"/>
                </a:cxn>
                <a:cxn ang="0">
                  <a:pos x="840" y="120"/>
                </a:cxn>
                <a:cxn ang="0">
                  <a:pos x="30" y="2310"/>
                </a:cxn>
              </a:cxnLst>
              <a:rect l="0" t="0" r="r" b="b"/>
              <a:pathLst>
                <a:path w="2400" h="3030">
                  <a:moveTo>
                    <a:pt x="30" y="2310"/>
                  </a:moveTo>
                  <a:lnTo>
                    <a:pt x="0" y="2370"/>
                  </a:lnTo>
                  <a:lnTo>
                    <a:pt x="30" y="2431"/>
                  </a:lnTo>
                  <a:lnTo>
                    <a:pt x="90" y="2550"/>
                  </a:lnTo>
                  <a:lnTo>
                    <a:pt x="210" y="2640"/>
                  </a:lnTo>
                  <a:lnTo>
                    <a:pt x="360" y="2730"/>
                  </a:lnTo>
                  <a:lnTo>
                    <a:pt x="1020" y="2970"/>
                  </a:lnTo>
                  <a:lnTo>
                    <a:pt x="1200" y="3030"/>
                  </a:lnTo>
                  <a:lnTo>
                    <a:pt x="1380" y="3030"/>
                  </a:lnTo>
                  <a:lnTo>
                    <a:pt x="1500" y="2970"/>
                  </a:lnTo>
                  <a:lnTo>
                    <a:pt x="1530" y="2940"/>
                  </a:lnTo>
                  <a:lnTo>
                    <a:pt x="1560" y="2910"/>
                  </a:lnTo>
                  <a:lnTo>
                    <a:pt x="2400" y="720"/>
                  </a:lnTo>
                  <a:lnTo>
                    <a:pt x="2400" y="660"/>
                  </a:lnTo>
                  <a:lnTo>
                    <a:pt x="2400" y="600"/>
                  </a:lnTo>
                  <a:lnTo>
                    <a:pt x="2340" y="480"/>
                  </a:lnTo>
                  <a:lnTo>
                    <a:pt x="2220" y="390"/>
                  </a:lnTo>
                  <a:lnTo>
                    <a:pt x="2040" y="300"/>
                  </a:lnTo>
                  <a:lnTo>
                    <a:pt x="1410" y="60"/>
                  </a:lnTo>
                  <a:lnTo>
                    <a:pt x="1200" y="0"/>
                  </a:lnTo>
                  <a:lnTo>
                    <a:pt x="1050" y="0"/>
                  </a:lnTo>
                  <a:lnTo>
                    <a:pt x="930" y="60"/>
                  </a:lnTo>
                  <a:lnTo>
                    <a:pt x="870" y="90"/>
                  </a:lnTo>
                  <a:lnTo>
                    <a:pt x="840" y="120"/>
                  </a:lnTo>
                  <a:lnTo>
                    <a:pt x="30" y="231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Freeform 195"/>
            <p:cNvSpPr>
              <a:spLocks/>
            </p:cNvSpPr>
            <p:nvPr/>
          </p:nvSpPr>
          <p:spPr bwMode="auto">
            <a:xfrm>
              <a:off x="-1958975" y="4164013"/>
              <a:ext cx="238125" cy="422275"/>
            </a:xfrm>
            <a:custGeom>
              <a:avLst/>
              <a:gdLst/>
              <a:ahLst/>
              <a:cxnLst>
                <a:cxn ang="0">
                  <a:pos x="630" y="3720"/>
                </a:cxn>
                <a:cxn ang="0">
                  <a:pos x="630" y="3780"/>
                </a:cxn>
                <a:cxn ang="0">
                  <a:pos x="690" y="3840"/>
                </a:cxn>
                <a:cxn ang="0">
                  <a:pos x="810" y="3930"/>
                </a:cxn>
                <a:cxn ang="0">
                  <a:pos x="960" y="3990"/>
                </a:cxn>
                <a:cxn ang="0">
                  <a:pos x="1170" y="3990"/>
                </a:cxn>
                <a:cxn ang="0">
                  <a:pos x="1830" y="3840"/>
                </a:cxn>
                <a:cxn ang="0">
                  <a:pos x="2010" y="3780"/>
                </a:cxn>
                <a:cxn ang="0">
                  <a:pos x="2160" y="3690"/>
                </a:cxn>
                <a:cxn ang="0">
                  <a:pos x="2250" y="3540"/>
                </a:cxn>
                <a:cxn ang="0">
                  <a:pos x="2250" y="3480"/>
                </a:cxn>
                <a:cxn ang="0">
                  <a:pos x="2250" y="3390"/>
                </a:cxn>
                <a:cxn ang="0">
                  <a:pos x="1650" y="270"/>
                </a:cxn>
                <a:cxn ang="0">
                  <a:pos x="1620" y="210"/>
                </a:cxn>
                <a:cxn ang="0">
                  <a:pos x="1560" y="150"/>
                </a:cxn>
                <a:cxn ang="0">
                  <a:pos x="1440" y="30"/>
                </a:cxn>
                <a:cxn ang="0">
                  <a:pos x="1290" y="0"/>
                </a:cxn>
                <a:cxn ang="0">
                  <a:pos x="1080" y="0"/>
                </a:cxn>
                <a:cxn ang="0">
                  <a:pos x="420" y="120"/>
                </a:cxn>
                <a:cxn ang="0">
                  <a:pos x="240" y="180"/>
                </a:cxn>
                <a:cxn ang="0">
                  <a:pos x="90" y="300"/>
                </a:cxn>
                <a:cxn ang="0">
                  <a:pos x="30" y="450"/>
                </a:cxn>
                <a:cxn ang="0">
                  <a:pos x="0" y="511"/>
                </a:cxn>
                <a:cxn ang="0">
                  <a:pos x="0" y="600"/>
                </a:cxn>
                <a:cxn ang="0">
                  <a:pos x="630" y="3720"/>
                </a:cxn>
              </a:cxnLst>
              <a:rect l="0" t="0" r="r" b="b"/>
              <a:pathLst>
                <a:path w="2250" h="3990">
                  <a:moveTo>
                    <a:pt x="630" y="3720"/>
                  </a:moveTo>
                  <a:lnTo>
                    <a:pt x="630" y="3780"/>
                  </a:lnTo>
                  <a:lnTo>
                    <a:pt x="690" y="3840"/>
                  </a:lnTo>
                  <a:lnTo>
                    <a:pt x="810" y="3930"/>
                  </a:lnTo>
                  <a:lnTo>
                    <a:pt x="960" y="3990"/>
                  </a:lnTo>
                  <a:lnTo>
                    <a:pt x="1170" y="3990"/>
                  </a:lnTo>
                  <a:lnTo>
                    <a:pt x="1830" y="3840"/>
                  </a:lnTo>
                  <a:lnTo>
                    <a:pt x="2010" y="3780"/>
                  </a:lnTo>
                  <a:lnTo>
                    <a:pt x="2160" y="3690"/>
                  </a:lnTo>
                  <a:lnTo>
                    <a:pt x="2250" y="3540"/>
                  </a:lnTo>
                  <a:lnTo>
                    <a:pt x="2250" y="3480"/>
                  </a:lnTo>
                  <a:lnTo>
                    <a:pt x="2250" y="3390"/>
                  </a:lnTo>
                  <a:lnTo>
                    <a:pt x="1650" y="270"/>
                  </a:lnTo>
                  <a:lnTo>
                    <a:pt x="1620" y="210"/>
                  </a:lnTo>
                  <a:lnTo>
                    <a:pt x="1560" y="150"/>
                  </a:lnTo>
                  <a:lnTo>
                    <a:pt x="1440" y="30"/>
                  </a:lnTo>
                  <a:lnTo>
                    <a:pt x="1290" y="0"/>
                  </a:lnTo>
                  <a:lnTo>
                    <a:pt x="1080" y="0"/>
                  </a:lnTo>
                  <a:lnTo>
                    <a:pt x="420" y="120"/>
                  </a:lnTo>
                  <a:lnTo>
                    <a:pt x="240" y="180"/>
                  </a:lnTo>
                  <a:lnTo>
                    <a:pt x="90" y="300"/>
                  </a:lnTo>
                  <a:lnTo>
                    <a:pt x="30" y="450"/>
                  </a:lnTo>
                  <a:lnTo>
                    <a:pt x="0" y="511"/>
                  </a:lnTo>
                  <a:lnTo>
                    <a:pt x="0" y="600"/>
                  </a:lnTo>
                  <a:lnTo>
                    <a:pt x="630" y="372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Freeform 196"/>
            <p:cNvSpPr>
              <a:spLocks/>
            </p:cNvSpPr>
            <p:nvPr/>
          </p:nvSpPr>
          <p:spPr bwMode="auto">
            <a:xfrm>
              <a:off x="-1504950" y="3630613"/>
              <a:ext cx="273050" cy="307975"/>
            </a:xfrm>
            <a:custGeom>
              <a:avLst/>
              <a:gdLst/>
              <a:ahLst/>
              <a:cxnLst>
                <a:cxn ang="0">
                  <a:pos x="60" y="2160"/>
                </a:cxn>
                <a:cxn ang="0">
                  <a:pos x="0" y="2250"/>
                </a:cxn>
                <a:cxn ang="0">
                  <a:pos x="0" y="2370"/>
                </a:cxn>
                <a:cxn ang="0">
                  <a:pos x="30" y="2490"/>
                </a:cxn>
                <a:cxn ang="0">
                  <a:pos x="90" y="2580"/>
                </a:cxn>
                <a:cxn ang="0">
                  <a:pos x="420" y="2850"/>
                </a:cxn>
                <a:cxn ang="0">
                  <a:pos x="510" y="2880"/>
                </a:cxn>
                <a:cxn ang="0">
                  <a:pos x="630" y="2910"/>
                </a:cxn>
                <a:cxn ang="0">
                  <a:pos x="750" y="2850"/>
                </a:cxn>
                <a:cxn ang="0">
                  <a:pos x="840" y="2790"/>
                </a:cxn>
                <a:cxn ang="0">
                  <a:pos x="2490" y="750"/>
                </a:cxn>
                <a:cxn ang="0">
                  <a:pos x="2550" y="630"/>
                </a:cxn>
                <a:cxn ang="0">
                  <a:pos x="2580" y="510"/>
                </a:cxn>
                <a:cxn ang="0">
                  <a:pos x="2550" y="420"/>
                </a:cxn>
                <a:cxn ang="0">
                  <a:pos x="2460" y="330"/>
                </a:cxn>
                <a:cxn ang="0">
                  <a:pos x="2130" y="60"/>
                </a:cxn>
                <a:cxn ang="0">
                  <a:pos x="2040" y="0"/>
                </a:cxn>
                <a:cxn ang="0">
                  <a:pos x="1920" y="0"/>
                </a:cxn>
                <a:cxn ang="0">
                  <a:pos x="1830" y="30"/>
                </a:cxn>
                <a:cxn ang="0">
                  <a:pos x="1710" y="120"/>
                </a:cxn>
                <a:cxn ang="0">
                  <a:pos x="60" y="2160"/>
                </a:cxn>
              </a:cxnLst>
              <a:rect l="0" t="0" r="r" b="b"/>
              <a:pathLst>
                <a:path w="2580" h="2910">
                  <a:moveTo>
                    <a:pt x="60" y="2160"/>
                  </a:moveTo>
                  <a:lnTo>
                    <a:pt x="0" y="2250"/>
                  </a:lnTo>
                  <a:lnTo>
                    <a:pt x="0" y="2370"/>
                  </a:lnTo>
                  <a:lnTo>
                    <a:pt x="30" y="2490"/>
                  </a:lnTo>
                  <a:lnTo>
                    <a:pt x="90" y="2580"/>
                  </a:lnTo>
                  <a:lnTo>
                    <a:pt x="420" y="2850"/>
                  </a:lnTo>
                  <a:lnTo>
                    <a:pt x="510" y="2880"/>
                  </a:lnTo>
                  <a:lnTo>
                    <a:pt x="630" y="2910"/>
                  </a:lnTo>
                  <a:lnTo>
                    <a:pt x="750" y="2850"/>
                  </a:lnTo>
                  <a:lnTo>
                    <a:pt x="840" y="2790"/>
                  </a:lnTo>
                  <a:lnTo>
                    <a:pt x="2490" y="750"/>
                  </a:lnTo>
                  <a:lnTo>
                    <a:pt x="2550" y="630"/>
                  </a:lnTo>
                  <a:lnTo>
                    <a:pt x="2580" y="510"/>
                  </a:lnTo>
                  <a:lnTo>
                    <a:pt x="2550" y="420"/>
                  </a:lnTo>
                  <a:lnTo>
                    <a:pt x="2460" y="330"/>
                  </a:lnTo>
                  <a:lnTo>
                    <a:pt x="2130" y="60"/>
                  </a:lnTo>
                  <a:lnTo>
                    <a:pt x="2040" y="0"/>
                  </a:lnTo>
                  <a:lnTo>
                    <a:pt x="1920" y="0"/>
                  </a:lnTo>
                  <a:lnTo>
                    <a:pt x="1830" y="30"/>
                  </a:lnTo>
                  <a:lnTo>
                    <a:pt x="1710" y="120"/>
                  </a:lnTo>
                  <a:lnTo>
                    <a:pt x="60" y="21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Rectangle 197"/>
            <p:cNvSpPr>
              <a:spLocks noChangeArrowheads="1"/>
            </p:cNvSpPr>
            <p:nvPr/>
          </p:nvSpPr>
          <p:spPr bwMode="auto">
            <a:xfrm>
              <a:off x="-2368550" y="4205288"/>
              <a:ext cx="101600" cy="25400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Rectangle 198"/>
            <p:cNvSpPr>
              <a:spLocks noChangeArrowheads="1"/>
            </p:cNvSpPr>
            <p:nvPr/>
          </p:nvSpPr>
          <p:spPr bwMode="auto">
            <a:xfrm>
              <a:off x="-2520950" y="4113213"/>
              <a:ext cx="98425" cy="3460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Rectangle 199"/>
            <p:cNvSpPr>
              <a:spLocks noChangeArrowheads="1"/>
            </p:cNvSpPr>
            <p:nvPr/>
          </p:nvSpPr>
          <p:spPr bwMode="auto">
            <a:xfrm>
              <a:off x="-2676525" y="3967163"/>
              <a:ext cx="101600" cy="49212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Rectangle 200"/>
            <p:cNvSpPr>
              <a:spLocks noChangeArrowheads="1"/>
            </p:cNvSpPr>
            <p:nvPr/>
          </p:nvSpPr>
          <p:spPr bwMode="auto">
            <a:xfrm>
              <a:off x="-2835275" y="3792538"/>
              <a:ext cx="101600" cy="666750"/>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Rectangle 201"/>
            <p:cNvSpPr>
              <a:spLocks noChangeArrowheads="1"/>
            </p:cNvSpPr>
            <p:nvPr/>
          </p:nvSpPr>
          <p:spPr bwMode="auto">
            <a:xfrm>
              <a:off x="-2206625" y="4278313"/>
              <a:ext cx="98425" cy="180975"/>
            </a:xfrm>
            <a:prstGeom prst="rect">
              <a:avLst/>
            </a:prstGeom>
            <a:grpFill/>
            <a:ln w="9525">
              <a:noFill/>
              <a:miter lim="800000"/>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Freeform 202"/>
            <p:cNvSpPr>
              <a:spLocks/>
            </p:cNvSpPr>
            <p:nvPr/>
          </p:nvSpPr>
          <p:spPr bwMode="auto">
            <a:xfrm>
              <a:off x="-2676525" y="3678238"/>
              <a:ext cx="615950" cy="527050"/>
            </a:xfrm>
            <a:custGeom>
              <a:avLst/>
              <a:gdLst/>
              <a:ahLst/>
              <a:cxnLst>
                <a:cxn ang="0">
                  <a:pos x="960" y="840"/>
                </a:cxn>
                <a:cxn ang="0">
                  <a:pos x="930" y="990"/>
                </a:cxn>
                <a:cxn ang="0">
                  <a:pos x="930" y="1170"/>
                </a:cxn>
                <a:cxn ang="0">
                  <a:pos x="960" y="1350"/>
                </a:cxn>
                <a:cxn ang="0">
                  <a:pos x="1020" y="1530"/>
                </a:cxn>
                <a:cxn ang="0">
                  <a:pos x="1110" y="1710"/>
                </a:cxn>
                <a:cxn ang="0">
                  <a:pos x="1230" y="1860"/>
                </a:cxn>
                <a:cxn ang="0">
                  <a:pos x="1530" y="2220"/>
                </a:cxn>
                <a:cxn ang="0">
                  <a:pos x="1890" y="2580"/>
                </a:cxn>
                <a:cxn ang="0">
                  <a:pos x="2280" y="2910"/>
                </a:cxn>
                <a:cxn ang="0">
                  <a:pos x="2730" y="3270"/>
                </a:cxn>
                <a:cxn ang="0">
                  <a:pos x="3210" y="3570"/>
                </a:cxn>
                <a:cxn ang="0">
                  <a:pos x="4170" y="4140"/>
                </a:cxn>
                <a:cxn ang="0">
                  <a:pos x="5010" y="4590"/>
                </a:cxn>
                <a:cxn ang="0">
                  <a:pos x="5820" y="4980"/>
                </a:cxn>
                <a:cxn ang="0">
                  <a:pos x="5070" y="4680"/>
                </a:cxn>
                <a:cxn ang="0">
                  <a:pos x="4290" y="4290"/>
                </a:cxn>
                <a:cxn ang="0">
                  <a:pos x="3360" y="3810"/>
                </a:cxn>
                <a:cxn ang="0">
                  <a:pos x="2880" y="3510"/>
                </a:cxn>
                <a:cxn ang="0">
                  <a:pos x="2400" y="3210"/>
                </a:cxn>
                <a:cxn ang="0">
                  <a:pos x="1950" y="2880"/>
                </a:cxn>
                <a:cxn ang="0">
                  <a:pos x="1560" y="2550"/>
                </a:cxn>
                <a:cxn ang="0">
                  <a:pos x="1170" y="2190"/>
                </a:cxn>
                <a:cxn ang="0">
                  <a:pos x="870" y="1800"/>
                </a:cxn>
                <a:cxn ang="0">
                  <a:pos x="750" y="1620"/>
                </a:cxn>
                <a:cxn ang="0">
                  <a:pos x="630" y="1440"/>
                </a:cxn>
                <a:cxn ang="0">
                  <a:pos x="540" y="1230"/>
                </a:cxn>
                <a:cxn ang="0">
                  <a:pos x="480" y="1020"/>
                </a:cxn>
                <a:cxn ang="0">
                  <a:pos x="0" y="1200"/>
                </a:cxn>
                <a:cxn ang="0">
                  <a:pos x="0" y="0"/>
                </a:cxn>
                <a:cxn ang="0">
                  <a:pos x="1470" y="510"/>
                </a:cxn>
                <a:cxn ang="0">
                  <a:pos x="960" y="840"/>
                </a:cxn>
              </a:cxnLst>
              <a:rect l="0" t="0" r="r" b="b"/>
              <a:pathLst>
                <a:path w="5820" h="4980">
                  <a:moveTo>
                    <a:pt x="960" y="840"/>
                  </a:moveTo>
                  <a:lnTo>
                    <a:pt x="930" y="990"/>
                  </a:lnTo>
                  <a:lnTo>
                    <a:pt x="930" y="1170"/>
                  </a:lnTo>
                  <a:lnTo>
                    <a:pt x="960" y="1350"/>
                  </a:lnTo>
                  <a:lnTo>
                    <a:pt x="1020" y="1530"/>
                  </a:lnTo>
                  <a:lnTo>
                    <a:pt x="1110" y="1710"/>
                  </a:lnTo>
                  <a:lnTo>
                    <a:pt x="1230" y="1860"/>
                  </a:lnTo>
                  <a:lnTo>
                    <a:pt x="1530" y="2220"/>
                  </a:lnTo>
                  <a:lnTo>
                    <a:pt x="1890" y="2580"/>
                  </a:lnTo>
                  <a:lnTo>
                    <a:pt x="2280" y="2910"/>
                  </a:lnTo>
                  <a:lnTo>
                    <a:pt x="2730" y="3270"/>
                  </a:lnTo>
                  <a:lnTo>
                    <a:pt x="3210" y="3570"/>
                  </a:lnTo>
                  <a:lnTo>
                    <a:pt x="4170" y="4140"/>
                  </a:lnTo>
                  <a:lnTo>
                    <a:pt x="5010" y="4590"/>
                  </a:lnTo>
                  <a:lnTo>
                    <a:pt x="5820" y="4980"/>
                  </a:lnTo>
                  <a:lnTo>
                    <a:pt x="5070" y="4680"/>
                  </a:lnTo>
                  <a:lnTo>
                    <a:pt x="4290" y="4290"/>
                  </a:lnTo>
                  <a:lnTo>
                    <a:pt x="3360" y="3810"/>
                  </a:lnTo>
                  <a:lnTo>
                    <a:pt x="2880" y="3510"/>
                  </a:lnTo>
                  <a:lnTo>
                    <a:pt x="2400" y="3210"/>
                  </a:lnTo>
                  <a:lnTo>
                    <a:pt x="1950" y="2880"/>
                  </a:lnTo>
                  <a:lnTo>
                    <a:pt x="1560" y="2550"/>
                  </a:lnTo>
                  <a:lnTo>
                    <a:pt x="1170" y="2190"/>
                  </a:lnTo>
                  <a:lnTo>
                    <a:pt x="870" y="1800"/>
                  </a:lnTo>
                  <a:lnTo>
                    <a:pt x="750" y="1620"/>
                  </a:lnTo>
                  <a:lnTo>
                    <a:pt x="630" y="1440"/>
                  </a:lnTo>
                  <a:lnTo>
                    <a:pt x="540" y="1230"/>
                  </a:lnTo>
                  <a:lnTo>
                    <a:pt x="480" y="1020"/>
                  </a:lnTo>
                  <a:lnTo>
                    <a:pt x="0" y="1200"/>
                  </a:lnTo>
                  <a:lnTo>
                    <a:pt x="0" y="0"/>
                  </a:lnTo>
                  <a:lnTo>
                    <a:pt x="1470" y="510"/>
                  </a:lnTo>
                  <a:lnTo>
                    <a:pt x="960" y="84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Freeform 203"/>
            <p:cNvSpPr>
              <a:spLocks/>
            </p:cNvSpPr>
            <p:nvPr/>
          </p:nvSpPr>
          <p:spPr bwMode="auto">
            <a:xfrm>
              <a:off x="-2582863" y="3760788"/>
              <a:ext cx="7938" cy="6350"/>
            </a:xfrm>
            <a:custGeom>
              <a:avLst/>
              <a:gdLst/>
              <a:ahLst/>
              <a:cxnLst>
                <a:cxn ang="0">
                  <a:pos x="0" y="48"/>
                </a:cxn>
                <a:cxn ang="0">
                  <a:pos x="74" y="63"/>
                </a:cxn>
                <a:cxn ang="0">
                  <a:pos x="74" y="63"/>
                </a:cxn>
                <a:cxn ang="0">
                  <a:pos x="74" y="63"/>
                </a:cxn>
                <a:cxn ang="0">
                  <a:pos x="74" y="63"/>
                </a:cxn>
                <a:cxn ang="0">
                  <a:pos x="0" y="48"/>
                </a:cxn>
                <a:cxn ang="0">
                  <a:pos x="34" y="0"/>
                </a:cxn>
                <a:cxn ang="0">
                  <a:pos x="6" y="17"/>
                </a:cxn>
                <a:cxn ang="0">
                  <a:pos x="0" y="48"/>
                </a:cxn>
              </a:cxnLst>
              <a:rect l="0" t="0" r="r" b="b"/>
              <a:pathLst>
                <a:path w="74" h="63">
                  <a:moveTo>
                    <a:pt x="0" y="48"/>
                  </a:moveTo>
                  <a:lnTo>
                    <a:pt x="74" y="63"/>
                  </a:lnTo>
                  <a:lnTo>
                    <a:pt x="74" y="63"/>
                  </a:lnTo>
                  <a:lnTo>
                    <a:pt x="74" y="63"/>
                  </a:lnTo>
                  <a:lnTo>
                    <a:pt x="74" y="63"/>
                  </a:lnTo>
                  <a:lnTo>
                    <a:pt x="0" y="48"/>
                  </a:lnTo>
                  <a:lnTo>
                    <a:pt x="34" y="0"/>
                  </a:lnTo>
                  <a:lnTo>
                    <a:pt x="6" y="17"/>
                  </a:lnTo>
                  <a:lnTo>
                    <a:pt x="0" y="4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Freeform 204"/>
            <p:cNvSpPr>
              <a:spLocks/>
            </p:cNvSpPr>
            <p:nvPr/>
          </p:nvSpPr>
          <p:spPr bwMode="auto">
            <a:xfrm>
              <a:off x="-2586038" y="3765551"/>
              <a:ext cx="19050" cy="19050"/>
            </a:xfrm>
            <a:custGeom>
              <a:avLst/>
              <a:gdLst/>
              <a:ahLst/>
              <a:cxnLst>
                <a:cxn ang="0">
                  <a:pos x="0" y="165"/>
                </a:cxn>
                <a:cxn ang="0">
                  <a:pos x="149" y="179"/>
                </a:cxn>
                <a:cxn ang="0">
                  <a:pos x="178" y="29"/>
                </a:cxn>
                <a:cxn ang="0">
                  <a:pos x="31" y="0"/>
                </a:cxn>
                <a:cxn ang="0">
                  <a:pos x="2" y="150"/>
                </a:cxn>
                <a:cxn ang="0">
                  <a:pos x="0" y="165"/>
                </a:cxn>
                <a:cxn ang="0">
                  <a:pos x="2" y="150"/>
                </a:cxn>
                <a:cxn ang="0">
                  <a:pos x="1" y="158"/>
                </a:cxn>
                <a:cxn ang="0">
                  <a:pos x="0" y="165"/>
                </a:cxn>
              </a:cxnLst>
              <a:rect l="0" t="0" r="r" b="b"/>
              <a:pathLst>
                <a:path w="178" h="179">
                  <a:moveTo>
                    <a:pt x="0" y="165"/>
                  </a:moveTo>
                  <a:lnTo>
                    <a:pt x="149" y="179"/>
                  </a:lnTo>
                  <a:lnTo>
                    <a:pt x="178" y="29"/>
                  </a:lnTo>
                  <a:lnTo>
                    <a:pt x="31" y="0"/>
                  </a:lnTo>
                  <a:lnTo>
                    <a:pt x="2" y="150"/>
                  </a:lnTo>
                  <a:lnTo>
                    <a:pt x="0" y="165"/>
                  </a:lnTo>
                  <a:lnTo>
                    <a:pt x="2" y="150"/>
                  </a:lnTo>
                  <a:lnTo>
                    <a:pt x="1" y="158"/>
                  </a:lnTo>
                  <a:lnTo>
                    <a:pt x="0" y="16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Freeform 205"/>
            <p:cNvSpPr>
              <a:spLocks/>
            </p:cNvSpPr>
            <p:nvPr/>
          </p:nvSpPr>
          <p:spPr bwMode="auto">
            <a:xfrm>
              <a:off x="-2586038" y="3783013"/>
              <a:ext cx="15875" cy="20638"/>
            </a:xfrm>
            <a:custGeom>
              <a:avLst/>
              <a:gdLst/>
              <a:ahLst/>
              <a:cxnLst>
                <a:cxn ang="0">
                  <a:pos x="1" y="192"/>
                </a:cxn>
                <a:cxn ang="0">
                  <a:pos x="150" y="180"/>
                </a:cxn>
                <a:cxn ang="0">
                  <a:pos x="150" y="0"/>
                </a:cxn>
                <a:cxn ang="0">
                  <a:pos x="0" y="0"/>
                </a:cxn>
                <a:cxn ang="0">
                  <a:pos x="0" y="180"/>
                </a:cxn>
                <a:cxn ang="0">
                  <a:pos x="1" y="192"/>
                </a:cxn>
                <a:cxn ang="0">
                  <a:pos x="0" y="180"/>
                </a:cxn>
                <a:cxn ang="0">
                  <a:pos x="0" y="186"/>
                </a:cxn>
                <a:cxn ang="0">
                  <a:pos x="1" y="192"/>
                </a:cxn>
              </a:cxnLst>
              <a:rect l="0" t="0" r="r" b="b"/>
              <a:pathLst>
                <a:path w="150" h="192">
                  <a:moveTo>
                    <a:pt x="1" y="192"/>
                  </a:moveTo>
                  <a:lnTo>
                    <a:pt x="150" y="180"/>
                  </a:lnTo>
                  <a:lnTo>
                    <a:pt x="150" y="0"/>
                  </a:lnTo>
                  <a:lnTo>
                    <a:pt x="0" y="0"/>
                  </a:lnTo>
                  <a:lnTo>
                    <a:pt x="0" y="180"/>
                  </a:lnTo>
                  <a:lnTo>
                    <a:pt x="1" y="192"/>
                  </a:lnTo>
                  <a:lnTo>
                    <a:pt x="0" y="180"/>
                  </a:lnTo>
                  <a:lnTo>
                    <a:pt x="0" y="186"/>
                  </a:lnTo>
                  <a:lnTo>
                    <a:pt x="1" y="19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Freeform 206"/>
            <p:cNvSpPr>
              <a:spLocks/>
            </p:cNvSpPr>
            <p:nvPr/>
          </p:nvSpPr>
          <p:spPr bwMode="auto">
            <a:xfrm>
              <a:off x="-2586038" y="3800476"/>
              <a:ext cx="19050" cy="23813"/>
            </a:xfrm>
            <a:custGeom>
              <a:avLst/>
              <a:gdLst/>
              <a:ahLst/>
              <a:cxnLst>
                <a:cxn ang="0">
                  <a:pos x="33" y="216"/>
                </a:cxn>
                <a:cxn ang="0">
                  <a:pos x="178" y="180"/>
                </a:cxn>
                <a:cxn ang="0">
                  <a:pos x="148" y="0"/>
                </a:cxn>
                <a:cxn ang="0">
                  <a:pos x="0" y="24"/>
                </a:cxn>
                <a:cxn ang="0">
                  <a:pos x="30" y="204"/>
                </a:cxn>
                <a:cxn ang="0">
                  <a:pos x="33" y="216"/>
                </a:cxn>
                <a:cxn ang="0">
                  <a:pos x="30" y="204"/>
                </a:cxn>
                <a:cxn ang="0">
                  <a:pos x="31" y="210"/>
                </a:cxn>
                <a:cxn ang="0">
                  <a:pos x="33" y="216"/>
                </a:cxn>
              </a:cxnLst>
              <a:rect l="0" t="0" r="r" b="b"/>
              <a:pathLst>
                <a:path w="178" h="216">
                  <a:moveTo>
                    <a:pt x="33" y="216"/>
                  </a:moveTo>
                  <a:lnTo>
                    <a:pt x="178" y="180"/>
                  </a:lnTo>
                  <a:lnTo>
                    <a:pt x="148" y="0"/>
                  </a:lnTo>
                  <a:lnTo>
                    <a:pt x="0" y="24"/>
                  </a:lnTo>
                  <a:lnTo>
                    <a:pt x="30" y="204"/>
                  </a:lnTo>
                  <a:lnTo>
                    <a:pt x="33" y="216"/>
                  </a:lnTo>
                  <a:lnTo>
                    <a:pt x="30" y="204"/>
                  </a:lnTo>
                  <a:lnTo>
                    <a:pt x="31" y="210"/>
                  </a:lnTo>
                  <a:lnTo>
                    <a:pt x="33" y="21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Freeform 207"/>
            <p:cNvSpPr>
              <a:spLocks/>
            </p:cNvSpPr>
            <p:nvPr/>
          </p:nvSpPr>
          <p:spPr bwMode="auto">
            <a:xfrm>
              <a:off x="-2582863" y="3817938"/>
              <a:ext cx="22225" cy="25400"/>
            </a:xfrm>
            <a:custGeom>
              <a:avLst/>
              <a:gdLst/>
              <a:ahLst/>
              <a:cxnLst>
                <a:cxn ang="0">
                  <a:pos x="64" y="236"/>
                </a:cxn>
                <a:cxn ang="0">
                  <a:pos x="202" y="180"/>
                </a:cxn>
                <a:cxn ang="0">
                  <a:pos x="142" y="0"/>
                </a:cxn>
                <a:cxn ang="0">
                  <a:pos x="0" y="47"/>
                </a:cxn>
                <a:cxn ang="0">
                  <a:pos x="60" y="226"/>
                </a:cxn>
                <a:cxn ang="0">
                  <a:pos x="64" y="236"/>
                </a:cxn>
                <a:cxn ang="0">
                  <a:pos x="60" y="226"/>
                </a:cxn>
                <a:cxn ang="0">
                  <a:pos x="62" y="231"/>
                </a:cxn>
                <a:cxn ang="0">
                  <a:pos x="64" y="236"/>
                </a:cxn>
              </a:cxnLst>
              <a:rect l="0" t="0" r="r" b="b"/>
              <a:pathLst>
                <a:path w="202" h="236">
                  <a:moveTo>
                    <a:pt x="64" y="236"/>
                  </a:moveTo>
                  <a:lnTo>
                    <a:pt x="202" y="180"/>
                  </a:lnTo>
                  <a:lnTo>
                    <a:pt x="142" y="0"/>
                  </a:lnTo>
                  <a:lnTo>
                    <a:pt x="0" y="47"/>
                  </a:lnTo>
                  <a:lnTo>
                    <a:pt x="60" y="226"/>
                  </a:lnTo>
                  <a:lnTo>
                    <a:pt x="64" y="236"/>
                  </a:lnTo>
                  <a:lnTo>
                    <a:pt x="60" y="226"/>
                  </a:lnTo>
                  <a:lnTo>
                    <a:pt x="62" y="231"/>
                  </a:lnTo>
                  <a:lnTo>
                    <a:pt x="64" y="236"/>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Freeform 208"/>
            <p:cNvSpPr>
              <a:spLocks/>
            </p:cNvSpPr>
            <p:nvPr/>
          </p:nvSpPr>
          <p:spPr bwMode="auto">
            <a:xfrm>
              <a:off x="-2574925" y="3836988"/>
              <a:ext cx="22225" cy="26988"/>
            </a:xfrm>
            <a:custGeom>
              <a:avLst/>
              <a:gdLst/>
              <a:ahLst/>
              <a:cxnLst>
                <a:cxn ang="0">
                  <a:pos x="98" y="260"/>
                </a:cxn>
                <a:cxn ang="0">
                  <a:pos x="224" y="181"/>
                </a:cxn>
                <a:cxn ang="0">
                  <a:pos x="134" y="0"/>
                </a:cxn>
                <a:cxn ang="0">
                  <a:pos x="0" y="67"/>
                </a:cxn>
                <a:cxn ang="0">
                  <a:pos x="90" y="248"/>
                </a:cxn>
                <a:cxn ang="0">
                  <a:pos x="98" y="260"/>
                </a:cxn>
                <a:cxn ang="0">
                  <a:pos x="90" y="248"/>
                </a:cxn>
                <a:cxn ang="0">
                  <a:pos x="93" y="254"/>
                </a:cxn>
                <a:cxn ang="0">
                  <a:pos x="98" y="260"/>
                </a:cxn>
              </a:cxnLst>
              <a:rect l="0" t="0" r="r" b="b"/>
              <a:pathLst>
                <a:path w="224" h="260">
                  <a:moveTo>
                    <a:pt x="98" y="260"/>
                  </a:moveTo>
                  <a:lnTo>
                    <a:pt x="224" y="181"/>
                  </a:lnTo>
                  <a:lnTo>
                    <a:pt x="134" y="0"/>
                  </a:lnTo>
                  <a:lnTo>
                    <a:pt x="0" y="67"/>
                  </a:lnTo>
                  <a:lnTo>
                    <a:pt x="90" y="248"/>
                  </a:lnTo>
                  <a:lnTo>
                    <a:pt x="98" y="260"/>
                  </a:lnTo>
                  <a:lnTo>
                    <a:pt x="90" y="248"/>
                  </a:lnTo>
                  <a:lnTo>
                    <a:pt x="93" y="254"/>
                  </a:lnTo>
                  <a:lnTo>
                    <a:pt x="98" y="2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Freeform 209"/>
            <p:cNvSpPr>
              <a:spLocks/>
            </p:cNvSpPr>
            <p:nvPr/>
          </p:nvSpPr>
          <p:spPr bwMode="auto">
            <a:xfrm>
              <a:off x="-2565400" y="3854451"/>
              <a:ext cx="25400" cy="25400"/>
            </a:xfrm>
            <a:custGeom>
              <a:avLst/>
              <a:gdLst/>
              <a:ahLst/>
              <a:cxnLst>
                <a:cxn ang="0">
                  <a:pos x="121" y="244"/>
                </a:cxn>
                <a:cxn ang="0">
                  <a:pos x="237" y="150"/>
                </a:cxn>
                <a:cxn ang="0">
                  <a:pos x="117" y="0"/>
                </a:cxn>
                <a:cxn ang="0">
                  <a:pos x="0" y="92"/>
                </a:cxn>
                <a:cxn ang="0">
                  <a:pos x="121" y="242"/>
                </a:cxn>
                <a:cxn ang="0">
                  <a:pos x="121" y="244"/>
                </a:cxn>
                <a:cxn ang="0">
                  <a:pos x="121" y="242"/>
                </a:cxn>
                <a:cxn ang="0">
                  <a:pos x="121" y="243"/>
                </a:cxn>
                <a:cxn ang="0">
                  <a:pos x="121" y="244"/>
                </a:cxn>
              </a:cxnLst>
              <a:rect l="0" t="0" r="r" b="b"/>
              <a:pathLst>
                <a:path w="237" h="244">
                  <a:moveTo>
                    <a:pt x="121" y="244"/>
                  </a:moveTo>
                  <a:lnTo>
                    <a:pt x="237" y="150"/>
                  </a:lnTo>
                  <a:lnTo>
                    <a:pt x="117" y="0"/>
                  </a:lnTo>
                  <a:lnTo>
                    <a:pt x="0" y="92"/>
                  </a:lnTo>
                  <a:lnTo>
                    <a:pt x="121" y="242"/>
                  </a:lnTo>
                  <a:lnTo>
                    <a:pt x="121" y="244"/>
                  </a:lnTo>
                  <a:lnTo>
                    <a:pt x="121" y="242"/>
                  </a:lnTo>
                  <a:lnTo>
                    <a:pt x="121" y="243"/>
                  </a:lnTo>
                  <a:lnTo>
                    <a:pt x="121" y="24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Freeform 210"/>
            <p:cNvSpPr>
              <a:spLocks/>
            </p:cNvSpPr>
            <p:nvPr/>
          </p:nvSpPr>
          <p:spPr bwMode="auto">
            <a:xfrm>
              <a:off x="-2552700" y="3870326"/>
              <a:ext cx="44450" cy="49213"/>
            </a:xfrm>
            <a:custGeom>
              <a:avLst/>
              <a:gdLst/>
              <a:ahLst/>
              <a:cxnLst>
                <a:cxn ang="0">
                  <a:pos x="304" y="461"/>
                </a:cxn>
                <a:cxn ang="0">
                  <a:pos x="415" y="360"/>
                </a:cxn>
                <a:cxn ang="0">
                  <a:pos x="116" y="0"/>
                </a:cxn>
                <a:cxn ang="0">
                  <a:pos x="0" y="96"/>
                </a:cxn>
                <a:cxn ang="0">
                  <a:pos x="300" y="455"/>
                </a:cxn>
                <a:cxn ang="0">
                  <a:pos x="304" y="461"/>
                </a:cxn>
                <a:cxn ang="0">
                  <a:pos x="300" y="455"/>
                </a:cxn>
                <a:cxn ang="0">
                  <a:pos x="302" y="458"/>
                </a:cxn>
                <a:cxn ang="0">
                  <a:pos x="304" y="461"/>
                </a:cxn>
              </a:cxnLst>
              <a:rect l="0" t="0" r="r" b="b"/>
              <a:pathLst>
                <a:path w="415" h="461">
                  <a:moveTo>
                    <a:pt x="304" y="461"/>
                  </a:moveTo>
                  <a:lnTo>
                    <a:pt x="415" y="360"/>
                  </a:lnTo>
                  <a:lnTo>
                    <a:pt x="116" y="0"/>
                  </a:lnTo>
                  <a:lnTo>
                    <a:pt x="0" y="96"/>
                  </a:lnTo>
                  <a:lnTo>
                    <a:pt x="300" y="455"/>
                  </a:lnTo>
                  <a:lnTo>
                    <a:pt x="304" y="461"/>
                  </a:lnTo>
                  <a:lnTo>
                    <a:pt x="300" y="455"/>
                  </a:lnTo>
                  <a:lnTo>
                    <a:pt x="302" y="458"/>
                  </a:lnTo>
                  <a:lnTo>
                    <a:pt x="304" y="46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Freeform 211"/>
            <p:cNvSpPr>
              <a:spLocks/>
            </p:cNvSpPr>
            <p:nvPr/>
          </p:nvSpPr>
          <p:spPr bwMode="auto">
            <a:xfrm>
              <a:off x="-2520950" y="3906838"/>
              <a:ext cx="50800" cy="50800"/>
            </a:xfrm>
            <a:custGeom>
              <a:avLst/>
              <a:gdLst/>
              <a:ahLst/>
              <a:cxnLst>
                <a:cxn ang="0">
                  <a:pos x="366" y="471"/>
                </a:cxn>
                <a:cxn ang="0">
                  <a:pos x="467" y="360"/>
                </a:cxn>
                <a:cxn ang="0">
                  <a:pos x="107" y="0"/>
                </a:cxn>
                <a:cxn ang="0">
                  <a:pos x="0" y="106"/>
                </a:cxn>
                <a:cxn ang="0">
                  <a:pos x="361" y="467"/>
                </a:cxn>
                <a:cxn ang="0">
                  <a:pos x="366" y="471"/>
                </a:cxn>
                <a:cxn ang="0">
                  <a:pos x="361" y="467"/>
                </a:cxn>
                <a:cxn ang="0">
                  <a:pos x="364" y="469"/>
                </a:cxn>
                <a:cxn ang="0">
                  <a:pos x="366" y="471"/>
                </a:cxn>
              </a:cxnLst>
              <a:rect l="0" t="0" r="r" b="b"/>
              <a:pathLst>
                <a:path w="467" h="471">
                  <a:moveTo>
                    <a:pt x="366" y="471"/>
                  </a:moveTo>
                  <a:lnTo>
                    <a:pt x="467" y="360"/>
                  </a:lnTo>
                  <a:lnTo>
                    <a:pt x="107" y="0"/>
                  </a:lnTo>
                  <a:lnTo>
                    <a:pt x="0" y="106"/>
                  </a:lnTo>
                  <a:lnTo>
                    <a:pt x="361" y="467"/>
                  </a:lnTo>
                  <a:lnTo>
                    <a:pt x="366" y="471"/>
                  </a:lnTo>
                  <a:lnTo>
                    <a:pt x="361" y="467"/>
                  </a:lnTo>
                  <a:lnTo>
                    <a:pt x="364" y="469"/>
                  </a:lnTo>
                  <a:lnTo>
                    <a:pt x="366" y="4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Freeform 212"/>
            <p:cNvSpPr>
              <a:spLocks/>
            </p:cNvSpPr>
            <p:nvPr/>
          </p:nvSpPr>
          <p:spPr bwMode="auto">
            <a:xfrm>
              <a:off x="-2481263" y="3944938"/>
              <a:ext cx="50800" cy="47625"/>
            </a:xfrm>
            <a:custGeom>
              <a:avLst/>
              <a:gdLst/>
              <a:ahLst/>
              <a:cxnLst>
                <a:cxn ang="0">
                  <a:pos x="391" y="445"/>
                </a:cxn>
                <a:cxn ang="0">
                  <a:pos x="487" y="330"/>
                </a:cxn>
                <a:cxn ang="0">
                  <a:pos x="96" y="0"/>
                </a:cxn>
                <a:cxn ang="0">
                  <a:pos x="0" y="115"/>
                </a:cxn>
                <a:cxn ang="0">
                  <a:pos x="389" y="444"/>
                </a:cxn>
                <a:cxn ang="0">
                  <a:pos x="391" y="445"/>
                </a:cxn>
                <a:cxn ang="0">
                  <a:pos x="389" y="444"/>
                </a:cxn>
                <a:cxn ang="0">
                  <a:pos x="390" y="444"/>
                </a:cxn>
                <a:cxn ang="0">
                  <a:pos x="391" y="445"/>
                </a:cxn>
              </a:cxnLst>
              <a:rect l="0" t="0" r="r" b="b"/>
              <a:pathLst>
                <a:path w="487" h="445">
                  <a:moveTo>
                    <a:pt x="391" y="445"/>
                  </a:moveTo>
                  <a:lnTo>
                    <a:pt x="487" y="330"/>
                  </a:lnTo>
                  <a:lnTo>
                    <a:pt x="96" y="0"/>
                  </a:lnTo>
                  <a:lnTo>
                    <a:pt x="0" y="115"/>
                  </a:lnTo>
                  <a:lnTo>
                    <a:pt x="389" y="444"/>
                  </a:lnTo>
                  <a:lnTo>
                    <a:pt x="391" y="445"/>
                  </a:lnTo>
                  <a:lnTo>
                    <a:pt x="389" y="444"/>
                  </a:lnTo>
                  <a:lnTo>
                    <a:pt x="390" y="444"/>
                  </a:lnTo>
                  <a:lnTo>
                    <a:pt x="391" y="44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Freeform 213"/>
            <p:cNvSpPr>
              <a:spLocks/>
            </p:cNvSpPr>
            <p:nvPr/>
          </p:nvSpPr>
          <p:spPr bwMode="auto">
            <a:xfrm>
              <a:off x="-2439988" y="3979863"/>
              <a:ext cx="57150" cy="50800"/>
            </a:xfrm>
            <a:custGeom>
              <a:avLst/>
              <a:gdLst/>
              <a:ahLst/>
              <a:cxnLst>
                <a:cxn ang="0">
                  <a:pos x="458" y="481"/>
                </a:cxn>
                <a:cxn ang="0">
                  <a:pos x="544" y="360"/>
                </a:cxn>
                <a:cxn ang="0">
                  <a:pos x="94" y="0"/>
                </a:cxn>
                <a:cxn ang="0">
                  <a:pos x="0" y="116"/>
                </a:cxn>
                <a:cxn ang="0">
                  <a:pos x="451" y="476"/>
                </a:cxn>
                <a:cxn ang="0">
                  <a:pos x="458" y="481"/>
                </a:cxn>
                <a:cxn ang="0">
                  <a:pos x="451" y="476"/>
                </a:cxn>
                <a:cxn ang="0">
                  <a:pos x="454" y="479"/>
                </a:cxn>
                <a:cxn ang="0">
                  <a:pos x="458" y="481"/>
                </a:cxn>
              </a:cxnLst>
              <a:rect l="0" t="0" r="r" b="b"/>
              <a:pathLst>
                <a:path w="544" h="481">
                  <a:moveTo>
                    <a:pt x="458" y="481"/>
                  </a:moveTo>
                  <a:lnTo>
                    <a:pt x="544" y="360"/>
                  </a:lnTo>
                  <a:lnTo>
                    <a:pt x="94" y="0"/>
                  </a:lnTo>
                  <a:lnTo>
                    <a:pt x="0" y="116"/>
                  </a:lnTo>
                  <a:lnTo>
                    <a:pt x="451" y="476"/>
                  </a:lnTo>
                  <a:lnTo>
                    <a:pt x="458" y="481"/>
                  </a:lnTo>
                  <a:lnTo>
                    <a:pt x="451" y="476"/>
                  </a:lnTo>
                  <a:lnTo>
                    <a:pt x="454" y="479"/>
                  </a:lnTo>
                  <a:lnTo>
                    <a:pt x="458" y="48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Freeform 214"/>
            <p:cNvSpPr>
              <a:spLocks/>
            </p:cNvSpPr>
            <p:nvPr/>
          </p:nvSpPr>
          <p:spPr bwMode="auto">
            <a:xfrm>
              <a:off x="-2392363" y="4017963"/>
              <a:ext cx="60325" cy="44450"/>
            </a:xfrm>
            <a:custGeom>
              <a:avLst/>
              <a:gdLst/>
              <a:ahLst/>
              <a:cxnLst>
                <a:cxn ang="0">
                  <a:pos x="481" y="428"/>
                </a:cxn>
                <a:cxn ang="0">
                  <a:pos x="559" y="300"/>
                </a:cxn>
                <a:cxn ang="0">
                  <a:pos x="79" y="0"/>
                </a:cxn>
                <a:cxn ang="0">
                  <a:pos x="0" y="126"/>
                </a:cxn>
                <a:cxn ang="0">
                  <a:pos x="479" y="427"/>
                </a:cxn>
                <a:cxn ang="0">
                  <a:pos x="481" y="428"/>
                </a:cxn>
                <a:cxn ang="0">
                  <a:pos x="479" y="427"/>
                </a:cxn>
                <a:cxn ang="0">
                  <a:pos x="481" y="427"/>
                </a:cxn>
                <a:cxn ang="0">
                  <a:pos x="481" y="428"/>
                </a:cxn>
              </a:cxnLst>
              <a:rect l="0" t="0" r="r" b="b"/>
              <a:pathLst>
                <a:path w="559" h="428">
                  <a:moveTo>
                    <a:pt x="481" y="428"/>
                  </a:moveTo>
                  <a:lnTo>
                    <a:pt x="559" y="300"/>
                  </a:lnTo>
                  <a:lnTo>
                    <a:pt x="79" y="0"/>
                  </a:lnTo>
                  <a:lnTo>
                    <a:pt x="0" y="126"/>
                  </a:lnTo>
                  <a:lnTo>
                    <a:pt x="479" y="427"/>
                  </a:lnTo>
                  <a:lnTo>
                    <a:pt x="481" y="428"/>
                  </a:lnTo>
                  <a:lnTo>
                    <a:pt x="479" y="427"/>
                  </a:lnTo>
                  <a:lnTo>
                    <a:pt x="481" y="427"/>
                  </a:lnTo>
                  <a:lnTo>
                    <a:pt x="481" y="4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Freeform 215"/>
            <p:cNvSpPr>
              <a:spLocks/>
            </p:cNvSpPr>
            <p:nvPr/>
          </p:nvSpPr>
          <p:spPr bwMode="auto">
            <a:xfrm>
              <a:off x="-2341563" y="4049713"/>
              <a:ext cx="111125" cy="73025"/>
            </a:xfrm>
            <a:custGeom>
              <a:avLst/>
              <a:gdLst/>
              <a:ahLst/>
              <a:cxnLst>
                <a:cxn ang="0">
                  <a:pos x="963" y="700"/>
                </a:cxn>
                <a:cxn ang="0">
                  <a:pos x="1036" y="570"/>
                </a:cxn>
                <a:cxn ang="0">
                  <a:pos x="76" y="0"/>
                </a:cxn>
                <a:cxn ang="0">
                  <a:pos x="0" y="129"/>
                </a:cxn>
                <a:cxn ang="0">
                  <a:pos x="960" y="699"/>
                </a:cxn>
                <a:cxn ang="0">
                  <a:pos x="963" y="700"/>
                </a:cxn>
                <a:cxn ang="0">
                  <a:pos x="960" y="699"/>
                </a:cxn>
                <a:cxn ang="0">
                  <a:pos x="961" y="700"/>
                </a:cxn>
                <a:cxn ang="0">
                  <a:pos x="963" y="700"/>
                </a:cxn>
              </a:cxnLst>
              <a:rect l="0" t="0" r="r" b="b"/>
              <a:pathLst>
                <a:path w="1036" h="700">
                  <a:moveTo>
                    <a:pt x="963" y="700"/>
                  </a:moveTo>
                  <a:lnTo>
                    <a:pt x="1036" y="570"/>
                  </a:lnTo>
                  <a:lnTo>
                    <a:pt x="76" y="0"/>
                  </a:lnTo>
                  <a:lnTo>
                    <a:pt x="0" y="129"/>
                  </a:lnTo>
                  <a:lnTo>
                    <a:pt x="960" y="699"/>
                  </a:lnTo>
                  <a:lnTo>
                    <a:pt x="963" y="700"/>
                  </a:lnTo>
                  <a:lnTo>
                    <a:pt x="960" y="699"/>
                  </a:lnTo>
                  <a:lnTo>
                    <a:pt x="961" y="700"/>
                  </a:lnTo>
                  <a:lnTo>
                    <a:pt x="963" y="70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Freeform 216"/>
            <p:cNvSpPr>
              <a:spLocks/>
            </p:cNvSpPr>
            <p:nvPr/>
          </p:nvSpPr>
          <p:spPr bwMode="auto">
            <a:xfrm>
              <a:off x="-2238375" y="4110038"/>
              <a:ext cx="95250" cy="60325"/>
            </a:xfrm>
            <a:custGeom>
              <a:avLst/>
              <a:gdLst/>
              <a:ahLst/>
              <a:cxnLst>
                <a:cxn ang="0">
                  <a:pos x="842" y="583"/>
                </a:cxn>
                <a:cxn ang="0">
                  <a:pos x="910" y="450"/>
                </a:cxn>
                <a:cxn ang="0">
                  <a:pos x="70" y="0"/>
                </a:cxn>
                <a:cxn ang="0">
                  <a:pos x="0" y="132"/>
                </a:cxn>
                <a:cxn ang="0">
                  <a:pos x="840" y="582"/>
                </a:cxn>
                <a:cxn ang="0">
                  <a:pos x="842" y="583"/>
                </a:cxn>
                <a:cxn ang="0">
                  <a:pos x="840" y="582"/>
                </a:cxn>
                <a:cxn ang="0">
                  <a:pos x="841" y="583"/>
                </a:cxn>
                <a:cxn ang="0">
                  <a:pos x="842" y="583"/>
                </a:cxn>
              </a:cxnLst>
              <a:rect l="0" t="0" r="r" b="b"/>
              <a:pathLst>
                <a:path w="910" h="583">
                  <a:moveTo>
                    <a:pt x="842" y="583"/>
                  </a:moveTo>
                  <a:lnTo>
                    <a:pt x="910" y="450"/>
                  </a:lnTo>
                  <a:lnTo>
                    <a:pt x="70" y="0"/>
                  </a:lnTo>
                  <a:lnTo>
                    <a:pt x="0" y="132"/>
                  </a:lnTo>
                  <a:lnTo>
                    <a:pt x="840" y="582"/>
                  </a:lnTo>
                  <a:lnTo>
                    <a:pt x="842" y="583"/>
                  </a:lnTo>
                  <a:lnTo>
                    <a:pt x="840" y="582"/>
                  </a:lnTo>
                  <a:lnTo>
                    <a:pt x="841" y="583"/>
                  </a:lnTo>
                  <a:lnTo>
                    <a:pt x="842" y="58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Freeform 217"/>
            <p:cNvSpPr>
              <a:spLocks/>
            </p:cNvSpPr>
            <p:nvPr/>
          </p:nvSpPr>
          <p:spPr bwMode="auto">
            <a:xfrm>
              <a:off x="-2149475" y="4156076"/>
              <a:ext cx="157163" cy="79375"/>
            </a:xfrm>
            <a:custGeom>
              <a:avLst/>
              <a:gdLst/>
              <a:ahLst/>
              <a:cxnLst>
                <a:cxn ang="0">
                  <a:pos x="816" y="528"/>
                </a:cxn>
                <a:cxn ang="0">
                  <a:pos x="875" y="391"/>
                </a:cxn>
                <a:cxn ang="0">
                  <a:pos x="65" y="0"/>
                </a:cxn>
                <a:cxn ang="0">
                  <a:pos x="0" y="135"/>
                </a:cxn>
                <a:cxn ang="0">
                  <a:pos x="811" y="526"/>
                </a:cxn>
                <a:cxn ang="0">
                  <a:pos x="816" y="528"/>
                </a:cxn>
                <a:cxn ang="0">
                  <a:pos x="816" y="528"/>
                </a:cxn>
                <a:cxn ang="0">
                  <a:pos x="1481" y="737"/>
                </a:cxn>
                <a:cxn ang="0">
                  <a:pos x="875" y="391"/>
                </a:cxn>
                <a:cxn ang="0">
                  <a:pos x="816" y="528"/>
                </a:cxn>
              </a:cxnLst>
              <a:rect l="0" t="0" r="r" b="b"/>
              <a:pathLst>
                <a:path w="1481" h="737">
                  <a:moveTo>
                    <a:pt x="816" y="528"/>
                  </a:moveTo>
                  <a:lnTo>
                    <a:pt x="875" y="391"/>
                  </a:lnTo>
                  <a:lnTo>
                    <a:pt x="65" y="0"/>
                  </a:lnTo>
                  <a:lnTo>
                    <a:pt x="0" y="135"/>
                  </a:lnTo>
                  <a:lnTo>
                    <a:pt x="811" y="526"/>
                  </a:lnTo>
                  <a:lnTo>
                    <a:pt x="816" y="528"/>
                  </a:lnTo>
                  <a:lnTo>
                    <a:pt x="816" y="528"/>
                  </a:lnTo>
                  <a:lnTo>
                    <a:pt x="1481" y="737"/>
                  </a:lnTo>
                  <a:lnTo>
                    <a:pt x="875" y="391"/>
                  </a:lnTo>
                  <a:lnTo>
                    <a:pt x="816" y="5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Freeform 218"/>
            <p:cNvSpPr>
              <a:spLocks/>
            </p:cNvSpPr>
            <p:nvPr/>
          </p:nvSpPr>
          <p:spPr bwMode="auto">
            <a:xfrm>
              <a:off x="-2063750" y="4197351"/>
              <a:ext cx="71438" cy="38100"/>
            </a:xfrm>
            <a:custGeom>
              <a:avLst/>
              <a:gdLst/>
              <a:ahLst/>
              <a:cxnLst>
                <a:cxn ang="0">
                  <a:pos x="54" y="0"/>
                </a:cxn>
                <a:cxn ang="0">
                  <a:pos x="27" y="69"/>
                </a:cxn>
                <a:cxn ang="0">
                  <a:pos x="27" y="69"/>
                </a:cxn>
                <a:cxn ang="0">
                  <a:pos x="27" y="69"/>
                </a:cxn>
                <a:cxn ang="0">
                  <a:pos x="27" y="69"/>
                </a:cxn>
                <a:cxn ang="0">
                  <a:pos x="54" y="0"/>
                </a:cxn>
                <a:cxn ang="0">
                  <a:pos x="0" y="139"/>
                </a:cxn>
                <a:cxn ang="0">
                  <a:pos x="665" y="348"/>
                </a:cxn>
                <a:cxn ang="0">
                  <a:pos x="59" y="2"/>
                </a:cxn>
                <a:cxn ang="0">
                  <a:pos x="54" y="0"/>
                </a:cxn>
              </a:cxnLst>
              <a:rect l="0" t="0" r="r" b="b"/>
              <a:pathLst>
                <a:path w="665" h="348">
                  <a:moveTo>
                    <a:pt x="54" y="0"/>
                  </a:moveTo>
                  <a:lnTo>
                    <a:pt x="27" y="69"/>
                  </a:lnTo>
                  <a:lnTo>
                    <a:pt x="27" y="69"/>
                  </a:lnTo>
                  <a:lnTo>
                    <a:pt x="27" y="69"/>
                  </a:lnTo>
                  <a:lnTo>
                    <a:pt x="27" y="69"/>
                  </a:lnTo>
                  <a:lnTo>
                    <a:pt x="54" y="0"/>
                  </a:lnTo>
                  <a:lnTo>
                    <a:pt x="0" y="139"/>
                  </a:lnTo>
                  <a:lnTo>
                    <a:pt x="665" y="348"/>
                  </a:lnTo>
                  <a:lnTo>
                    <a:pt x="59" y="2"/>
                  </a:lnTo>
                  <a:lnTo>
                    <a:pt x="54"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Freeform 219"/>
            <p:cNvSpPr>
              <a:spLocks/>
            </p:cNvSpPr>
            <p:nvPr/>
          </p:nvSpPr>
          <p:spPr bwMode="auto">
            <a:xfrm>
              <a:off x="-2143125" y="4165601"/>
              <a:ext cx="85725" cy="47625"/>
            </a:xfrm>
            <a:custGeom>
              <a:avLst/>
              <a:gdLst/>
              <a:ahLst/>
              <a:cxnLst>
                <a:cxn ang="0">
                  <a:pos x="0" y="135"/>
                </a:cxn>
                <a:cxn ang="0">
                  <a:pos x="5" y="139"/>
                </a:cxn>
                <a:cxn ang="0">
                  <a:pos x="756" y="439"/>
                </a:cxn>
                <a:cxn ang="0">
                  <a:pos x="810" y="300"/>
                </a:cxn>
                <a:cxn ang="0">
                  <a:pos x="61" y="0"/>
                </a:cxn>
                <a:cxn ang="0">
                  <a:pos x="0" y="135"/>
                </a:cxn>
                <a:cxn ang="0">
                  <a:pos x="0" y="135"/>
                </a:cxn>
                <a:cxn ang="0">
                  <a:pos x="2" y="138"/>
                </a:cxn>
                <a:cxn ang="0">
                  <a:pos x="5" y="139"/>
                </a:cxn>
                <a:cxn ang="0">
                  <a:pos x="0" y="135"/>
                </a:cxn>
              </a:cxnLst>
              <a:rect l="0" t="0" r="r" b="b"/>
              <a:pathLst>
                <a:path w="810" h="439">
                  <a:moveTo>
                    <a:pt x="0" y="135"/>
                  </a:moveTo>
                  <a:lnTo>
                    <a:pt x="5" y="139"/>
                  </a:lnTo>
                  <a:lnTo>
                    <a:pt x="756" y="439"/>
                  </a:lnTo>
                  <a:lnTo>
                    <a:pt x="810" y="300"/>
                  </a:lnTo>
                  <a:lnTo>
                    <a:pt x="61" y="0"/>
                  </a:lnTo>
                  <a:lnTo>
                    <a:pt x="0" y="135"/>
                  </a:lnTo>
                  <a:lnTo>
                    <a:pt x="0" y="135"/>
                  </a:lnTo>
                  <a:lnTo>
                    <a:pt x="2" y="138"/>
                  </a:lnTo>
                  <a:lnTo>
                    <a:pt x="5" y="139"/>
                  </a:lnTo>
                  <a:lnTo>
                    <a:pt x="0" y="135"/>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Freeform 220"/>
            <p:cNvSpPr>
              <a:spLocks/>
            </p:cNvSpPr>
            <p:nvPr/>
          </p:nvSpPr>
          <p:spPr bwMode="auto">
            <a:xfrm>
              <a:off x="-2225675" y="4125913"/>
              <a:ext cx="88900" cy="53975"/>
            </a:xfrm>
            <a:custGeom>
              <a:avLst/>
              <a:gdLst/>
              <a:ahLst/>
              <a:cxnLst>
                <a:cxn ang="0">
                  <a:pos x="0" y="134"/>
                </a:cxn>
                <a:cxn ang="0">
                  <a:pos x="1" y="134"/>
                </a:cxn>
                <a:cxn ang="0">
                  <a:pos x="781" y="523"/>
                </a:cxn>
                <a:cxn ang="0">
                  <a:pos x="848" y="391"/>
                </a:cxn>
                <a:cxn ang="0">
                  <a:pos x="68" y="0"/>
                </a:cxn>
                <a:cxn ang="0">
                  <a:pos x="0" y="134"/>
                </a:cxn>
                <a:cxn ang="0">
                  <a:pos x="0" y="134"/>
                </a:cxn>
                <a:cxn ang="0">
                  <a:pos x="0" y="134"/>
                </a:cxn>
                <a:cxn ang="0">
                  <a:pos x="1" y="134"/>
                </a:cxn>
                <a:cxn ang="0">
                  <a:pos x="0" y="134"/>
                </a:cxn>
              </a:cxnLst>
              <a:rect l="0" t="0" r="r" b="b"/>
              <a:pathLst>
                <a:path w="848" h="523">
                  <a:moveTo>
                    <a:pt x="0" y="134"/>
                  </a:moveTo>
                  <a:lnTo>
                    <a:pt x="1" y="134"/>
                  </a:lnTo>
                  <a:lnTo>
                    <a:pt x="781" y="523"/>
                  </a:lnTo>
                  <a:lnTo>
                    <a:pt x="848" y="391"/>
                  </a:lnTo>
                  <a:lnTo>
                    <a:pt x="68" y="0"/>
                  </a:lnTo>
                  <a:lnTo>
                    <a:pt x="0" y="134"/>
                  </a:lnTo>
                  <a:lnTo>
                    <a:pt x="0" y="134"/>
                  </a:lnTo>
                  <a:lnTo>
                    <a:pt x="0" y="134"/>
                  </a:lnTo>
                  <a:lnTo>
                    <a:pt x="1" y="134"/>
                  </a:lnTo>
                  <a:lnTo>
                    <a:pt x="0" y="13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Freeform 221"/>
            <p:cNvSpPr>
              <a:spLocks/>
            </p:cNvSpPr>
            <p:nvPr/>
          </p:nvSpPr>
          <p:spPr bwMode="auto">
            <a:xfrm>
              <a:off x="-2325688" y="4075113"/>
              <a:ext cx="106363" cy="63500"/>
            </a:xfrm>
            <a:custGeom>
              <a:avLst/>
              <a:gdLst/>
              <a:ahLst/>
              <a:cxnLst>
                <a:cxn ang="0">
                  <a:pos x="0" y="130"/>
                </a:cxn>
                <a:cxn ang="0">
                  <a:pos x="5" y="133"/>
                </a:cxn>
                <a:cxn ang="0">
                  <a:pos x="935" y="614"/>
                </a:cxn>
                <a:cxn ang="0">
                  <a:pos x="1003" y="480"/>
                </a:cxn>
                <a:cxn ang="0">
                  <a:pos x="74" y="0"/>
                </a:cxn>
                <a:cxn ang="0">
                  <a:pos x="0" y="130"/>
                </a:cxn>
                <a:cxn ang="0">
                  <a:pos x="0" y="130"/>
                </a:cxn>
                <a:cxn ang="0">
                  <a:pos x="2" y="132"/>
                </a:cxn>
                <a:cxn ang="0">
                  <a:pos x="5" y="133"/>
                </a:cxn>
                <a:cxn ang="0">
                  <a:pos x="0" y="130"/>
                </a:cxn>
              </a:cxnLst>
              <a:rect l="0" t="0" r="r" b="b"/>
              <a:pathLst>
                <a:path w="1003" h="614">
                  <a:moveTo>
                    <a:pt x="0" y="130"/>
                  </a:moveTo>
                  <a:lnTo>
                    <a:pt x="5" y="133"/>
                  </a:lnTo>
                  <a:lnTo>
                    <a:pt x="935" y="614"/>
                  </a:lnTo>
                  <a:lnTo>
                    <a:pt x="1003" y="480"/>
                  </a:lnTo>
                  <a:lnTo>
                    <a:pt x="74" y="0"/>
                  </a:lnTo>
                  <a:lnTo>
                    <a:pt x="0" y="130"/>
                  </a:lnTo>
                  <a:lnTo>
                    <a:pt x="0" y="130"/>
                  </a:lnTo>
                  <a:lnTo>
                    <a:pt x="2" y="132"/>
                  </a:lnTo>
                  <a:lnTo>
                    <a:pt x="5" y="133"/>
                  </a:lnTo>
                  <a:lnTo>
                    <a:pt x="0" y="13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Freeform 222"/>
            <p:cNvSpPr>
              <a:spLocks/>
            </p:cNvSpPr>
            <p:nvPr/>
          </p:nvSpPr>
          <p:spPr bwMode="auto">
            <a:xfrm>
              <a:off x="-2376488" y="4043363"/>
              <a:ext cx="60325" cy="44450"/>
            </a:xfrm>
            <a:custGeom>
              <a:avLst/>
              <a:gdLst/>
              <a:ahLst/>
              <a:cxnLst>
                <a:cxn ang="0">
                  <a:pos x="79" y="0"/>
                </a:cxn>
                <a:cxn ang="0">
                  <a:pos x="0" y="128"/>
                </a:cxn>
                <a:cxn ang="0">
                  <a:pos x="480" y="427"/>
                </a:cxn>
                <a:cxn ang="0">
                  <a:pos x="559" y="300"/>
                </a:cxn>
                <a:cxn ang="0">
                  <a:pos x="79" y="0"/>
                </a:cxn>
                <a:cxn ang="0">
                  <a:pos x="79" y="0"/>
                </a:cxn>
                <a:cxn ang="0">
                  <a:pos x="0" y="128"/>
                </a:cxn>
                <a:cxn ang="0">
                  <a:pos x="0" y="128"/>
                </a:cxn>
                <a:cxn ang="0">
                  <a:pos x="0" y="128"/>
                </a:cxn>
                <a:cxn ang="0">
                  <a:pos x="79" y="0"/>
                </a:cxn>
              </a:cxnLst>
              <a:rect l="0" t="0" r="r" b="b"/>
              <a:pathLst>
                <a:path w="559" h="427">
                  <a:moveTo>
                    <a:pt x="79" y="0"/>
                  </a:moveTo>
                  <a:lnTo>
                    <a:pt x="0" y="128"/>
                  </a:lnTo>
                  <a:lnTo>
                    <a:pt x="480" y="427"/>
                  </a:lnTo>
                  <a:lnTo>
                    <a:pt x="559" y="300"/>
                  </a:lnTo>
                  <a:lnTo>
                    <a:pt x="79" y="0"/>
                  </a:lnTo>
                  <a:lnTo>
                    <a:pt x="79" y="0"/>
                  </a:lnTo>
                  <a:lnTo>
                    <a:pt x="0" y="128"/>
                  </a:lnTo>
                  <a:lnTo>
                    <a:pt x="0" y="128"/>
                  </a:lnTo>
                  <a:lnTo>
                    <a:pt x="0" y="128"/>
                  </a:lnTo>
                  <a:lnTo>
                    <a:pt x="79"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Freeform 223"/>
            <p:cNvSpPr>
              <a:spLocks/>
            </p:cNvSpPr>
            <p:nvPr/>
          </p:nvSpPr>
          <p:spPr bwMode="auto">
            <a:xfrm>
              <a:off x="-2427288" y="4011613"/>
              <a:ext cx="60325" cy="44450"/>
            </a:xfrm>
            <a:custGeom>
              <a:avLst/>
              <a:gdLst/>
              <a:ahLst/>
              <a:cxnLst>
                <a:cxn ang="0">
                  <a:pos x="0" y="124"/>
                </a:cxn>
                <a:cxn ang="0">
                  <a:pos x="4" y="127"/>
                </a:cxn>
                <a:cxn ang="0">
                  <a:pos x="485" y="427"/>
                </a:cxn>
                <a:cxn ang="0">
                  <a:pos x="564" y="299"/>
                </a:cxn>
                <a:cxn ang="0">
                  <a:pos x="83" y="0"/>
                </a:cxn>
                <a:cxn ang="0">
                  <a:pos x="0" y="124"/>
                </a:cxn>
                <a:cxn ang="0">
                  <a:pos x="0" y="124"/>
                </a:cxn>
                <a:cxn ang="0">
                  <a:pos x="2" y="126"/>
                </a:cxn>
                <a:cxn ang="0">
                  <a:pos x="4" y="127"/>
                </a:cxn>
                <a:cxn ang="0">
                  <a:pos x="0" y="124"/>
                </a:cxn>
              </a:cxnLst>
              <a:rect l="0" t="0" r="r" b="b"/>
              <a:pathLst>
                <a:path w="564" h="427">
                  <a:moveTo>
                    <a:pt x="0" y="124"/>
                  </a:moveTo>
                  <a:lnTo>
                    <a:pt x="4" y="127"/>
                  </a:lnTo>
                  <a:lnTo>
                    <a:pt x="485" y="427"/>
                  </a:lnTo>
                  <a:lnTo>
                    <a:pt x="564" y="299"/>
                  </a:lnTo>
                  <a:lnTo>
                    <a:pt x="83" y="0"/>
                  </a:lnTo>
                  <a:lnTo>
                    <a:pt x="0" y="124"/>
                  </a:lnTo>
                  <a:lnTo>
                    <a:pt x="0" y="124"/>
                  </a:lnTo>
                  <a:lnTo>
                    <a:pt x="2" y="126"/>
                  </a:lnTo>
                  <a:lnTo>
                    <a:pt x="4" y="127"/>
                  </a:lnTo>
                  <a:lnTo>
                    <a:pt x="0" y="124"/>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Freeform 224"/>
            <p:cNvSpPr>
              <a:spLocks/>
            </p:cNvSpPr>
            <p:nvPr/>
          </p:nvSpPr>
          <p:spPr bwMode="auto">
            <a:xfrm>
              <a:off x="-2474913" y="3976688"/>
              <a:ext cx="57150" cy="47625"/>
            </a:xfrm>
            <a:custGeom>
              <a:avLst/>
              <a:gdLst/>
              <a:ahLst/>
              <a:cxnLst>
                <a:cxn ang="0">
                  <a:pos x="0" y="117"/>
                </a:cxn>
                <a:cxn ang="0">
                  <a:pos x="4" y="120"/>
                </a:cxn>
                <a:cxn ang="0">
                  <a:pos x="454" y="451"/>
                </a:cxn>
                <a:cxn ang="0">
                  <a:pos x="542" y="330"/>
                </a:cxn>
                <a:cxn ang="0">
                  <a:pos x="92" y="0"/>
                </a:cxn>
                <a:cxn ang="0">
                  <a:pos x="0" y="117"/>
                </a:cxn>
                <a:cxn ang="0">
                  <a:pos x="0" y="117"/>
                </a:cxn>
                <a:cxn ang="0">
                  <a:pos x="2" y="119"/>
                </a:cxn>
                <a:cxn ang="0">
                  <a:pos x="4" y="120"/>
                </a:cxn>
                <a:cxn ang="0">
                  <a:pos x="0" y="117"/>
                </a:cxn>
              </a:cxnLst>
              <a:rect l="0" t="0" r="r" b="b"/>
              <a:pathLst>
                <a:path w="542" h="451">
                  <a:moveTo>
                    <a:pt x="0" y="117"/>
                  </a:moveTo>
                  <a:lnTo>
                    <a:pt x="4" y="120"/>
                  </a:lnTo>
                  <a:lnTo>
                    <a:pt x="454" y="451"/>
                  </a:lnTo>
                  <a:lnTo>
                    <a:pt x="542" y="330"/>
                  </a:lnTo>
                  <a:lnTo>
                    <a:pt x="92" y="0"/>
                  </a:lnTo>
                  <a:lnTo>
                    <a:pt x="0" y="117"/>
                  </a:lnTo>
                  <a:lnTo>
                    <a:pt x="0" y="117"/>
                  </a:lnTo>
                  <a:lnTo>
                    <a:pt x="2" y="119"/>
                  </a:lnTo>
                  <a:lnTo>
                    <a:pt x="4" y="120"/>
                  </a:lnTo>
                  <a:lnTo>
                    <a:pt x="0" y="11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Freeform 225"/>
            <p:cNvSpPr>
              <a:spLocks/>
            </p:cNvSpPr>
            <p:nvPr/>
          </p:nvSpPr>
          <p:spPr bwMode="auto">
            <a:xfrm>
              <a:off x="-2516188" y="3941763"/>
              <a:ext cx="50800" cy="47625"/>
            </a:xfrm>
            <a:custGeom>
              <a:avLst/>
              <a:gdLst/>
              <a:ahLst/>
              <a:cxnLst>
                <a:cxn ang="0">
                  <a:pos x="0" y="112"/>
                </a:cxn>
                <a:cxn ang="0">
                  <a:pos x="3" y="114"/>
                </a:cxn>
                <a:cxn ang="0">
                  <a:pos x="393" y="444"/>
                </a:cxn>
                <a:cxn ang="0">
                  <a:pos x="489" y="330"/>
                </a:cxn>
                <a:cxn ang="0">
                  <a:pos x="99" y="0"/>
                </a:cxn>
                <a:cxn ang="0">
                  <a:pos x="0" y="112"/>
                </a:cxn>
                <a:cxn ang="0">
                  <a:pos x="0" y="112"/>
                </a:cxn>
                <a:cxn ang="0">
                  <a:pos x="2" y="113"/>
                </a:cxn>
                <a:cxn ang="0">
                  <a:pos x="3" y="114"/>
                </a:cxn>
                <a:cxn ang="0">
                  <a:pos x="0" y="112"/>
                </a:cxn>
              </a:cxnLst>
              <a:rect l="0" t="0" r="r" b="b"/>
              <a:pathLst>
                <a:path w="489" h="444">
                  <a:moveTo>
                    <a:pt x="0" y="112"/>
                  </a:moveTo>
                  <a:lnTo>
                    <a:pt x="3" y="114"/>
                  </a:lnTo>
                  <a:lnTo>
                    <a:pt x="393" y="444"/>
                  </a:lnTo>
                  <a:lnTo>
                    <a:pt x="489" y="330"/>
                  </a:lnTo>
                  <a:lnTo>
                    <a:pt x="99" y="0"/>
                  </a:lnTo>
                  <a:lnTo>
                    <a:pt x="0" y="112"/>
                  </a:lnTo>
                  <a:lnTo>
                    <a:pt x="0" y="112"/>
                  </a:lnTo>
                  <a:lnTo>
                    <a:pt x="2" y="113"/>
                  </a:lnTo>
                  <a:lnTo>
                    <a:pt x="3" y="114"/>
                  </a:lnTo>
                  <a:lnTo>
                    <a:pt x="0" y="11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Freeform 226"/>
            <p:cNvSpPr>
              <a:spLocks/>
            </p:cNvSpPr>
            <p:nvPr/>
          </p:nvSpPr>
          <p:spPr bwMode="auto">
            <a:xfrm>
              <a:off x="-2559050" y="3903663"/>
              <a:ext cx="52388" cy="50800"/>
            </a:xfrm>
            <a:custGeom>
              <a:avLst/>
              <a:gdLst/>
              <a:ahLst/>
              <a:cxnLst>
                <a:cxn ang="0">
                  <a:pos x="0" y="102"/>
                </a:cxn>
                <a:cxn ang="0">
                  <a:pos x="8" y="111"/>
                </a:cxn>
                <a:cxn ang="0">
                  <a:pos x="398" y="471"/>
                </a:cxn>
                <a:cxn ang="0">
                  <a:pos x="499" y="361"/>
                </a:cxn>
                <a:cxn ang="0">
                  <a:pos x="110" y="0"/>
                </a:cxn>
                <a:cxn ang="0">
                  <a:pos x="0" y="102"/>
                </a:cxn>
                <a:cxn ang="0">
                  <a:pos x="0" y="102"/>
                </a:cxn>
                <a:cxn ang="0">
                  <a:pos x="3" y="107"/>
                </a:cxn>
                <a:cxn ang="0">
                  <a:pos x="8" y="111"/>
                </a:cxn>
                <a:cxn ang="0">
                  <a:pos x="0" y="102"/>
                </a:cxn>
              </a:cxnLst>
              <a:rect l="0" t="0" r="r" b="b"/>
              <a:pathLst>
                <a:path w="499" h="471">
                  <a:moveTo>
                    <a:pt x="0" y="102"/>
                  </a:moveTo>
                  <a:lnTo>
                    <a:pt x="8" y="111"/>
                  </a:lnTo>
                  <a:lnTo>
                    <a:pt x="398" y="471"/>
                  </a:lnTo>
                  <a:lnTo>
                    <a:pt x="499" y="361"/>
                  </a:lnTo>
                  <a:lnTo>
                    <a:pt x="110" y="0"/>
                  </a:lnTo>
                  <a:lnTo>
                    <a:pt x="0" y="102"/>
                  </a:lnTo>
                  <a:lnTo>
                    <a:pt x="0" y="102"/>
                  </a:lnTo>
                  <a:lnTo>
                    <a:pt x="3" y="107"/>
                  </a:lnTo>
                  <a:lnTo>
                    <a:pt x="8" y="111"/>
                  </a:lnTo>
                  <a:lnTo>
                    <a:pt x="0" y="102"/>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Freeform 227"/>
            <p:cNvSpPr>
              <a:spLocks/>
            </p:cNvSpPr>
            <p:nvPr/>
          </p:nvSpPr>
          <p:spPr bwMode="auto">
            <a:xfrm>
              <a:off x="-2590800" y="3863976"/>
              <a:ext cx="44450" cy="50800"/>
            </a:xfrm>
            <a:custGeom>
              <a:avLst/>
              <a:gdLst/>
              <a:ahLst/>
              <a:cxnLst>
                <a:cxn ang="0">
                  <a:pos x="0" y="87"/>
                </a:cxn>
                <a:cxn ang="0">
                  <a:pos x="3" y="91"/>
                </a:cxn>
                <a:cxn ang="0">
                  <a:pos x="303" y="482"/>
                </a:cxn>
                <a:cxn ang="0">
                  <a:pos x="421" y="391"/>
                </a:cxn>
                <a:cxn ang="0">
                  <a:pos x="121" y="0"/>
                </a:cxn>
                <a:cxn ang="0">
                  <a:pos x="0" y="87"/>
                </a:cxn>
                <a:cxn ang="0">
                  <a:pos x="0" y="87"/>
                </a:cxn>
                <a:cxn ang="0">
                  <a:pos x="1" y="89"/>
                </a:cxn>
                <a:cxn ang="0">
                  <a:pos x="3" y="91"/>
                </a:cxn>
                <a:cxn ang="0">
                  <a:pos x="0" y="87"/>
                </a:cxn>
              </a:cxnLst>
              <a:rect l="0" t="0" r="r" b="b"/>
              <a:pathLst>
                <a:path w="421" h="482">
                  <a:moveTo>
                    <a:pt x="0" y="87"/>
                  </a:moveTo>
                  <a:lnTo>
                    <a:pt x="3" y="91"/>
                  </a:lnTo>
                  <a:lnTo>
                    <a:pt x="303" y="482"/>
                  </a:lnTo>
                  <a:lnTo>
                    <a:pt x="421" y="391"/>
                  </a:lnTo>
                  <a:lnTo>
                    <a:pt x="121" y="0"/>
                  </a:lnTo>
                  <a:lnTo>
                    <a:pt x="0" y="87"/>
                  </a:lnTo>
                  <a:lnTo>
                    <a:pt x="0" y="87"/>
                  </a:lnTo>
                  <a:lnTo>
                    <a:pt x="1" y="89"/>
                  </a:lnTo>
                  <a:lnTo>
                    <a:pt x="3" y="91"/>
                  </a:lnTo>
                  <a:lnTo>
                    <a:pt x="0" y="8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Freeform 228"/>
            <p:cNvSpPr>
              <a:spLocks/>
            </p:cNvSpPr>
            <p:nvPr/>
          </p:nvSpPr>
          <p:spPr bwMode="auto">
            <a:xfrm>
              <a:off x="-2603500" y="3844926"/>
              <a:ext cx="25400" cy="28575"/>
            </a:xfrm>
            <a:custGeom>
              <a:avLst/>
              <a:gdLst/>
              <a:ahLst/>
              <a:cxnLst>
                <a:cxn ang="0">
                  <a:pos x="125" y="0"/>
                </a:cxn>
                <a:cxn ang="0">
                  <a:pos x="0" y="83"/>
                </a:cxn>
                <a:cxn ang="0">
                  <a:pos x="121" y="262"/>
                </a:cxn>
                <a:cxn ang="0">
                  <a:pos x="246" y="179"/>
                </a:cxn>
                <a:cxn ang="0">
                  <a:pos x="125" y="0"/>
                </a:cxn>
                <a:cxn ang="0">
                  <a:pos x="125" y="0"/>
                </a:cxn>
                <a:cxn ang="0">
                  <a:pos x="0" y="83"/>
                </a:cxn>
                <a:cxn ang="0">
                  <a:pos x="0" y="83"/>
                </a:cxn>
                <a:cxn ang="0">
                  <a:pos x="0" y="83"/>
                </a:cxn>
                <a:cxn ang="0">
                  <a:pos x="125" y="0"/>
                </a:cxn>
              </a:cxnLst>
              <a:rect l="0" t="0" r="r" b="b"/>
              <a:pathLst>
                <a:path w="246" h="262">
                  <a:moveTo>
                    <a:pt x="125" y="0"/>
                  </a:moveTo>
                  <a:lnTo>
                    <a:pt x="0" y="83"/>
                  </a:lnTo>
                  <a:lnTo>
                    <a:pt x="121" y="262"/>
                  </a:lnTo>
                  <a:lnTo>
                    <a:pt x="246" y="179"/>
                  </a:lnTo>
                  <a:lnTo>
                    <a:pt x="125" y="0"/>
                  </a:lnTo>
                  <a:lnTo>
                    <a:pt x="125" y="0"/>
                  </a:lnTo>
                  <a:lnTo>
                    <a:pt x="0" y="83"/>
                  </a:lnTo>
                  <a:lnTo>
                    <a:pt x="0" y="83"/>
                  </a:lnTo>
                  <a:lnTo>
                    <a:pt x="0" y="83"/>
                  </a:lnTo>
                  <a:lnTo>
                    <a:pt x="125" y="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Freeform 229"/>
            <p:cNvSpPr>
              <a:spLocks/>
            </p:cNvSpPr>
            <p:nvPr/>
          </p:nvSpPr>
          <p:spPr bwMode="auto">
            <a:xfrm>
              <a:off x="-2617788" y="3825876"/>
              <a:ext cx="26988" cy="28575"/>
            </a:xfrm>
            <a:custGeom>
              <a:avLst/>
              <a:gdLst/>
              <a:ahLst/>
              <a:cxnLst>
                <a:cxn ang="0">
                  <a:pos x="0" y="71"/>
                </a:cxn>
                <a:cxn ang="0">
                  <a:pos x="6" y="83"/>
                </a:cxn>
                <a:cxn ang="0">
                  <a:pos x="125" y="264"/>
                </a:cxn>
                <a:cxn ang="0">
                  <a:pos x="250" y="181"/>
                </a:cxn>
                <a:cxn ang="0">
                  <a:pos x="130" y="0"/>
                </a:cxn>
                <a:cxn ang="0">
                  <a:pos x="0" y="71"/>
                </a:cxn>
                <a:cxn ang="0">
                  <a:pos x="0" y="71"/>
                </a:cxn>
                <a:cxn ang="0">
                  <a:pos x="2" y="78"/>
                </a:cxn>
                <a:cxn ang="0">
                  <a:pos x="6" y="83"/>
                </a:cxn>
                <a:cxn ang="0">
                  <a:pos x="0" y="71"/>
                </a:cxn>
              </a:cxnLst>
              <a:rect l="0" t="0" r="r" b="b"/>
              <a:pathLst>
                <a:path w="250" h="264">
                  <a:moveTo>
                    <a:pt x="0" y="71"/>
                  </a:moveTo>
                  <a:lnTo>
                    <a:pt x="6" y="83"/>
                  </a:lnTo>
                  <a:lnTo>
                    <a:pt x="125" y="264"/>
                  </a:lnTo>
                  <a:lnTo>
                    <a:pt x="250" y="181"/>
                  </a:lnTo>
                  <a:lnTo>
                    <a:pt x="130" y="0"/>
                  </a:lnTo>
                  <a:lnTo>
                    <a:pt x="0" y="71"/>
                  </a:lnTo>
                  <a:lnTo>
                    <a:pt x="0" y="71"/>
                  </a:lnTo>
                  <a:lnTo>
                    <a:pt x="2" y="78"/>
                  </a:lnTo>
                  <a:lnTo>
                    <a:pt x="6" y="83"/>
                  </a:lnTo>
                  <a:lnTo>
                    <a:pt x="0" y="71"/>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Freeform 230"/>
            <p:cNvSpPr>
              <a:spLocks/>
            </p:cNvSpPr>
            <p:nvPr/>
          </p:nvSpPr>
          <p:spPr bwMode="auto">
            <a:xfrm>
              <a:off x="-2627313" y="3805238"/>
              <a:ext cx="25400" cy="28575"/>
            </a:xfrm>
            <a:custGeom>
              <a:avLst/>
              <a:gdLst/>
              <a:ahLst/>
              <a:cxnLst>
                <a:cxn ang="0">
                  <a:pos x="0" y="50"/>
                </a:cxn>
                <a:cxn ang="0">
                  <a:pos x="3" y="58"/>
                </a:cxn>
                <a:cxn ang="0">
                  <a:pos x="94" y="268"/>
                </a:cxn>
                <a:cxn ang="0">
                  <a:pos x="230" y="210"/>
                </a:cxn>
                <a:cxn ang="0">
                  <a:pos x="141" y="0"/>
                </a:cxn>
                <a:cxn ang="0">
                  <a:pos x="0" y="50"/>
                </a:cxn>
                <a:cxn ang="0">
                  <a:pos x="0" y="50"/>
                </a:cxn>
                <a:cxn ang="0">
                  <a:pos x="1" y="54"/>
                </a:cxn>
                <a:cxn ang="0">
                  <a:pos x="3" y="58"/>
                </a:cxn>
                <a:cxn ang="0">
                  <a:pos x="0" y="50"/>
                </a:cxn>
              </a:cxnLst>
              <a:rect l="0" t="0" r="r" b="b"/>
              <a:pathLst>
                <a:path w="230" h="268">
                  <a:moveTo>
                    <a:pt x="0" y="50"/>
                  </a:moveTo>
                  <a:lnTo>
                    <a:pt x="3" y="58"/>
                  </a:lnTo>
                  <a:lnTo>
                    <a:pt x="94" y="268"/>
                  </a:lnTo>
                  <a:lnTo>
                    <a:pt x="230" y="210"/>
                  </a:lnTo>
                  <a:lnTo>
                    <a:pt x="141" y="0"/>
                  </a:lnTo>
                  <a:lnTo>
                    <a:pt x="0" y="50"/>
                  </a:lnTo>
                  <a:lnTo>
                    <a:pt x="0" y="50"/>
                  </a:lnTo>
                  <a:lnTo>
                    <a:pt x="1" y="54"/>
                  </a:lnTo>
                  <a:lnTo>
                    <a:pt x="3" y="58"/>
                  </a:lnTo>
                  <a:lnTo>
                    <a:pt x="0" y="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Freeform 231"/>
            <p:cNvSpPr>
              <a:spLocks/>
            </p:cNvSpPr>
            <p:nvPr/>
          </p:nvSpPr>
          <p:spPr bwMode="auto">
            <a:xfrm>
              <a:off x="-2633663" y="3775076"/>
              <a:ext cx="22225" cy="34925"/>
            </a:xfrm>
            <a:custGeom>
              <a:avLst/>
              <a:gdLst/>
              <a:ahLst/>
              <a:cxnLst>
                <a:cxn ang="0">
                  <a:pos x="46" y="28"/>
                </a:cxn>
                <a:cxn ang="0">
                  <a:pos x="0" y="119"/>
                </a:cxn>
                <a:cxn ang="0">
                  <a:pos x="60" y="329"/>
                </a:cxn>
                <a:cxn ang="0">
                  <a:pos x="204" y="287"/>
                </a:cxn>
                <a:cxn ang="0">
                  <a:pos x="144" y="77"/>
                </a:cxn>
                <a:cxn ang="0">
                  <a:pos x="46" y="28"/>
                </a:cxn>
                <a:cxn ang="0">
                  <a:pos x="144" y="77"/>
                </a:cxn>
                <a:cxn ang="0">
                  <a:pos x="122" y="0"/>
                </a:cxn>
                <a:cxn ang="0">
                  <a:pos x="46" y="28"/>
                </a:cxn>
              </a:cxnLst>
              <a:rect l="0" t="0" r="r" b="b"/>
              <a:pathLst>
                <a:path w="204" h="329">
                  <a:moveTo>
                    <a:pt x="46" y="28"/>
                  </a:moveTo>
                  <a:lnTo>
                    <a:pt x="0" y="119"/>
                  </a:lnTo>
                  <a:lnTo>
                    <a:pt x="60" y="329"/>
                  </a:lnTo>
                  <a:lnTo>
                    <a:pt x="204" y="287"/>
                  </a:lnTo>
                  <a:lnTo>
                    <a:pt x="144" y="77"/>
                  </a:lnTo>
                  <a:lnTo>
                    <a:pt x="46" y="28"/>
                  </a:lnTo>
                  <a:lnTo>
                    <a:pt x="144" y="77"/>
                  </a:lnTo>
                  <a:lnTo>
                    <a:pt x="122" y="0"/>
                  </a:lnTo>
                  <a:lnTo>
                    <a:pt x="46" y="2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9" name="Freeform 232"/>
            <p:cNvSpPr>
              <a:spLocks/>
            </p:cNvSpPr>
            <p:nvPr/>
          </p:nvSpPr>
          <p:spPr bwMode="auto">
            <a:xfrm>
              <a:off x="-2684463" y="3778251"/>
              <a:ext cx="61913" cy="38100"/>
            </a:xfrm>
            <a:custGeom>
              <a:avLst/>
              <a:gdLst/>
              <a:ahLst/>
              <a:cxnLst>
                <a:cxn ang="0">
                  <a:pos x="0" y="250"/>
                </a:cxn>
                <a:cxn ang="0">
                  <a:pos x="102" y="320"/>
                </a:cxn>
                <a:cxn ang="0">
                  <a:pos x="582" y="140"/>
                </a:cxn>
                <a:cxn ang="0">
                  <a:pos x="530" y="0"/>
                </a:cxn>
                <a:cxn ang="0">
                  <a:pos x="50" y="180"/>
                </a:cxn>
                <a:cxn ang="0">
                  <a:pos x="0" y="250"/>
                </a:cxn>
                <a:cxn ang="0">
                  <a:pos x="0" y="250"/>
                </a:cxn>
                <a:cxn ang="0">
                  <a:pos x="0" y="358"/>
                </a:cxn>
                <a:cxn ang="0">
                  <a:pos x="102" y="320"/>
                </a:cxn>
                <a:cxn ang="0">
                  <a:pos x="0" y="250"/>
                </a:cxn>
              </a:cxnLst>
              <a:rect l="0" t="0" r="r" b="b"/>
              <a:pathLst>
                <a:path w="582" h="358">
                  <a:moveTo>
                    <a:pt x="0" y="250"/>
                  </a:moveTo>
                  <a:lnTo>
                    <a:pt x="102" y="320"/>
                  </a:lnTo>
                  <a:lnTo>
                    <a:pt x="582" y="140"/>
                  </a:lnTo>
                  <a:lnTo>
                    <a:pt x="530" y="0"/>
                  </a:lnTo>
                  <a:lnTo>
                    <a:pt x="50" y="180"/>
                  </a:lnTo>
                  <a:lnTo>
                    <a:pt x="0" y="250"/>
                  </a:lnTo>
                  <a:lnTo>
                    <a:pt x="0" y="250"/>
                  </a:lnTo>
                  <a:lnTo>
                    <a:pt x="0" y="358"/>
                  </a:lnTo>
                  <a:lnTo>
                    <a:pt x="102" y="320"/>
                  </a:lnTo>
                  <a:lnTo>
                    <a:pt x="0" y="25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0" name="Freeform 233"/>
            <p:cNvSpPr>
              <a:spLocks/>
            </p:cNvSpPr>
            <p:nvPr/>
          </p:nvSpPr>
          <p:spPr bwMode="auto">
            <a:xfrm>
              <a:off x="-2684463" y="3667126"/>
              <a:ext cx="15875" cy="138113"/>
            </a:xfrm>
            <a:custGeom>
              <a:avLst/>
              <a:gdLst/>
              <a:ahLst/>
              <a:cxnLst>
                <a:cxn ang="0">
                  <a:pos x="100" y="33"/>
                </a:cxn>
                <a:cxn ang="0">
                  <a:pos x="0" y="104"/>
                </a:cxn>
                <a:cxn ang="0">
                  <a:pos x="0" y="1304"/>
                </a:cxn>
                <a:cxn ang="0">
                  <a:pos x="151" y="1304"/>
                </a:cxn>
                <a:cxn ang="0">
                  <a:pos x="151" y="104"/>
                </a:cxn>
                <a:cxn ang="0">
                  <a:pos x="100" y="33"/>
                </a:cxn>
                <a:cxn ang="0">
                  <a:pos x="100" y="33"/>
                </a:cxn>
                <a:cxn ang="0">
                  <a:pos x="0" y="0"/>
                </a:cxn>
                <a:cxn ang="0">
                  <a:pos x="0" y="104"/>
                </a:cxn>
                <a:cxn ang="0">
                  <a:pos x="100" y="33"/>
                </a:cxn>
              </a:cxnLst>
              <a:rect l="0" t="0" r="r" b="b"/>
              <a:pathLst>
                <a:path w="151" h="1304">
                  <a:moveTo>
                    <a:pt x="100" y="33"/>
                  </a:moveTo>
                  <a:lnTo>
                    <a:pt x="0" y="104"/>
                  </a:lnTo>
                  <a:lnTo>
                    <a:pt x="0" y="1304"/>
                  </a:lnTo>
                  <a:lnTo>
                    <a:pt x="151" y="1304"/>
                  </a:lnTo>
                  <a:lnTo>
                    <a:pt x="151" y="104"/>
                  </a:lnTo>
                  <a:lnTo>
                    <a:pt x="100" y="33"/>
                  </a:lnTo>
                  <a:lnTo>
                    <a:pt x="100" y="33"/>
                  </a:lnTo>
                  <a:lnTo>
                    <a:pt x="0" y="0"/>
                  </a:lnTo>
                  <a:lnTo>
                    <a:pt x="0" y="104"/>
                  </a:lnTo>
                  <a:lnTo>
                    <a:pt x="100" y="3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Freeform 234"/>
            <p:cNvSpPr>
              <a:spLocks/>
            </p:cNvSpPr>
            <p:nvPr/>
          </p:nvSpPr>
          <p:spPr bwMode="auto">
            <a:xfrm>
              <a:off x="-2679700" y="3670301"/>
              <a:ext cx="176213" cy="69850"/>
            </a:xfrm>
            <a:custGeom>
              <a:avLst/>
              <a:gdLst/>
              <a:ahLst/>
              <a:cxnLst>
                <a:cxn ang="0">
                  <a:pos x="1536" y="643"/>
                </a:cxn>
                <a:cxn ang="0">
                  <a:pos x="1520" y="510"/>
                </a:cxn>
                <a:cxn ang="0">
                  <a:pos x="49" y="0"/>
                </a:cxn>
                <a:cxn ang="0">
                  <a:pos x="0" y="141"/>
                </a:cxn>
                <a:cxn ang="0">
                  <a:pos x="1471" y="651"/>
                </a:cxn>
                <a:cxn ang="0">
                  <a:pos x="1536" y="643"/>
                </a:cxn>
                <a:cxn ang="0">
                  <a:pos x="1536" y="643"/>
                </a:cxn>
                <a:cxn ang="0">
                  <a:pos x="1662" y="561"/>
                </a:cxn>
                <a:cxn ang="0">
                  <a:pos x="1520" y="510"/>
                </a:cxn>
                <a:cxn ang="0">
                  <a:pos x="1536" y="643"/>
                </a:cxn>
              </a:cxnLst>
              <a:rect l="0" t="0" r="r" b="b"/>
              <a:pathLst>
                <a:path w="1662" h="651">
                  <a:moveTo>
                    <a:pt x="1536" y="643"/>
                  </a:moveTo>
                  <a:lnTo>
                    <a:pt x="1520" y="510"/>
                  </a:lnTo>
                  <a:lnTo>
                    <a:pt x="49" y="0"/>
                  </a:lnTo>
                  <a:lnTo>
                    <a:pt x="0" y="141"/>
                  </a:lnTo>
                  <a:lnTo>
                    <a:pt x="1471" y="651"/>
                  </a:lnTo>
                  <a:lnTo>
                    <a:pt x="1536" y="643"/>
                  </a:lnTo>
                  <a:lnTo>
                    <a:pt x="1536" y="643"/>
                  </a:lnTo>
                  <a:lnTo>
                    <a:pt x="1662" y="561"/>
                  </a:lnTo>
                  <a:lnTo>
                    <a:pt x="1520" y="510"/>
                  </a:lnTo>
                  <a:lnTo>
                    <a:pt x="1536" y="643"/>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Freeform 235"/>
            <p:cNvSpPr>
              <a:spLocks/>
            </p:cNvSpPr>
            <p:nvPr/>
          </p:nvSpPr>
          <p:spPr bwMode="auto">
            <a:xfrm>
              <a:off x="-2582863" y="3725863"/>
              <a:ext cx="66675" cy="47625"/>
            </a:xfrm>
            <a:custGeom>
              <a:avLst/>
              <a:gdLst/>
              <a:ahLst/>
              <a:cxnLst>
                <a:cxn ang="0">
                  <a:pos x="0" y="377"/>
                </a:cxn>
                <a:cxn ang="0">
                  <a:pos x="115" y="455"/>
                </a:cxn>
                <a:cxn ang="0">
                  <a:pos x="625" y="124"/>
                </a:cxn>
                <a:cxn ang="0">
                  <a:pos x="543" y="0"/>
                </a:cxn>
                <a:cxn ang="0">
                  <a:pos x="34" y="329"/>
                </a:cxn>
                <a:cxn ang="0">
                  <a:pos x="0" y="377"/>
                </a:cxn>
                <a:cxn ang="0">
                  <a:pos x="34" y="329"/>
                </a:cxn>
                <a:cxn ang="0">
                  <a:pos x="6" y="346"/>
                </a:cxn>
                <a:cxn ang="0">
                  <a:pos x="0" y="377"/>
                </a:cxn>
              </a:cxnLst>
              <a:rect l="0" t="0" r="r" b="b"/>
              <a:pathLst>
                <a:path w="625" h="455">
                  <a:moveTo>
                    <a:pt x="0" y="377"/>
                  </a:moveTo>
                  <a:lnTo>
                    <a:pt x="115" y="455"/>
                  </a:lnTo>
                  <a:lnTo>
                    <a:pt x="625" y="124"/>
                  </a:lnTo>
                  <a:lnTo>
                    <a:pt x="543" y="0"/>
                  </a:lnTo>
                  <a:lnTo>
                    <a:pt x="34" y="329"/>
                  </a:lnTo>
                  <a:lnTo>
                    <a:pt x="0" y="377"/>
                  </a:lnTo>
                  <a:lnTo>
                    <a:pt x="34" y="329"/>
                  </a:lnTo>
                  <a:lnTo>
                    <a:pt x="6" y="346"/>
                  </a:lnTo>
                  <a:lnTo>
                    <a:pt x="0" y="377"/>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Freeform 236"/>
            <p:cNvSpPr>
              <a:spLocks/>
            </p:cNvSpPr>
            <p:nvPr/>
          </p:nvSpPr>
          <p:spPr bwMode="auto">
            <a:xfrm>
              <a:off x="-2257425" y="3363913"/>
              <a:ext cx="146050" cy="107950"/>
            </a:xfrm>
            <a:custGeom>
              <a:avLst/>
              <a:gdLst/>
              <a:ahLst/>
              <a:cxnLst>
                <a:cxn ang="0">
                  <a:pos x="1320" y="60"/>
                </a:cxn>
                <a:cxn ang="0">
                  <a:pos x="1290" y="30"/>
                </a:cxn>
                <a:cxn ang="0">
                  <a:pos x="1200" y="0"/>
                </a:cxn>
                <a:cxn ang="0">
                  <a:pos x="930" y="0"/>
                </a:cxn>
                <a:cxn ang="0">
                  <a:pos x="390" y="60"/>
                </a:cxn>
                <a:cxn ang="0">
                  <a:pos x="120" y="90"/>
                </a:cxn>
                <a:cxn ang="0">
                  <a:pos x="30" y="120"/>
                </a:cxn>
                <a:cxn ang="0">
                  <a:pos x="0" y="180"/>
                </a:cxn>
                <a:cxn ang="0">
                  <a:pos x="60" y="960"/>
                </a:cxn>
                <a:cxn ang="0">
                  <a:pos x="90" y="990"/>
                </a:cxn>
                <a:cxn ang="0">
                  <a:pos x="180" y="1021"/>
                </a:cxn>
                <a:cxn ang="0">
                  <a:pos x="450" y="1021"/>
                </a:cxn>
                <a:cxn ang="0">
                  <a:pos x="1020" y="990"/>
                </a:cxn>
                <a:cxn ang="0">
                  <a:pos x="1290" y="930"/>
                </a:cxn>
                <a:cxn ang="0">
                  <a:pos x="1350" y="900"/>
                </a:cxn>
                <a:cxn ang="0">
                  <a:pos x="1380" y="870"/>
                </a:cxn>
                <a:cxn ang="0">
                  <a:pos x="1320" y="60"/>
                </a:cxn>
              </a:cxnLst>
              <a:rect l="0" t="0" r="r" b="b"/>
              <a:pathLst>
                <a:path w="1380" h="1021">
                  <a:moveTo>
                    <a:pt x="1320" y="60"/>
                  </a:moveTo>
                  <a:lnTo>
                    <a:pt x="1290" y="30"/>
                  </a:lnTo>
                  <a:lnTo>
                    <a:pt x="1200" y="0"/>
                  </a:lnTo>
                  <a:lnTo>
                    <a:pt x="930" y="0"/>
                  </a:lnTo>
                  <a:lnTo>
                    <a:pt x="390" y="60"/>
                  </a:lnTo>
                  <a:lnTo>
                    <a:pt x="120" y="90"/>
                  </a:lnTo>
                  <a:lnTo>
                    <a:pt x="30" y="120"/>
                  </a:lnTo>
                  <a:lnTo>
                    <a:pt x="0" y="180"/>
                  </a:lnTo>
                  <a:lnTo>
                    <a:pt x="60" y="960"/>
                  </a:lnTo>
                  <a:lnTo>
                    <a:pt x="90" y="990"/>
                  </a:lnTo>
                  <a:lnTo>
                    <a:pt x="180" y="1021"/>
                  </a:lnTo>
                  <a:lnTo>
                    <a:pt x="450" y="1021"/>
                  </a:lnTo>
                  <a:lnTo>
                    <a:pt x="1020" y="990"/>
                  </a:lnTo>
                  <a:lnTo>
                    <a:pt x="1290" y="930"/>
                  </a:lnTo>
                  <a:lnTo>
                    <a:pt x="1350" y="900"/>
                  </a:lnTo>
                  <a:lnTo>
                    <a:pt x="1380" y="870"/>
                  </a:lnTo>
                  <a:lnTo>
                    <a:pt x="1320" y="6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Freeform 237"/>
            <p:cNvSpPr>
              <a:spLocks noEditPoints="1"/>
            </p:cNvSpPr>
            <p:nvPr/>
          </p:nvSpPr>
          <p:spPr bwMode="auto">
            <a:xfrm>
              <a:off x="-2949575" y="3398838"/>
              <a:ext cx="996950" cy="1203325"/>
            </a:xfrm>
            <a:custGeom>
              <a:avLst/>
              <a:gdLst/>
              <a:ahLst/>
              <a:cxnLst>
                <a:cxn ang="0">
                  <a:pos x="0" y="11370"/>
                </a:cxn>
                <a:cxn ang="0">
                  <a:pos x="9419" y="11370"/>
                </a:cxn>
                <a:cxn ang="0">
                  <a:pos x="9419" y="0"/>
                </a:cxn>
                <a:cxn ang="0">
                  <a:pos x="0" y="0"/>
                </a:cxn>
                <a:cxn ang="0">
                  <a:pos x="0" y="11370"/>
                </a:cxn>
                <a:cxn ang="0">
                  <a:pos x="360" y="10890"/>
                </a:cxn>
                <a:cxn ang="0">
                  <a:pos x="9060" y="10890"/>
                </a:cxn>
                <a:cxn ang="0">
                  <a:pos x="9060" y="390"/>
                </a:cxn>
                <a:cxn ang="0">
                  <a:pos x="360" y="390"/>
                </a:cxn>
                <a:cxn ang="0">
                  <a:pos x="360" y="10890"/>
                </a:cxn>
              </a:cxnLst>
              <a:rect l="0" t="0" r="r" b="b"/>
              <a:pathLst>
                <a:path w="9419" h="11370">
                  <a:moveTo>
                    <a:pt x="0" y="11370"/>
                  </a:moveTo>
                  <a:lnTo>
                    <a:pt x="9419" y="11370"/>
                  </a:lnTo>
                  <a:lnTo>
                    <a:pt x="9419" y="0"/>
                  </a:lnTo>
                  <a:lnTo>
                    <a:pt x="0" y="0"/>
                  </a:lnTo>
                  <a:lnTo>
                    <a:pt x="0" y="11370"/>
                  </a:lnTo>
                  <a:close/>
                  <a:moveTo>
                    <a:pt x="360" y="10890"/>
                  </a:moveTo>
                  <a:lnTo>
                    <a:pt x="9060" y="10890"/>
                  </a:lnTo>
                  <a:lnTo>
                    <a:pt x="9060" y="390"/>
                  </a:lnTo>
                  <a:lnTo>
                    <a:pt x="360" y="390"/>
                  </a:lnTo>
                  <a:lnTo>
                    <a:pt x="360" y="10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Freeform 238"/>
            <p:cNvSpPr>
              <a:spLocks/>
            </p:cNvSpPr>
            <p:nvPr/>
          </p:nvSpPr>
          <p:spPr bwMode="auto">
            <a:xfrm>
              <a:off x="-1863725" y="3475038"/>
              <a:ext cx="387350" cy="587375"/>
            </a:xfrm>
            <a:custGeom>
              <a:avLst/>
              <a:gdLst/>
              <a:ahLst/>
              <a:cxnLst>
                <a:cxn ang="0">
                  <a:pos x="0" y="4890"/>
                </a:cxn>
                <a:cxn ang="0">
                  <a:pos x="0" y="5010"/>
                </a:cxn>
                <a:cxn ang="0">
                  <a:pos x="30" y="5130"/>
                </a:cxn>
                <a:cxn ang="0">
                  <a:pos x="90" y="5250"/>
                </a:cxn>
                <a:cxn ang="0">
                  <a:pos x="120" y="5340"/>
                </a:cxn>
                <a:cxn ang="0">
                  <a:pos x="210" y="5430"/>
                </a:cxn>
                <a:cxn ang="0">
                  <a:pos x="270" y="5490"/>
                </a:cxn>
                <a:cxn ang="0">
                  <a:pos x="359" y="5520"/>
                </a:cxn>
                <a:cxn ang="0">
                  <a:pos x="480" y="5550"/>
                </a:cxn>
                <a:cxn ang="0">
                  <a:pos x="3210" y="5550"/>
                </a:cxn>
                <a:cxn ang="0">
                  <a:pos x="3300" y="5520"/>
                </a:cxn>
                <a:cxn ang="0">
                  <a:pos x="3390" y="5490"/>
                </a:cxn>
                <a:cxn ang="0">
                  <a:pos x="3450" y="5430"/>
                </a:cxn>
                <a:cxn ang="0">
                  <a:pos x="3540" y="5340"/>
                </a:cxn>
                <a:cxn ang="0">
                  <a:pos x="3600" y="5250"/>
                </a:cxn>
                <a:cxn ang="0">
                  <a:pos x="3630" y="5130"/>
                </a:cxn>
                <a:cxn ang="0">
                  <a:pos x="3660" y="5010"/>
                </a:cxn>
                <a:cxn ang="0">
                  <a:pos x="3660" y="4890"/>
                </a:cxn>
                <a:cxn ang="0">
                  <a:pos x="3660" y="660"/>
                </a:cxn>
                <a:cxn ang="0">
                  <a:pos x="3660" y="510"/>
                </a:cxn>
                <a:cxn ang="0">
                  <a:pos x="3630" y="390"/>
                </a:cxn>
                <a:cxn ang="0">
                  <a:pos x="3600" y="270"/>
                </a:cxn>
                <a:cxn ang="0">
                  <a:pos x="3540" y="180"/>
                </a:cxn>
                <a:cxn ang="0">
                  <a:pos x="3450" y="90"/>
                </a:cxn>
                <a:cxn ang="0">
                  <a:pos x="3390" y="30"/>
                </a:cxn>
                <a:cxn ang="0">
                  <a:pos x="3300" y="0"/>
                </a:cxn>
                <a:cxn ang="0">
                  <a:pos x="3210" y="0"/>
                </a:cxn>
                <a:cxn ang="0">
                  <a:pos x="3090" y="0"/>
                </a:cxn>
                <a:cxn ang="0">
                  <a:pos x="1830" y="3480"/>
                </a:cxn>
                <a:cxn ang="0">
                  <a:pos x="690" y="0"/>
                </a:cxn>
                <a:cxn ang="0">
                  <a:pos x="480" y="0"/>
                </a:cxn>
                <a:cxn ang="0">
                  <a:pos x="359" y="0"/>
                </a:cxn>
                <a:cxn ang="0">
                  <a:pos x="270" y="30"/>
                </a:cxn>
                <a:cxn ang="0">
                  <a:pos x="210" y="90"/>
                </a:cxn>
                <a:cxn ang="0">
                  <a:pos x="120" y="180"/>
                </a:cxn>
                <a:cxn ang="0">
                  <a:pos x="90" y="270"/>
                </a:cxn>
                <a:cxn ang="0">
                  <a:pos x="30" y="390"/>
                </a:cxn>
                <a:cxn ang="0">
                  <a:pos x="0" y="510"/>
                </a:cxn>
                <a:cxn ang="0">
                  <a:pos x="0" y="660"/>
                </a:cxn>
                <a:cxn ang="0">
                  <a:pos x="0" y="4890"/>
                </a:cxn>
              </a:cxnLst>
              <a:rect l="0" t="0" r="r" b="b"/>
              <a:pathLst>
                <a:path w="3660" h="5550">
                  <a:moveTo>
                    <a:pt x="0" y="4890"/>
                  </a:moveTo>
                  <a:lnTo>
                    <a:pt x="0" y="5010"/>
                  </a:lnTo>
                  <a:lnTo>
                    <a:pt x="30" y="5130"/>
                  </a:lnTo>
                  <a:lnTo>
                    <a:pt x="90" y="5250"/>
                  </a:lnTo>
                  <a:lnTo>
                    <a:pt x="120" y="5340"/>
                  </a:lnTo>
                  <a:lnTo>
                    <a:pt x="210" y="5430"/>
                  </a:lnTo>
                  <a:lnTo>
                    <a:pt x="270" y="5490"/>
                  </a:lnTo>
                  <a:lnTo>
                    <a:pt x="359" y="5520"/>
                  </a:lnTo>
                  <a:lnTo>
                    <a:pt x="480" y="5550"/>
                  </a:lnTo>
                  <a:lnTo>
                    <a:pt x="3210" y="5550"/>
                  </a:lnTo>
                  <a:lnTo>
                    <a:pt x="3300" y="5520"/>
                  </a:lnTo>
                  <a:lnTo>
                    <a:pt x="3390" y="5490"/>
                  </a:lnTo>
                  <a:lnTo>
                    <a:pt x="3450" y="5430"/>
                  </a:lnTo>
                  <a:lnTo>
                    <a:pt x="3540" y="5340"/>
                  </a:lnTo>
                  <a:lnTo>
                    <a:pt x="3600" y="5250"/>
                  </a:lnTo>
                  <a:lnTo>
                    <a:pt x="3630" y="5130"/>
                  </a:lnTo>
                  <a:lnTo>
                    <a:pt x="3660" y="5010"/>
                  </a:lnTo>
                  <a:lnTo>
                    <a:pt x="3660" y="4890"/>
                  </a:lnTo>
                  <a:lnTo>
                    <a:pt x="3660" y="660"/>
                  </a:lnTo>
                  <a:lnTo>
                    <a:pt x="3660" y="510"/>
                  </a:lnTo>
                  <a:lnTo>
                    <a:pt x="3630" y="390"/>
                  </a:lnTo>
                  <a:lnTo>
                    <a:pt x="3600" y="270"/>
                  </a:lnTo>
                  <a:lnTo>
                    <a:pt x="3540" y="180"/>
                  </a:lnTo>
                  <a:lnTo>
                    <a:pt x="3450" y="90"/>
                  </a:lnTo>
                  <a:lnTo>
                    <a:pt x="3390" y="30"/>
                  </a:lnTo>
                  <a:lnTo>
                    <a:pt x="3300" y="0"/>
                  </a:lnTo>
                  <a:lnTo>
                    <a:pt x="3210" y="0"/>
                  </a:lnTo>
                  <a:lnTo>
                    <a:pt x="3090" y="0"/>
                  </a:lnTo>
                  <a:lnTo>
                    <a:pt x="1830" y="3480"/>
                  </a:lnTo>
                  <a:lnTo>
                    <a:pt x="690" y="0"/>
                  </a:lnTo>
                  <a:lnTo>
                    <a:pt x="480" y="0"/>
                  </a:lnTo>
                  <a:lnTo>
                    <a:pt x="359" y="0"/>
                  </a:lnTo>
                  <a:lnTo>
                    <a:pt x="270" y="30"/>
                  </a:lnTo>
                  <a:lnTo>
                    <a:pt x="210" y="90"/>
                  </a:lnTo>
                  <a:lnTo>
                    <a:pt x="120" y="180"/>
                  </a:lnTo>
                  <a:lnTo>
                    <a:pt x="90" y="270"/>
                  </a:lnTo>
                  <a:lnTo>
                    <a:pt x="30" y="390"/>
                  </a:lnTo>
                  <a:lnTo>
                    <a:pt x="0" y="510"/>
                  </a:lnTo>
                  <a:lnTo>
                    <a:pt x="0" y="660"/>
                  </a:lnTo>
                  <a:lnTo>
                    <a:pt x="0" y="4890"/>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Freeform 239"/>
            <p:cNvSpPr>
              <a:spLocks/>
            </p:cNvSpPr>
            <p:nvPr/>
          </p:nvSpPr>
          <p:spPr bwMode="auto">
            <a:xfrm>
              <a:off x="-1990725" y="3481388"/>
              <a:ext cx="203200" cy="179388"/>
            </a:xfrm>
            <a:custGeom>
              <a:avLst/>
              <a:gdLst/>
              <a:ahLst/>
              <a:cxnLst>
                <a:cxn ang="0">
                  <a:pos x="0" y="1688"/>
                </a:cxn>
                <a:cxn ang="0">
                  <a:pos x="1710" y="960"/>
                </a:cxn>
                <a:cxn ang="0">
                  <a:pos x="1800" y="900"/>
                </a:cxn>
                <a:cxn ang="0">
                  <a:pos x="1890" y="780"/>
                </a:cxn>
                <a:cxn ang="0">
                  <a:pos x="1920" y="690"/>
                </a:cxn>
                <a:cxn ang="0">
                  <a:pos x="1890" y="570"/>
                </a:cxn>
                <a:cxn ang="0">
                  <a:pos x="1740" y="180"/>
                </a:cxn>
                <a:cxn ang="0">
                  <a:pos x="1650" y="90"/>
                </a:cxn>
                <a:cxn ang="0">
                  <a:pos x="1559" y="30"/>
                </a:cxn>
                <a:cxn ang="0">
                  <a:pos x="1440" y="0"/>
                </a:cxn>
                <a:cxn ang="0">
                  <a:pos x="1320" y="30"/>
                </a:cxn>
                <a:cxn ang="0">
                  <a:pos x="0" y="591"/>
                </a:cxn>
                <a:cxn ang="0">
                  <a:pos x="0" y="1688"/>
                </a:cxn>
              </a:cxnLst>
              <a:rect l="0" t="0" r="r" b="b"/>
              <a:pathLst>
                <a:path w="1920" h="1688">
                  <a:moveTo>
                    <a:pt x="0" y="1688"/>
                  </a:moveTo>
                  <a:lnTo>
                    <a:pt x="1710" y="960"/>
                  </a:lnTo>
                  <a:lnTo>
                    <a:pt x="1800" y="900"/>
                  </a:lnTo>
                  <a:lnTo>
                    <a:pt x="1890" y="780"/>
                  </a:lnTo>
                  <a:lnTo>
                    <a:pt x="1920" y="690"/>
                  </a:lnTo>
                  <a:lnTo>
                    <a:pt x="1890" y="570"/>
                  </a:lnTo>
                  <a:lnTo>
                    <a:pt x="1740" y="180"/>
                  </a:lnTo>
                  <a:lnTo>
                    <a:pt x="1650" y="90"/>
                  </a:lnTo>
                  <a:lnTo>
                    <a:pt x="1559" y="30"/>
                  </a:lnTo>
                  <a:lnTo>
                    <a:pt x="1440" y="0"/>
                  </a:lnTo>
                  <a:lnTo>
                    <a:pt x="1320" y="30"/>
                  </a:lnTo>
                  <a:lnTo>
                    <a:pt x="0" y="591"/>
                  </a:lnTo>
                  <a:lnTo>
                    <a:pt x="0" y="1688"/>
                  </a:lnTo>
                  <a:close/>
                </a:path>
              </a:pathLst>
            </a:custGeom>
            <a:grpFill/>
            <a:ln w="9525">
              <a:noFill/>
              <a:round/>
              <a:headEnd/>
              <a:tailEnd/>
            </a:ln>
          </p:spPr>
          <p:txBody>
            <a:bodyPr vert="horz" wrap="square" lIns="0" tIns="54825" rIns="0" bIns="54825" numCol="1" anchor="t" anchorCtr="0" compatLnSpc="1">
              <a:prstTxWarp prst="textNoShape">
                <a:avLst/>
              </a:prstTxWarp>
            </a:bodyPr>
            <a:lstStyle/>
            <a:p>
              <a:pPr defTabSz="1217777" eaLnBrk="0" hangingPunct="0">
                <a:defRPr/>
              </a:pPr>
              <a:endPar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7" name="矩形 366"/>
          <p:cNvSpPr/>
          <p:nvPr/>
        </p:nvSpPr>
        <p:spPr>
          <a:xfrm>
            <a:off x="8182790" y="2123353"/>
            <a:ext cx="674865" cy="461665"/>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清单</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详单</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查询</a:t>
            </a:r>
          </a:p>
        </p:txBody>
      </p:sp>
      <p:grpSp>
        <p:nvGrpSpPr>
          <p:cNvPr id="368" name="组合 367"/>
          <p:cNvGrpSpPr/>
          <p:nvPr/>
        </p:nvGrpSpPr>
        <p:grpSpPr>
          <a:xfrm>
            <a:off x="9828743" y="1723252"/>
            <a:ext cx="258078" cy="320347"/>
            <a:chOff x="8722207" y="1128717"/>
            <a:chExt cx="282981" cy="366237"/>
          </a:xfrm>
        </p:grpSpPr>
        <p:sp>
          <p:nvSpPr>
            <p:cNvPr id="369" name="Freeform 125"/>
            <p:cNvSpPr>
              <a:spLocks noEditPoints="1"/>
            </p:cNvSpPr>
            <p:nvPr/>
          </p:nvSpPr>
          <p:spPr bwMode="auto">
            <a:xfrm>
              <a:off x="8837743" y="1128717"/>
              <a:ext cx="121397" cy="165843"/>
            </a:xfrm>
            <a:custGeom>
              <a:avLst/>
              <a:gdLst>
                <a:gd name="T0" fmla="*/ 2147483647 w 547"/>
                <a:gd name="T1" fmla="*/ 2147483647 h 547"/>
                <a:gd name="T2" fmla="*/ 2147483647 w 547"/>
                <a:gd name="T3" fmla="*/ 2147483647 h 547"/>
                <a:gd name="T4" fmla="*/ 2147483647 w 547"/>
                <a:gd name="T5" fmla="*/ 2147483647 h 547"/>
                <a:gd name="T6" fmla="*/ 2147483647 w 547"/>
                <a:gd name="T7" fmla="*/ 2147483647 h 547"/>
                <a:gd name="T8" fmla="*/ 2147483647 w 547"/>
                <a:gd name="T9" fmla="*/ 2147483647 h 547"/>
                <a:gd name="T10" fmla="*/ 2147483647 w 547"/>
                <a:gd name="T11" fmla="*/ 2147483647 h 547"/>
                <a:gd name="T12" fmla="*/ 2147483647 w 547"/>
                <a:gd name="T13" fmla="*/ 2147483647 h 547"/>
                <a:gd name="T14" fmla="*/ 2147483647 w 547"/>
                <a:gd name="T15" fmla="*/ 2147483647 h 547"/>
                <a:gd name="T16" fmla="*/ 0 w 547"/>
                <a:gd name="T17" fmla="*/ 2147483647 h 547"/>
                <a:gd name="T18" fmla="*/ 2147483647 w 547"/>
                <a:gd name="T19" fmla="*/ 0 h 547"/>
                <a:gd name="T20" fmla="*/ 2147483647 w 547"/>
                <a:gd name="T21" fmla="*/ 2147483647 h 547"/>
                <a:gd name="T22" fmla="*/ 2147483647 w 547"/>
                <a:gd name="T23" fmla="*/ 2147483647 h 5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7"/>
                <a:gd name="T37" fmla="*/ 0 h 547"/>
                <a:gd name="T38" fmla="*/ 547 w 547"/>
                <a:gd name="T39" fmla="*/ 547 h 5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7" h="547">
                  <a:moveTo>
                    <a:pt x="274" y="66"/>
                  </a:moveTo>
                  <a:lnTo>
                    <a:pt x="274" y="66"/>
                  </a:lnTo>
                  <a:cubicBezTo>
                    <a:pt x="160" y="66"/>
                    <a:pt x="67" y="159"/>
                    <a:pt x="67" y="273"/>
                  </a:cubicBezTo>
                  <a:cubicBezTo>
                    <a:pt x="67" y="387"/>
                    <a:pt x="160" y="480"/>
                    <a:pt x="274" y="480"/>
                  </a:cubicBezTo>
                  <a:cubicBezTo>
                    <a:pt x="388" y="480"/>
                    <a:pt x="481" y="387"/>
                    <a:pt x="481" y="273"/>
                  </a:cubicBezTo>
                  <a:cubicBezTo>
                    <a:pt x="481" y="159"/>
                    <a:pt x="388" y="66"/>
                    <a:pt x="274" y="66"/>
                  </a:cubicBezTo>
                  <a:close/>
                  <a:moveTo>
                    <a:pt x="274" y="547"/>
                  </a:moveTo>
                  <a:lnTo>
                    <a:pt x="274" y="547"/>
                  </a:lnTo>
                  <a:cubicBezTo>
                    <a:pt x="123" y="547"/>
                    <a:pt x="0" y="424"/>
                    <a:pt x="0" y="273"/>
                  </a:cubicBezTo>
                  <a:cubicBezTo>
                    <a:pt x="0" y="122"/>
                    <a:pt x="123" y="0"/>
                    <a:pt x="274" y="0"/>
                  </a:cubicBezTo>
                  <a:cubicBezTo>
                    <a:pt x="425" y="0"/>
                    <a:pt x="547" y="122"/>
                    <a:pt x="547" y="273"/>
                  </a:cubicBezTo>
                  <a:cubicBezTo>
                    <a:pt x="547" y="424"/>
                    <a:pt x="425" y="547"/>
                    <a:pt x="274" y="5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Freeform 126"/>
            <p:cNvSpPr>
              <a:spLocks noEditPoints="1"/>
            </p:cNvSpPr>
            <p:nvPr/>
          </p:nvSpPr>
          <p:spPr bwMode="auto">
            <a:xfrm>
              <a:off x="8729742" y="1317594"/>
              <a:ext cx="113862" cy="112865"/>
            </a:xfrm>
            <a:custGeom>
              <a:avLst/>
              <a:gdLst>
                <a:gd name="T0" fmla="*/ 2147483647 w 515"/>
                <a:gd name="T1" fmla="*/ 2147483647 h 369"/>
                <a:gd name="T2" fmla="*/ 2147483647 w 515"/>
                <a:gd name="T3" fmla="*/ 2147483647 h 369"/>
                <a:gd name="T4" fmla="*/ 2147483647 w 515"/>
                <a:gd name="T5" fmla="*/ 2147483647 h 369"/>
                <a:gd name="T6" fmla="*/ 2147483647 w 515"/>
                <a:gd name="T7" fmla="*/ 2147483647 h 369"/>
                <a:gd name="T8" fmla="*/ 2147483647 w 515"/>
                <a:gd name="T9" fmla="*/ 2147483647 h 369"/>
                <a:gd name="T10" fmla="*/ 2147483647 w 515"/>
                <a:gd name="T11" fmla="*/ 2147483647 h 369"/>
                <a:gd name="T12" fmla="*/ 2147483647 w 515"/>
                <a:gd name="T13" fmla="*/ 2147483647 h 369"/>
                <a:gd name="T14" fmla="*/ 2147483647 w 515"/>
                <a:gd name="T15" fmla="*/ 2147483647 h 369"/>
                <a:gd name="T16" fmla="*/ 2147483647 w 515"/>
                <a:gd name="T17" fmla="*/ 2147483647 h 369"/>
                <a:gd name="T18" fmla="*/ 0 w 515"/>
                <a:gd name="T19" fmla="*/ 2147483647 h 369"/>
                <a:gd name="T20" fmla="*/ 0 w 515"/>
                <a:gd name="T21" fmla="*/ 2147483647 h 369"/>
                <a:gd name="T22" fmla="*/ 2147483647 w 515"/>
                <a:gd name="T23" fmla="*/ 0 h 369"/>
                <a:gd name="T24" fmla="*/ 2147483647 w 515"/>
                <a:gd name="T25" fmla="*/ 0 h 369"/>
                <a:gd name="T26" fmla="*/ 2147483647 w 515"/>
                <a:gd name="T27" fmla="*/ 2147483647 h 369"/>
                <a:gd name="T28" fmla="*/ 2147483647 w 515"/>
                <a:gd name="T29" fmla="*/ 2147483647 h 369"/>
                <a:gd name="T30" fmla="*/ 2147483647 w 515"/>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5"/>
                <a:gd name="T49" fmla="*/ 0 h 369"/>
                <a:gd name="T50" fmla="*/ 515 w 515"/>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5" h="369">
                  <a:moveTo>
                    <a:pt x="53" y="316"/>
                  </a:moveTo>
                  <a:lnTo>
                    <a:pt x="53" y="316"/>
                  </a:lnTo>
                  <a:lnTo>
                    <a:pt x="461" y="316"/>
                  </a:lnTo>
                  <a:lnTo>
                    <a:pt x="461" y="53"/>
                  </a:lnTo>
                  <a:lnTo>
                    <a:pt x="53" y="53"/>
                  </a:lnTo>
                  <a:lnTo>
                    <a:pt x="53" y="316"/>
                  </a:lnTo>
                  <a:close/>
                  <a:moveTo>
                    <a:pt x="488" y="369"/>
                  </a:moveTo>
                  <a:lnTo>
                    <a:pt x="488" y="369"/>
                  </a:lnTo>
                  <a:lnTo>
                    <a:pt x="27" y="369"/>
                  </a:lnTo>
                  <a:cubicBezTo>
                    <a:pt x="12" y="369"/>
                    <a:pt x="0" y="357"/>
                    <a:pt x="0" y="343"/>
                  </a:cubicBezTo>
                  <a:lnTo>
                    <a:pt x="0" y="26"/>
                  </a:lnTo>
                  <a:cubicBezTo>
                    <a:pt x="0" y="12"/>
                    <a:pt x="12" y="0"/>
                    <a:pt x="27" y="0"/>
                  </a:cubicBezTo>
                  <a:lnTo>
                    <a:pt x="488" y="0"/>
                  </a:lnTo>
                  <a:cubicBezTo>
                    <a:pt x="503" y="0"/>
                    <a:pt x="515" y="12"/>
                    <a:pt x="515" y="26"/>
                  </a:cubicBezTo>
                  <a:lnTo>
                    <a:pt x="515" y="343"/>
                  </a:lnTo>
                  <a:cubicBezTo>
                    <a:pt x="515" y="357"/>
                    <a:pt x="503" y="369"/>
                    <a:pt x="488" y="36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Freeform 127"/>
            <p:cNvSpPr>
              <a:spLocks/>
            </p:cNvSpPr>
            <p:nvPr/>
          </p:nvSpPr>
          <p:spPr bwMode="auto">
            <a:xfrm>
              <a:off x="8722207" y="1436218"/>
              <a:ext cx="128932" cy="21882"/>
            </a:xfrm>
            <a:custGeom>
              <a:avLst/>
              <a:gdLst>
                <a:gd name="T0" fmla="*/ 2147483647 w 581"/>
                <a:gd name="T1" fmla="*/ 0 h 71"/>
                <a:gd name="T2" fmla="*/ 2147483647 w 581"/>
                <a:gd name="T3" fmla="*/ 0 h 71"/>
                <a:gd name="T4" fmla="*/ 2147483647 w 581"/>
                <a:gd name="T5" fmla="*/ 0 h 71"/>
                <a:gd name="T6" fmla="*/ 0 w 581"/>
                <a:gd name="T7" fmla="*/ 2147483647 h 71"/>
                <a:gd name="T8" fmla="*/ 0 w 581"/>
                <a:gd name="T9" fmla="*/ 2147483647 h 71"/>
                <a:gd name="T10" fmla="*/ 2147483647 w 581"/>
                <a:gd name="T11" fmla="*/ 2147483647 h 71"/>
                <a:gd name="T12" fmla="*/ 2147483647 w 581"/>
                <a:gd name="T13" fmla="*/ 2147483647 h 71"/>
                <a:gd name="T14" fmla="*/ 2147483647 w 581"/>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81"/>
                <a:gd name="T25" fmla="*/ 0 h 71"/>
                <a:gd name="T26" fmla="*/ 581 w 581"/>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1" h="71">
                  <a:moveTo>
                    <a:pt x="521" y="0"/>
                  </a:moveTo>
                  <a:lnTo>
                    <a:pt x="521" y="0"/>
                  </a:lnTo>
                  <a:lnTo>
                    <a:pt x="40" y="0"/>
                  </a:lnTo>
                  <a:lnTo>
                    <a:pt x="0" y="37"/>
                  </a:lnTo>
                  <a:lnTo>
                    <a:pt x="0" y="71"/>
                  </a:lnTo>
                  <a:lnTo>
                    <a:pt x="581" y="71"/>
                  </a:lnTo>
                  <a:lnTo>
                    <a:pt x="581" y="37"/>
                  </a:lnTo>
                  <a:lnTo>
                    <a:pt x="52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Freeform 128"/>
            <p:cNvSpPr>
              <a:spLocks/>
            </p:cNvSpPr>
            <p:nvPr/>
          </p:nvSpPr>
          <p:spPr bwMode="auto">
            <a:xfrm>
              <a:off x="8794208" y="1452341"/>
              <a:ext cx="115536" cy="34551"/>
            </a:xfrm>
            <a:custGeom>
              <a:avLst/>
              <a:gdLst>
                <a:gd name="T0" fmla="*/ 2147483647 w 522"/>
                <a:gd name="T1" fmla="*/ 2147483647 h 110"/>
                <a:gd name="T2" fmla="*/ 2147483647 w 522"/>
                <a:gd name="T3" fmla="*/ 2147483647 h 110"/>
                <a:gd name="T4" fmla="*/ 2147483647 w 522"/>
                <a:gd name="T5" fmla="*/ 2147483647 h 110"/>
                <a:gd name="T6" fmla="*/ 0 w 522"/>
                <a:gd name="T7" fmla="*/ 2147483647 h 110"/>
                <a:gd name="T8" fmla="*/ 0 w 522"/>
                <a:gd name="T9" fmla="*/ 0 h 110"/>
                <a:gd name="T10" fmla="*/ 2147483647 w 522"/>
                <a:gd name="T11" fmla="*/ 0 h 110"/>
                <a:gd name="T12" fmla="*/ 2147483647 w 522"/>
                <a:gd name="T13" fmla="*/ 2147483647 h 110"/>
                <a:gd name="T14" fmla="*/ 2147483647 w 522"/>
                <a:gd name="T15" fmla="*/ 2147483647 h 110"/>
                <a:gd name="T16" fmla="*/ 2147483647 w 522"/>
                <a:gd name="T17" fmla="*/ 2147483647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2"/>
                <a:gd name="T28" fmla="*/ 0 h 110"/>
                <a:gd name="T29" fmla="*/ 522 w 522"/>
                <a:gd name="T30" fmla="*/ 110 h 1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2" h="110">
                  <a:moveTo>
                    <a:pt x="522" y="110"/>
                  </a:moveTo>
                  <a:lnTo>
                    <a:pt x="522" y="110"/>
                  </a:lnTo>
                  <a:lnTo>
                    <a:pt x="33" y="110"/>
                  </a:lnTo>
                  <a:cubicBezTo>
                    <a:pt x="15" y="110"/>
                    <a:pt x="0" y="95"/>
                    <a:pt x="0" y="77"/>
                  </a:cubicBezTo>
                  <a:lnTo>
                    <a:pt x="0" y="0"/>
                  </a:lnTo>
                  <a:lnTo>
                    <a:pt x="66" y="0"/>
                  </a:lnTo>
                  <a:lnTo>
                    <a:pt x="66" y="43"/>
                  </a:lnTo>
                  <a:lnTo>
                    <a:pt x="522" y="43"/>
                  </a:lnTo>
                  <a:lnTo>
                    <a:pt x="522" y="11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Freeform 129"/>
            <p:cNvSpPr>
              <a:spLocks/>
            </p:cNvSpPr>
            <p:nvPr/>
          </p:nvSpPr>
          <p:spPr bwMode="auto">
            <a:xfrm>
              <a:off x="8805092" y="1285347"/>
              <a:ext cx="200096" cy="201546"/>
            </a:xfrm>
            <a:custGeom>
              <a:avLst/>
              <a:gdLst>
                <a:gd name="T0" fmla="*/ 2147483647 w 905"/>
                <a:gd name="T1" fmla="*/ 2147483647 h 658"/>
                <a:gd name="T2" fmla="*/ 2147483647 w 905"/>
                <a:gd name="T3" fmla="*/ 2147483647 h 658"/>
                <a:gd name="T4" fmla="*/ 2147483647 w 905"/>
                <a:gd name="T5" fmla="*/ 2147483647 h 658"/>
                <a:gd name="T6" fmla="*/ 2147483647 w 905"/>
                <a:gd name="T7" fmla="*/ 2147483647 h 658"/>
                <a:gd name="T8" fmla="*/ 2147483647 w 905"/>
                <a:gd name="T9" fmla="*/ 2147483647 h 658"/>
                <a:gd name="T10" fmla="*/ 2147483647 w 905"/>
                <a:gd name="T11" fmla="*/ 2147483647 h 658"/>
                <a:gd name="T12" fmla="*/ 2147483647 w 905"/>
                <a:gd name="T13" fmla="*/ 2147483647 h 658"/>
                <a:gd name="T14" fmla="*/ 2147483647 w 905"/>
                <a:gd name="T15" fmla="*/ 2147483647 h 658"/>
                <a:gd name="T16" fmla="*/ 2147483647 w 905"/>
                <a:gd name="T17" fmla="*/ 2147483647 h 658"/>
                <a:gd name="T18" fmla="*/ 2147483647 w 905"/>
                <a:gd name="T19" fmla="*/ 2147483647 h 658"/>
                <a:gd name="T20" fmla="*/ 2147483647 w 905"/>
                <a:gd name="T21" fmla="*/ 2147483647 h 658"/>
                <a:gd name="T22" fmla="*/ 2147483647 w 905"/>
                <a:gd name="T23" fmla="*/ 2147483647 h 658"/>
                <a:gd name="T24" fmla="*/ 2147483647 w 905"/>
                <a:gd name="T25" fmla="*/ 2147483647 h 658"/>
                <a:gd name="T26" fmla="*/ 2147483647 w 905"/>
                <a:gd name="T27" fmla="*/ 2147483647 h 658"/>
                <a:gd name="T28" fmla="*/ 2147483647 w 905"/>
                <a:gd name="T29" fmla="*/ 2147483647 h 658"/>
                <a:gd name="T30" fmla="*/ 0 w 905"/>
                <a:gd name="T31" fmla="*/ 2147483647 h 658"/>
                <a:gd name="T32" fmla="*/ 2147483647 w 905"/>
                <a:gd name="T33" fmla="*/ 2147483647 h 658"/>
                <a:gd name="T34" fmla="*/ 2147483647 w 905"/>
                <a:gd name="T35" fmla="*/ 2147483647 h 658"/>
                <a:gd name="T36" fmla="*/ 2147483647 w 905"/>
                <a:gd name="T37" fmla="*/ 2147483647 h 658"/>
                <a:gd name="T38" fmla="*/ 2147483647 w 905"/>
                <a:gd name="T39" fmla="*/ 2147483647 h 658"/>
                <a:gd name="T40" fmla="*/ 2147483647 w 905"/>
                <a:gd name="T41" fmla="*/ 2147483647 h 658"/>
                <a:gd name="T42" fmla="*/ 2147483647 w 905"/>
                <a:gd name="T43" fmla="*/ 2147483647 h 658"/>
                <a:gd name="T44" fmla="*/ 2147483647 w 905"/>
                <a:gd name="T45" fmla="*/ 2147483647 h 658"/>
                <a:gd name="T46" fmla="*/ 2147483647 w 905"/>
                <a:gd name="T47" fmla="*/ 2147483647 h 658"/>
                <a:gd name="T48" fmla="*/ 2147483647 w 905"/>
                <a:gd name="T49" fmla="*/ 2147483647 h 658"/>
                <a:gd name="T50" fmla="*/ 2147483647 w 905"/>
                <a:gd name="T51" fmla="*/ 2147483647 h 658"/>
                <a:gd name="T52" fmla="*/ 2147483647 w 905"/>
                <a:gd name="T53" fmla="*/ 2147483647 h 658"/>
                <a:gd name="T54" fmla="*/ 2147483647 w 905"/>
                <a:gd name="T55" fmla="*/ 2147483647 h 658"/>
                <a:gd name="T56" fmla="*/ 2147483647 w 905"/>
                <a:gd name="T57" fmla="*/ 2147483647 h 658"/>
                <a:gd name="T58" fmla="*/ 2147483647 w 905"/>
                <a:gd name="T59" fmla="*/ 2147483647 h 6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5"/>
                <a:gd name="T91" fmla="*/ 0 h 658"/>
                <a:gd name="T92" fmla="*/ 905 w 905"/>
                <a:gd name="T93" fmla="*/ 658 h 6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5" h="658">
                  <a:moveTo>
                    <a:pt x="872" y="658"/>
                  </a:moveTo>
                  <a:lnTo>
                    <a:pt x="872" y="658"/>
                  </a:lnTo>
                  <a:lnTo>
                    <a:pt x="705" y="658"/>
                  </a:lnTo>
                  <a:lnTo>
                    <a:pt x="705" y="591"/>
                  </a:lnTo>
                  <a:lnTo>
                    <a:pt x="839" y="591"/>
                  </a:lnTo>
                  <a:lnTo>
                    <a:pt x="839" y="168"/>
                  </a:lnTo>
                  <a:cubicBezTo>
                    <a:pt x="802" y="144"/>
                    <a:pt x="728" y="103"/>
                    <a:pt x="683" y="78"/>
                  </a:cubicBezTo>
                  <a:lnTo>
                    <a:pt x="577" y="192"/>
                  </a:lnTo>
                  <a:cubicBezTo>
                    <a:pt x="565" y="205"/>
                    <a:pt x="546" y="207"/>
                    <a:pt x="532" y="197"/>
                  </a:cubicBezTo>
                  <a:lnTo>
                    <a:pt x="463" y="146"/>
                  </a:lnTo>
                  <a:lnTo>
                    <a:pt x="375" y="146"/>
                  </a:lnTo>
                  <a:lnTo>
                    <a:pt x="308" y="198"/>
                  </a:lnTo>
                  <a:cubicBezTo>
                    <a:pt x="294" y="209"/>
                    <a:pt x="274" y="207"/>
                    <a:pt x="263" y="194"/>
                  </a:cubicBezTo>
                  <a:lnTo>
                    <a:pt x="158" y="80"/>
                  </a:lnTo>
                  <a:lnTo>
                    <a:pt x="36" y="159"/>
                  </a:lnTo>
                  <a:lnTo>
                    <a:pt x="0" y="103"/>
                  </a:lnTo>
                  <a:lnTo>
                    <a:pt x="146" y="9"/>
                  </a:lnTo>
                  <a:cubicBezTo>
                    <a:pt x="159" y="0"/>
                    <a:pt x="178" y="2"/>
                    <a:pt x="189" y="14"/>
                  </a:cubicBezTo>
                  <a:lnTo>
                    <a:pt x="291" y="126"/>
                  </a:lnTo>
                  <a:lnTo>
                    <a:pt x="343" y="86"/>
                  </a:lnTo>
                  <a:cubicBezTo>
                    <a:pt x="348" y="82"/>
                    <a:pt x="356" y="79"/>
                    <a:pt x="363" y="79"/>
                  </a:cubicBezTo>
                  <a:lnTo>
                    <a:pt x="474" y="79"/>
                  </a:lnTo>
                  <a:cubicBezTo>
                    <a:pt x="481" y="79"/>
                    <a:pt x="488" y="81"/>
                    <a:pt x="493" y="86"/>
                  </a:cubicBezTo>
                  <a:lnTo>
                    <a:pt x="548" y="125"/>
                  </a:lnTo>
                  <a:lnTo>
                    <a:pt x="652" y="14"/>
                  </a:lnTo>
                  <a:cubicBezTo>
                    <a:pt x="662" y="3"/>
                    <a:pt x="678" y="0"/>
                    <a:pt x="692" y="7"/>
                  </a:cubicBezTo>
                  <a:cubicBezTo>
                    <a:pt x="698" y="11"/>
                    <a:pt x="847" y="91"/>
                    <a:pt x="892" y="124"/>
                  </a:cubicBezTo>
                  <a:cubicBezTo>
                    <a:pt x="900" y="130"/>
                    <a:pt x="905" y="140"/>
                    <a:pt x="905" y="150"/>
                  </a:cubicBezTo>
                  <a:lnTo>
                    <a:pt x="905" y="625"/>
                  </a:lnTo>
                  <a:cubicBezTo>
                    <a:pt x="905" y="643"/>
                    <a:pt x="890" y="658"/>
                    <a:pt x="872" y="65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Freeform 130"/>
            <p:cNvSpPr>
              <a:spLocks/>
            </p:cNvSpPr>
            <p:nvPr/>
          </p:nvSpPr>
          <p:spPr bwMode="auto">
            <a:xfrm>
              <a:off x="8889651" y="1453493"/>
              <a:ext cx="30977" cy="41461"/>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8" y="0"/>
                    <a:pt x="139" y="31"/>
                    <a:pt x="139" y="69"/>
                  </a:cubicBezTo>
                  <a:cubicBezTo>
                    <a:pt x="139" y="107"/>
                    <a:pt x="108" y="138"/>
                    <a:pt x="69" y="13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Freeform 131"/>
            <p:cNvSpPr>
              <a:spLocks/>
            </p:cNvSpPr>
            <p:nvPr/>
          </p:nvSpPr>
          <p:spPr bwMode="auto">
            <a:xfrm>
              <a:off x="8937373" y="1452341"/>
              <a:ext cx="30140" cy="42613"/>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Freeform 132"/>
            <p:cNvSpPr>
              <a:spLocks/>
            </p:cNvSpPr>
            <p:nvPr/>
          </p:nvSpPr>
          <p:spPr bwMode="auto">
            <a:xfrm>
              <a:off x="8881279" y="1319897"/>
              <a:ext cx="35163" cy="116321"/>
            </a:xfrm>
            <a:custGeom>
              <a:avLst/>
              <a:gdLst>
                <a:gd name="T0" fmla="*/ 2147483647 w 160"/>
                <a:gd name="T1" fmla="*/ 0 h 381"/>
                <a:gd name="T2" fmla="*/ 2147483647 w 160"/>
                <a:gd name="T3" fmla="*/ 0 h 381"/>
                <a:gd name="T4" fmla="*/ 2147483647 w 160"/>
                <a:gd name="T5" fmla="*/ 2147483647 h 381"/>
                <a:gd name="T6" fmla="*/ 0 w 160"/>
                <a:gd name="T7" fmla="*/ 2147483647 h 381"/>
                <a:gd name="T8" fmla="*/ 2147483647 w 160"/>
                <a:gd name="T9" fmla="*/ 2147483647 h 381"/>
                <a:gd name="T10" fmla="*/ 2147483647 w 160"/>
                <a:gd name="T11" fmla="*/ 2147483647 h 381"/>
                <a:gd name="T12" fmla="*/ 2147483647 w 160"/>
                <a:gd name="T13" fmla="*/ 2147483647 h 381"/>
                <a:gd name="T14" fmla="*/ 2147483647 w 160"/>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160"/>
                <a:gd name="T25" fmla="*/ 0 h 381"/>
                <a:gd name="T26" fmla="*/ 160 w 160"/>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 h="381">
                  <a:moveTo>
                    <a:pt x="11" y="0"/>
                  </a:moveTo>
                  <a:lnTo>
                    <a:pt x="11" y="0"/>
                  </a:lnTo>
                  <a:lnTo>
                    <a:pt x="33" y="78"/>
                  </a:lnTo>
                  <a:lnTo>
                    <a:pt x="0" y="293"/>
                  </a:lnTo>
                  <a:lnTo>
                    <a:pt x="82" y="381"/>
                  </a:lnTo>
                  <a:lnTo>
                    <a:pt x="160" y="293"/>
                  </a:lnTo>
                  <a:lnTo>
                    <a:pt x="118" y="80"/>
                  </a:lnTo>
                  <a:lnTo>
                    <a:pt x="136" y="0"/>
                  </a:lnTo>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0" rIns="0"/>
            <a:lstStyle/>
            <a:p>
              <a:pPr defTabSz="914021"/>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77" name="矩形 376"/>
          <p:cNvSpPr/>
          <p:nvPr/>
        </p:nvSpPr>
        <p:spPr>
          <a:xfrm>
            <a:off x="9672155" y="2123354"/>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挖掘建模</a:t>
            </a:r>
          </a:p>
        </p:txBody>
      </p:sp>
      <p:sp>
        <p:nvSpPr>
          <p:cNvPr id="378" name="Freeform 14"/>
          <p:cNvSpPr>
            <a:spLocks noEditPoints="1"/>
          </p:cNvSpPr>
          <p:nvPr/>
        </p:nvSpPr>
        <p:spPr bwMode="auto">
          <a:xfrm>
            <a:off x="10549250" y="1723252"/>
            <a:ext cx="258078" cy="320347"/>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484848"/>
          </a:solidFill>
          <a:ln>
            <a:noFill/>
          </a:ln>
        </p:spPr>
        <p:txBody>
          <a:bodyPr vert="horz" wrap="square" lIns="0" tIns="45701" rIns="0" bIns="45701" numCol="1" anchor="t" anchorCtr="0" compatLnSpc="1">
            <a:prstTxWarp prst="textNoShape">
              <a:avLst/>
            </a:prstTxWarp>
          </a:bodyPr>
          <a:lstStyle/>
          <a:p>
            <a:pPr defTabSz="914021"/>
            <a:endParaRPr 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矩形 378"/>
          <p:cNvSpPr/>
          <p:nvPr/>
        </p:nvSpPr>
        <p:spPr>
          <a:xfrm>
            <a:off x="10362641" y="2123354"/>
            <a:ext cx="615553" cy="276999"/>
          </a:xfrm>
          <a:prstGeom prst="rect">
            <a:avLst/>
          </a:prstGeom>
        </p:spPr>
        <p:txBody>
          <a:bodyPr wrap="none" lIns="0" rIns="0">
            <a:spAutoFit/>
          </a:bodyPr>
          <a:lstStyle/>
          <a:p>
            <a:pPr algn="ctr" defTabSz="914021"/>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固定报表</a:t>
            </a:r>
          </a:p>
        </p:txBody>
      </p:sp>
      <p:cxnSp>
        <p:nvCxnSpPr>
          <p:cNvPr id="380" name="直接连接符 379"/>
          <p:cNvCxnSpPr/>
          <p:nvPr/>
        </p:nvCxnSpPr>
        <p:spPr>
          <a:xfrm>
            <a:off x="6698525" y="5690654"/>
            <a:ext cx="4690971" cy="0"/>
          </a:xfrm>
          <a:prstGeom prst="line">
            <a:avLst/>
          </a:prstGeom>
          <a:ln w="9525">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381" name="Freeform 20"/>
          <p:cNvSpPr>
            <a:spLocks/>
          </p:cNvSpPr>
          <p:nvPr/>
        </p:nvSpPr>
        <p:spPr bwMode="auto">
          <a:xfrm>
            <a:off x="7922123" y="5818875"/>
            <a:ext cx="319696" cy="205771"/>
          </a:xfrm>
          <a:custGeom>
            <a:avLst/>
            <a:gdLst/>
            <a:ahLst/>
            <a:cxnLst>
              <a:cxn ang="0">
                <a:pos x="0" y="19"/>
              </a:cxn>
              <a:cxn ang="0">
                <a:pos x="303" y="19"/>
              </a:cxn>
              <a:cxn ang="0">
                <a:pos x="303" y="218"/>
              </a:cxn>
              <a:cxn ang="0">
                <a:pos x="321" y="218"/>
              </a:cxn>
              <a:cxn ang="0">
                <a:pos x="321" y="0"/>
              </a:cxn>
              <a:cxn ang="0">
                <a:pos x="0" y="0"/>
              </a:cxn>
              <a:cxn ang="0">
                <a:pos x="0" y="19"/>
              </a:cxn>
            </a:cxnLst>
            <a:rect l="0" t="0" r="r" b="b"/>
            <a:pathLst>
              <a:path w="321" h="218">
                <a:moveTo>
                  <a:pt x="0" y="19"/>
                </a:moveTo>
                <a:lnTo>
                  <a:pt x="303" y="19"/>
                </a:lnTo>
                <a:lnTo>
                  <a:pt x="303" y="218"/>
                </a:lnTo>
                <a:lnTo>
                  <a:pt x="321" y="218"/>
                </a:lnTo>
                <a:lnTo>
                  <a:pt x="321" y="0"/>
                </a:lnTo>
                <a:lnTo>
                  <a:pt x="0" y="0"/>
                </a:lnTo>
                <a:lnTo>
                  <a:pt x="0" y="19"/>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Freeform 21"/>
          <p:cNvSpPr>
            <a:spLocks/>
          </p:cNvSpPr>
          <p:nvPr/>
        </p:nvSpPr>
        <p:spPr bwMode="auto">
          <a:xfrm>
            <a:off x="7968934" y="5783007"/>
            <a:ext cx="310732" cy="196330"/>
          </a:xfrm>
          <a:custGeom>
            <a:avLst/>
            <a:gdLst/>
            <a:ahLst/>
            <a:cxnLst>
              <a:cxn ang="0">
                <a:pos x="0" y="0"/>
              </a:cxn>
              <a:cxn ang="0">
                <a:pos x="0" y="19"/>
              </a:cxn>
              <a:cxn ang="0">
                <a:pos x="293" y="19"/>
              </a:cxn>
              <a:cxn ang="0">
                <a:pos x="293" y="208"/>
              </a:cxn>
              <a:cxn ang="0">
                <a:pos x="312" y="208"/>
              </a:cxn>
              <a:cxn ang="0">
                <a:pos x="312" y="0"/>
              </a:cxn>
              <a:cxn ang="0">
                <a:pos x="0" y="0"/>
              </a:cxn>
            </a:cxnLst>
            <a:rect l="0" t="0" r="r" b="b"/>
            <a:pathLst>
              <a:path w="312" h="208">
                <a:moveTo>
                  <a:pt x="0" y="0"/>
                </a:moveTo>
                <a:lnTo>
                  <a:pt x="0" y="19"/>
                </a:lnTo>
                <a:lnTo>
                  <a:pt x="293" y="19"/>
                </a:lnTo>
                <a:lnTo>
                  <a:pt x="293" y="208"/>
                </a:lnTo>
                <a:lnTo>
                  <a:pt x="312" y="208"/>
                </a:lnTo>
                <a:lnTo>
                  <a:pt x="312" y="0"/>
                </a:lnTo>
                <a:lnTo>
                  <a:pt x="0" y="0"/>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3" name="Freeform 22"/>
          <p:cNvSpPr>
            <a:spLocks noEditPoints="1"/>
          </p:cNvSpPr>
          <p:nvPr/>
        </p:nvSpPr>
        <p:spPr bwMode="auto">
          <a:xfrm>
            <a:off x="7884280" y="5854743"/>
            <a:ext cx="320690" cy="204827"/>
          </a:xfrm>
          <a:custGeom>
            <a:avLst/>
            <a:gdLst/>
            <a:ahLst/>
            <a:cxnLst>
              <a:cxn ang="0">
                <a:pos x="0" y="217"/>
              </a:cxn>
              <a:cxn ang="0">
                <a:pos x="322" y="217"/>
              </a:cxn>
              <a:cxn ang="0">
                <a:pos x="322" y="0"/>
              </a:cxn>
              <a:cxn ang="0">
                <a:pos x="0" y="0"/>
              </a:cxn>
              <a:cxn ang="0">
                <a:pos x="0" y="217"/>
              </a:cxn>
              <a:cxn ang="0">
                <a:pos x="19" y="19"/>
              </a:cxn>
              <a:cxn ang="0">
                <a:pos x="303" y="19"/>
              </a:cxn>
              <a:cxn ang="0">
                <a:pos x="303" y="198"/>
              </a:cxn>
              <a:cxn ang="0">
                <a:pos x="19" y="198"/>
              </a:cxn>
              <a:cxn ang="0">
                <a:pos x="19" y="19"/>
              </a:cxn>
            </a:cxnLst>
            <a:rect l="0" t="0" r="r" b="b"/>
            <a:pathLst>
              <a:path w="322" h="217">
                <a:moveTo>
                  <a:pt x="0" y="217"/>
                </a:moveTo>
                <a:lnTo>
                  <a:pt x="322" y="217"/>
                </a:lnTo>
                <a:lnTo>
                  <a:pt x="322" y="0"/>
                </a:lnTo>
                <a:lnTo>
                  <a:pt x="0" y="0"/>
                </a:lnTo>
                <a:lnTo>
                  <a:pt x="0" y="217"/>
                </a:lnTo>
                <a:close/>
                <a:moveTo>
                  <a:pt x="19" y="19"/>
                </a:moveTo>
                <a:lnTo>
                  <a:pt x="303" y="19"/>
                </a:lnTo>
                <a:lnTo>
                  <a:pt x="303" y="198"/>
                </a:lnTo>
                <a:lnTo>
                  <a:pt x="19" y="198"/>
                </a:lnTo>
                <a:lnTo>
                  <a:pt x="19" y="19"/>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4" name="Oval 23"/>
          <p:cNvSpPr>
            <a:spLocks noChangeArrowheads="1"/>
          </p:cNvSpPr>
          <p:nvPr/>
        </p:nvSpPr>
        <p:spPr bwMode="auto">
          <a:xfrm>
            <a:off x="7941046" y="5941583"/>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5" name="Oval 24"/>
          <p:cNvSpPr>
            <a:spLocks noChangeArrowheads="1"/>
          </p:cNvSpPr>
          <p:nvPr/>
        </p:nvSpPr>
        <p:spPr bwMode="auto">
          <a:xfrm>
            <a:off x="8025703" y="5941583"/>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6" name="Oval 25"/>
          <p:cNvSpPr>
            <a:spLocks noChangeArrowheads="1"/>
          </p:cNvSpPr>
          <p:nvPr/>
        </p:nvSpPr>
        <p:spPr bwMode="auto">
          <a:xfrm>
            <a:off x="8110354" y="5941583"/>
            <a:ext cx="37845" cy="35869"/>
          </a:xfrm>
          <a:prstGeom prst="ellipse">
            <a:avLst/>
          </a:pr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7" name="Freeform 158"/>
          <p:cNvSpPr>
            <a:spLocks/>
          </p:cNvSpPr>
          <p:nvPr/>
        </p:nvSpPr>
        <p:spPr bwMode="auto">
          <a:xfrm>
            <a:off x="9026828" y="5828149"/>
            <a:ext cx="35548" cy="33693"/>
          </a:xfrm>
          <a:custGeom>
            <a:avLst/>
            <a:gdLst/>
            <a:ahLst/>
            <a:cxnLst>
              <a:cxn ang="0">
                <a:pos x="5" y="16"/>
              </a:cxn>
              <a:cxn ang="0">
                <a:pos x="2" y="5"/>
              </a:cxn>
              <a:cxn ang="0">
                <a:pos x="13" y="2"/>
              </a:cxn>
              <a:cxn ang="0">
                <a:pos x="16" y="13"/>
              </a:cxn>
              <a:cxn ang="0">
                <a:pos x="5" y="16"/>
              </a:cxn>
            </a:cxnLst>
            <a:rect l="0" t="0" r="r" b="b"/>
            <a:pathLst>
              <a:path w="18" h="18">
                <a:moveTo>
                  <a:pt x="5" y="16"/>
                </a:moveTo>
                <a:cubicBezTo>
                  <a:pt x="1" y="14"/>
                  <a:pt x="0" y="9"/>
                  <a:pt x="2" y="5"/>
                </a:cubicBezTo>
                <a:cubicBezTo>
                  <a:pt x="4" y="1"/>
                  <a:pt x="9" y="0"/>
                  <a:pt x="13" y="2"/>
                </a:cubicBezTo>
                <a:cubicBezTo>
                  <a:pt x="17" y="5"/>
                  <a:pt x="18" y="9"/>
                  <a:pt x="16" y="13"/>
                </a:cubicBezTo>
                <a:cubicBezTo>
                  <a:pt x="14" y="17"/>
                  <a:pt x="9" y="18"/>
                  <a:pt x="5" y="1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8" name="Freeform 159"/>
          <p:cNvSpPr>
            <a:spLocks noEditPoints="1"/>
          </p:cNvSpPr>
          <p:nvPr/>
        </p:nvSpPr>
        <p:spPr bwMode="auto">
          <a:xfrm>
            <a:off x="8775145" y="5791763"/>
            <a:ext cx="322776" cy="308611"/>
          </a:xfrm>
          <a:custGeom>
            <a:avLst/>
            <a:gdLst/>
            <a:ahLst/>
            <a:cxnLst>
              <a:cxn ang="0">
                <a:pos x="154" y="8"/>
              </a:cxn>
              <a:cxn ang="0">
                <a:pos x="154" y="155"/>
              </a:cxn>
              <a:cxn ang="0">
                <a:pos x="8" y="155"/>
              </a:cxn>
              <a:cxn ang="0">
                <a:pos x="8" y="8"/>
              </a:cxn>
              <a:cxn ang="0">
                <a:pos x="154" y="8"/>
              </a:cxn>
              <a:cxn ang="0">
                <a:pos x="155" y="0"/>
              </a:cxn>
              <a:cxn ang="0">
                <a:pos x="7" y="0"/>
              </a:cxn>
              <a:cxn ang="0">
                <a:pos x="0" y="8"/>
              </a:cxn>
              <a:cxn ang="0">
                <a:pos x="0" y="156"/>
              </a:cxn>
              <a:cxn ang="0">
                <a:pos x="7" y="163"/>
              </a:cxn>
              <a:cxn ang="0">
                <a:pos x="155" y="163"/>
              </a:cxn>
              <a:cxn ang="0">
                <a:pos x="162" y="156"/>
              </a:cxn>
              <a:cxn ang="0">
                <a:pos x="162" y="8"/>
              </a:cxn>
              <a:cxn ang="0">
                <a:pos x="155" y="0"/>
              </a:cxn>
            </a:cxnLst>
            <a:rect l="0" t="0" r="r" b="b"/>
            <a:pathLst>
              <a:path w="162" h="163">
                <a:moveTo>
                  <a:pt x="154" y="8"/>
                </a:moveTo>
                <a:cubicBezTo>
                  <a:pt x="154" y="155"/>
                  <a:pt x="154" y="155"/>
                  <a:pt x="154" y="155"/>
                </a:cubicBezTo>
                <a:cubicBezTo>
                  <a:pt x="8" y="155"/>
                  <a:pt x="8" y="155"/>
                  <a:pt x="8" y="155"/>
                </a:cubicBezTo>
                <a:cubicBezTo>
                  <a:pt x="8" y="8"/>
                  <a:pt x="8" y="8"/>
                  <a:pt x="8" y="8"/>
                </a:cubicBezTo>
                <a:cubicBezTo>
                  <a:pt x="154" y="8"/>
                  <a:pt x="154" y="8"/>
                  <a:pt x="154" y="8"/>
                </a:cubicBezTo>
                <a:moveTo>
                  <a:pt x="155" y="0"/>
                </a:moveTo>
                <a:cubicBezTo>
                  <a:pt x="7" y="0"/>
                  <a:pt x="7" y="0"/>
                  <a:pt x="7" y="0"/>
                </a:cubicBezTo>
                <a:cubicBezTo>
                  <a:pt x="3" y="0"/>
                  <a:pt x="0" y="4"/>
                  <a:pt x="0" y="8"/>
                </a:cubicBezTo>
                <a:cubicBezTo>
                  <a:pt x="0" y="156"/>
                  <a:pt x="0" y="156"/>
                  <a:pt x="0" y="156"/>
                </a:cubicBezTo>
                <a:cubicBezTo>
                  <a:pt x="0" y="160"/>
                  <a:pt x="3" y="163"/>
                  <a:pt x="7" y="163"/>
                </a:cubicBezTo>
                <a:cubicBezTo>
                  <a:pt x="155" y="163"/>
                  <a:pt x="155" y="163"/>
                  <a:pt x="155" y="163"/>
                </a:cubicBezTo>
                <a:cubicBezTo>
                  <a:pt x="159" y="163"/>
                  <a:pt x="162" y="160"/>
                  <a:pt x="162" y="156"/>
                </a:cubicBezTo>
                <a:cubicBezTo>
                  <a:pt x="162" y="8"/>
                  <a:pt x="162" y="8"/>
                  <a:pt x="162" y="8"/>
                </a:cubicBezTo>
                <a:cubicBezTo>
                  <a:pt x="162" y="4"/>
                  <a:pt x="159" y="0"/>
                  <a:pt x="155" y="0"/>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9" name="Freeform 160"/>
          <p:cNvSpPr>
            <a:spLocks/>
          </p:cNvSpPr>
          <p:nvPr/>
        </p:nvSpPr>
        <p:spPr bwMode="auto">
          <a:xfrm>
            <a:off x="8779413" y="5886099"/>
            <a:ext cx="315667" cy="8084"/>
          </a:xfrm>
          <a:custGeom>
            <a:avLst/>
            <a:gdLst/>
            <a:ahLst/>
            <a:cxnLst>
              <a:cxn ang="0">
                <a:pos x="156" y="4"/>
              </a:cxn>
              <a:cxn ang="0">
                <a:pos x="2" y="4"/>
              </a:cxn>
              <a:cxn ang="0">
                <a:pos x="0" y="2"/>
              </a:cxn>
              <a:cxn ang="0">
                <a:pos x="2" y="0"/>
              </a:cxn>
              <a:cxn ang="0">
                <a:pos x="156" y="0"/>
              </a:cxn>
              <a:cxn ang="0">
                <a:pos x="158" y="2"/>
              </a:cxn>
              <a:cxn ang="0">
                <a:pos x="156" y="4"/>
              </a:cxn>
            </a:cxnLst>
            <a:rect l="0" t="0" r="r" b="b"/>
            <a:pathLst>
              <a:path w="158" h="4">
                <a:moveTo>
                  <a:pt x="156" y="4"/>
                </a:moveTo>
                <a:cubicBezTo>
                  <a:pt x="2" y="4"/>
                  <a:pt x="2" y="4"/>
                  <a:pt x="2" y="4"/>
                </a:cubicBezTo>
                <a:cubicBezTo>
                  <a:pt x="1" y="4"/>
                  <a:pt x="0" y="3"/>
                  <a:pt x="0" y="2"/>
                </a:cubicBezTo>
                <a:cubicBezTo>
                  <a:pt x="0" y="1"/>
                  <a:pt x="1" y="0"/>
                  <a:pt x="2" y="0"/>
                </a:cubicBezTo>
                <a:cubicBezTo>
                  <a:pt x="156" y="0"/>
                  <a:pt x="156" y="0"/>
                  <a:pt x="156" y="0"/>
                </a:cubicBezTo>
                <a:cubicBezTo>
                  <a:pt x="157" y="0"/>
                  <a:pt x="158" y="1"/>
                  <a:pt x="158" y="2"/>
                </a:cubicBezTo>
                <a:cubicBezTo>
                  <a:pt x="158" y="3"/>
                  <a:pt x="157" y="4"/>
                  <a:pt x="156" y="4"/>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0" name="Freeform 161"/>
          <p:cNvSpPr>
            <a:spLocks/>
          </p:cNvSpPr>
          <p:nvPr/>
        </p:nvSpPr>
        <p:spPr bwMode="auto">
          <a:xfrm>
            <a:off x="8829179" y="5937310"/>
            <a:ext cx="55455" cy="87594"/>
          </a:xfrm>
          <a:custGeom>
            <a:avLst/>
            <a:gdLst/>
            <a:ahLst/>
            <a:cxnLst>
              <a:cxn ang="0">
                <a:pos x="23" y="46"/>
              </a:cxn>
              <a:cxn ang="0">
                <a:pos x="20" y="44"/>
              </a:cxn>
              <a:cxn ang="0">
                <a:pos x="2" y="26"/>
              </a:cxn>
              <a:cxn ang="0">
                <a:pos x="2" y="21"/>
              </a:cxn>
              <a:cxn ang="0">
                <a:pos x="20" y="2"/>
              </a:cxn>
              <a:cxn ang="0">
                <a:pos x="26" y="2"/>
              </a:cxn>
              <a:cxn ang="0">
                <a:pos x="26" y="8"/>
              </a:cxn>
              <a:cxn ang="0">
                <a:pos x="10" y="24"/>
              </a:cxn>
              <a:cxn ang="0">
                <a:pos x="25" y="39"/>
              </a:cxn>
              <a:cxn ang="0">
                <a:pos x="25" y="44"/>
              </a:cxn>
              <a:cxn ang="0">
                <a:pos x="23" y="46"/>
              </a:cxn>
            </a:cxnLst>
            <a:rect l="0" t="0" r="r" b="b"/>
            <a:pathLst>
              <a:path w="28" h="46">
                <a:moveTo>
                  <a:pt x="23" y="46"/>
                </a:moveTo>
                <a:cubicBezTo>
                  <a:pt x="22" y="46"/>
                  <a:pt x="21" y="45"/>
                  <a:pt x="20" y="44"/>
                </a:cubicBezTo>
                <a:cubicBezTo>
                  <a:pt x="2" y="26"/>
                  <a:pt x="2" y="26"/>
                  <a:pt x="2" y="26"/>
                </a:cubicBezTo>
                <a:cubicBezTo>
                  <a:pt x="0" y="25"/>
                  <a:pt x="0" y="22"/>
                  <a:pt x="2" y="21"/>
                </a:cubicBezTo>
                <a:cubicBezTo>
                  <a:pt x="20" y="2"/>
                  <a:pt x="20" y="2"/>
                  <a:pt x="20" y="2"/>
                </a:cubicBezTo>
                <a:cubicBezTo>
                  <a:pt x="22" y="0"/>
                  <a:pt x="25" y="0"/>
                  <a:pt x="26" y="2"/>
                </a:cubicBezTo>
                <a:cubicBezTo>
                  <a:pt x="28" y="4"/>
                  <a:pt x="28" y="6"/>
                  <a:pt x="26" y="8"/>
                </a:cubicBezTo>
                <a:cubicBezTo>
                  <a:pt x="10" y="24"/>
                  <a:pt x="10" y="24"/>
                  <a:pt x="10" y="24"/>
                </a:cubicBezTo>
                <a:cubicBezTo>
                  <a:pt x="25" y="39"/>
                  <a:pt x="25" y="39"/>
                  <a:pt x="25" y="39"/>
                </a:cubicBezTo>
                <a:cubicBezTo>
                  <a:pt x="27" y="40"/>
                  <a:pt x="27" y="43"/>
                  <a:pt x="25" y="44"/>
                </a:cubicBezTo>
                <a:cubicBezTo>
                  <a:pt x="25" y="45"/>
                  <a:pt x="24" y="46"/>
                  <a:pt x="23" y="4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Freeform 162"/>
          <p:cNvSpPr>
            <a:spLocks/>
          </p:cNvSpPr>
          <p:nvPr/>
        </p:nvSpPr>
        <p:spPr bwMode="auto">
          <a:xfrm>
            <a:off x="8991277" y="5937310"/>
            <a:ext cx="52611" cy="87594"/>
          </a:xfrm>
          <a:custGeom>
            <a:avLst/>
            <a:gdLst/>
            <a:ahLst/>
            <a:cxnLst>
              <a:cxn ang="0">
                <a:pos x="5" y="46"/>
              </a:cxn>
              <a:cxn ang="0">
                <a:pos x="2" y="44"/>
              </a:cxn>
              <a:cxn ang="0">
                <a:pos x="2" y="39"/>
              </a:cxn>
              <a:cxn ang="0">
                <a:pos x="17" y="24"/>
              </a:cxn>
              <a:cxn ang="0">
                <a:pos x="2" y="8"/>
              </a:cxn>
              <a:cxn ang="0">
                <a:pos x="2" y="2"/>
              </a:cxn>
              <a:cxn ang="0">
                <a:pos x="7" y="2"/>
              </a:cxn>
              <a:cxn ang="0">
                <a:pos x="26" y="21"/>
              </a:cxn>
              <a:cxn ang="0">
                <a:pos x="26" y="26"/>
              </a:cxn>
              <a:cxn ang="0">
                <a:pos x="8" y="44"/>
              </a:cxn>
              <a:cxn ang="0">
                <a:pos x="5" y="46"/>
              </a:cxn>
            </a:cxnLst>
            <a:rect l="0" t="0" r="r" b="b"/>
            <a:pathLst>
              <a:path w="27" h="46">
                <a:moveTo>
                  <a:pt x="5" y="46"/>
                </a:moveTo>
                <a:cubicBezTo>
                  <a:pt x="4" y="46"/>
                  <a:pt x="3" y="45"/>
                  <a:pt x="2" y="44"/>
                </a:cubicBezTo>
                <a:cubicBezTo>
                  <a:pt x="1" y="43"/>
                  <a:pt x="1" y="40"/>
                  <a:pt x="2" y="39"/>
                </a:cubicBezTo>
                <a:cubicBezTo>
                  <a:pt x="17" y="24"/>
                  <a:pt x="17" y="24"/>
                  <a:pt x="17" y="24"/>
                </a:cubicBezTo>
                <a:cubicBezTo>
                  <a:pt x="2" y="8"/>
                  <a:pt x="2" y="8"/>
                  <a:pt x="2" y="8"/>
                </a:cubicBezTo>
                <a:cubicBezTo>
                  <a:pt x="0" y="6"/>
                  <a:pt x="0" y="4"/>
                  <a:pt x="2" y="2"/>
                </a:cubicBezTo>
                <a:cubicBezTo>
                  <a:pt x="3" y="0"/>
                  <a:pt x="6" y="0"/>
                  <a:pt x="7" y="2"/>
                </a:cubicBezTo>
                <a:cubicBezTo>
                  <a:pt x="26" y="21"/>
                  <a:pt x="26" y="21"/>
                  <a:pt x="26" y="21"/>
                </a:cubicBezTo>
                <a:cubicBezTo>
                  <a:pt x="27" y="22"/>
                  <a:pt x="27" y="25"/>
                  <a:pt x="26" y="26"/>
                </a:cubicBezTo>
                <a:cubicBezTo>
                  <a:pt x="8" y="44"/>
                  <a:pt x="8" y="44"/>
                  <a:pt x="8" y="44"/>
                </a:cubicBezTo>
                <a:cubicBezTo>
                  <a:pt x="7" y="45"/>
                  <a:pt x="6" y="46"/>
                  <a:pt x="5" y="46"/>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2" name="Freeform 163"/>
          <p:cNvSpPr>
            <a:spLocks/>
          </p:cNvSpPr>
          <p:nvPr/>
        </p:nvSpPr>
        <p:spPr bwMode="auto">
          <a:xfrm>
            <a:off x="8910230" y="5942700"/>
            <a:ext cx="48343" cy="82207"/>
          </a:xfrm>
          <a:custGeom>
            <a:avLst/>
            <a:gdLst/>
            <a:ahLst/>
            <a:cxnLst>
              <a:cxn ang="0">
                <a:pos x="2" y="43"/>
              </a:cxn>
              <a:cxn ang="0">
                <a:pos x="1" y="43"/>
              </a:cxn>
              <a:cxn ang="0">
                <a:pos x="0" y="40"/>
              </a:cxn>
              <a:cxn ang="0">
                <a:pos x="20" y="1"/>
              </a:cxn>
              <a:cxn ang="0">
                <a:pos x="23" y="0"/>
              </a:cxn>
              <a:cxn ang="0">
                <a:pos x="23" y="3"/>
              </a:cxn>
              <a:cxn ang="0">
                <a:pos x="4" y="42"/>
              </a:cxn>
              <a:cxn ang="0">
                <a:pos x="2" y="43"/>
              </a:cxn>
            </a:cxnLst>
            <a:rect l="0" t="0" r="r" b="b"/>
            <a:pathLst>
              <a:path w="24" h="43">
                <a:moveTo>
                  <a:pt x="2" y="43"/>
                </a:moveTo>
                <a:cubicBezTo>
                  <a:pt x="2" y="43"/>
                  <a:pt x="1" y="43"/>
                  <a:pt x="1" y="43"/>
                </a:cubicBezTo>
                <a:cubicBezTo>
                  <a:pt x="0" y="42"/>
                  <a:pt x="0" y="41"/>
                  <a:pt x="0" y="40"/>
                </a:cubicBezTo>
                <a:cubicBezTo>
                  <a:pt x="20" y="1"/>
                  <a:pt x="20" y="1"/>
                  <a:pt x="20" y="1"/>
                </a:cubicBezTo>
                <a:cubicBezTo>
                  <a:pt x="20" y="0"/>
                  <a:pt x="22" y="0"/>
                  <a:pt x="23" y="0"/>
                </a:cubicBezTo>
                <a:cubicBezTo>
                  <a:pt x="23" y="1"/>
                  <a:pt x="24" y="2"/>
                  <a:pt x="23" y="3"/>
                </a:cubicBezTo>
                <a:cubicBezTo>
                  <a:pt x="4" y="42"/>
                  <a:pt x="4" y="42"/>
                  <a:pt x="4" y="42"/>
                </a:cubicBezTo>
                <a:cubicBezTo>
                  <a:pt x="3" y="42"/>
                  <a:pt x="3" y="43"/>
                  <a:pt x="2" y="43"/>
                </a:cubicBez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Freeform 30"/>
          <p:cNvSpPr>
            <a:spLocks noEditPoints="1"/>
          </p:cNvSpPr>
          <p:nvPr/>
        </p:nvSpPr>
        <p:spPr bwMode="auto">
          <a:xfrm>
            <a:off x="9599029" y="5792467"/>
            <a:ext cx="390446" cy="310536"/>
          </a:xfrm>
          <a:custGeom>
            <a:avLst/>
            <a:gdLst/>
            <a:ahLst/>
            <a:cxnLst>
              <a:cxn ang="0">
                <a:pos x="189" y="44"/>
              </a:cxn>
              <a:cxn ang="0">
                <a:pos x="150" y="44"/>
              </a:cxn>
              <a:cxn ang="0">
                <a:pos x="150" y="5"/>
              </a:cxn>
              <a:cxn ang="0">
                <a:pos x="145" y="0"/>
              </a:cxn>
              <a:cxn ang="0">
                <a:pos x="5" y="0"/>
              </a:cxn>
              <a:cxn ang="0">
                <a:pos x="0" y="5"/>
              </a:cxn>
              <a:cxn ang="0">
                <a:pos x="0" y="118"/>
              </a:cxn>
              <a:cxn ang="0">
                <a:pos x="5" y="123"/>
              </a:cxn>
              <a:cxn ang="0">
                <a:pos x="29" y="123"/>
              </a:cxn>
              <a:cxn ang="0">
                <a:pos x="29" y="143"/>
              </a:cxn>
              <a:cxn ang="0">
                <a:pos x="31" y="147"/>
              </a:cxn>
              <a:cxn ang="0">
                <a:pos x="34" y="147"/>
              </a:cxn>
              <a:cxn ang="0">
                <a:pos x="37" y="146"/>
              </a:cxn>
              <a:cxn ang="0">
                <a:pos x="66" y="123"/>
              </a:cxn>
              <a:cxn ang="0">
                <a:pos x="84" y="123"/>
              </a:cxn>
              <a:cxn ang="0">
                <a:pos x="84" y="139"/>
              </a:cxn>
              <a:cxn ang="0">
                <a:pos x="89" y="144"/>
              </a:cxn>
              <a:cxn ang="0">
                <a:pos x="115" y="144"/>
              </a:cxn>
              <a:cxn ang="0">
                <a:pos x="144" y="162"/>
              </a:cxn>
              <a:cxn ang="0">
                <a:pos x="147" y="163"/>
              </a:cxn>
              <a:cxn ang="0">
                <a:pos x="149" y="162"/>
              </a:cxn>
              <a:cxn ang="0">
                <a:pos x="151" y="158"/>
              </a:cxn>
              <a:cxn ang="0">
                <a:pos x="151" y="144"/>
              </a:cxn>
              <a:cxn ang="0">
                <a:pos x="189" y="144"/>
              </a:cxn>
              <a:cxn ang="0">
                <a:pos x="194" y="139"/>
              </a:cxn>
              <a:cxn ang="0">
                <a:pos x="194" y="49"/>
              </a:cxn>
              <a:cxn ang="0">
                <a:pos x="189" y="44"/>
              </a:cxn>
              <a:cxn ang="0">
                <a:pos x="64" y="113"/>
              </a:cxn>
              <a:cxn ang="0">
                <a:pos x="61" y="114"/>
              </a:cxn>
              <a:cxn ang="0">
                <a:pos x="38" y="132"/>
              </a:cxn>
              <a:cxn ang="0">
                <a:pos x="38" y="118"/>
              </a:cxn>
              <a:cxn ang="0">
                <a:pos x="34" y="113"/>
              </a:cxn>
              <a:cxn ang="0">
                <a:pos x="10" y="113"/>
              </a:cxn>
              <a:cxn ang="0">
                <a:pos x="10" y="10"/>
              </a:cxn>
              <a:cxn ang="0">
                <a:pos x="140" y="10"/>
              </a:cxn>
              <a:cxn ang="0">
                <a:pos x="140" y="113"/>
              </a:cxn>
              <a:cxn ang="0">
                <a:pos x="64" y="113"/>
              </a:cxn>
              <a:cxn ang="0">
                <a:pos x="184" y="134"/>
              </a:cxn>
              <a:cxn ang="0">
                <a:pos x="146" y="134"/>
              </a:cxn>
              <a:cxn ang="0">
                <a:pos x="143" y="136"/>
              </a:cxn>
              <a:cxn ang="0">
                <a:pos x="142" y="139"/>
              </a:cxn>
              <a:cxn ang="0">
                <a:pos x="142" y="149"/>
              </a:cxn>
              <a:cxn ang="0">
                <a:pos x="119" y="135"/>
              </a:cxn>
              <a:cxn ang="0">
                <a:pos x="116" y="134"/>
              </a:cxn>
              <a:cxn ang="0">
                <a:pos x="94" y="134"/>
              </a:cxn>
              <a:cxn ang="0">
                <a:pos x="94" y="123"/>
              </a:cxn>
              <a:cxn ang="0">
                <a:pos x="145" y="123"/>
              </a:cxn>
              <a:cxn ang="0">
                <a:pos x="150" y="118"/>
              </a:cxn>
              <a:cxn ang="0">
                <a:pos x="150" y="54"/>
              </a:cxn>
              <a:cxn ang="0">
                <a:pos x="184" y="54"/>
              </a:cxn>
              <a:cxn ang="0">
                <a:pos x="184" y="134"/>
              </a:cxn>
            </a:cxnLst>
            <a:rect l="0" t="0" r="r" b="b"/>
            <a:pathLst>
              <a:path w="194" h="163">
                <a:moveTo>
                  <a:pt x="189" y="44"/>
                </a:moveTo>
                <a:cubicBezTo>
                  <a:pt x="150" y="44"/>
                  <a:pt x="150" y="44"/>
                  <a:pt x="150" y="44"/>
                </a:cubicBezTo>
                <a:cubicBezTo>
                  <a:pt x="150" y="5"/>
                  <a:pt x="150" y="5"/>
                  <a:pt x="150" y="5"/>
                </a:cubicBezTo>
                <a:cubicBezTo>
                  <a:pt x="150" y="3"/>
                  <a:pt x="148" y="0"/>
                  <a:pt x="145" y="0"/>
                </a:cubicBezTo>
                <a:cubicBezTo>
                  <a:pt x="5" y="0"/>
                  <a:pt x="5" y="0"/>
                  <a:pt x="5" y="0"/>
                </a:cubicBezTo>
                <a:cubicBezTo>
                  <a:pt x="3" y="0"/>
                  <a:pt x="0" y="3"/>
                  <a:pt x="0" y="5"/>
                </a:cubicBezTo>
                <a:cubicBezTo>
                  <a:pt x="0" y="118"/>
                  <a:pt x="0" y="118"/>
                  <a:pt x="0" y="118"/>
                </a:cubicBezTo>
                <a:cubicBezTo>
                  <a:pt x="0" y="121"/>
                  <a:pt x="3" y="123"/>
                  <a:pt x="5" y="123"/>
                </a:cubicBezTo>
                <a:cubicBezTo>
                  <a:pt x="29" y="123"/>
                  <a:pt x="29" y="123"/>
                  <a:pt x="29" y="123"/>
                </a:cubicBezTo>
                <a:cubicBezTo>
                  <a:pt x="29" y="143"/>
                  <a:pt x="29" y="143"/>
                  <a:pt x="29" y="143"/>
                </a:cubicBezTo>
                <a:cubicBezTo>
                  <a:pt x="29" y="144"/>
                  <a:pt x="30" y="146"/>
                  <a:pt x="31" y="147"/>
                </a:cubicBezTo>
                <a:cubicBezTo>
                  <a:pt x="32" y="147"/>
                  <a:pt x="33" y="147"/>
                  <a:pt x="34" y="147"/>
                </a:cubicBezTo>
                <a:cubicBezTo>
                  <a:pt x="35" y="147"/>
                  <a:pt x="36" y="147"/>
                  <a:pt x="37" y="146"/>
                </a:cubicBezTo>
                <a:cubicBezTo>
                  <a:pt x="66" y="123"/>
                  <a:pt x="66" y="123"/>
                  <a:pt x="66" y="123"/>
                </a:cubicBezTo>
                <a:cubicBezTo>
                  <a:pt x="84" y="123"/>
                  <a:pt x="84" y="123"/>
                  <a:pt x="84" y="123"/>
                </a:cubicBezTo>
                <a:cubicBezTo>
                  <a:pt x="84" y="139"/>
                  <a:pt x="84" y="139"/>
                  <a:pt x="84" y="139"/>
                </a:cubicBezTo>
                <a:cubicBezTo>
                  <a:pt x="84" y="142"/>
                  <a:pt x="87" y="144"/>
                  <a:pt x="89" y="144"/>
                </a:cubicBezTo>
                <a:cubicBezTo>
                  <a:pt x="115" y="144"/>
                  <a:pt x="115" y="144"/>
                  <a:pt x="115" y="144"/>
                </a:cubicBezTo>
                <a:cubicBezTo>
                  <a:pt x="144" y="162"/>
                  <a:pt x="144" y="162"/>
                  <a:pt x="144" y="162"/>
                </a:cubicBezTo>
                <a:cubicBezTo>
                  <a:pt x="145" y="163"/>
                  <a:pt x="146" y="163"/>
                  <a:pt x="147" y="163"/>
                </a:cubicBezTo>
                <a:cubicBezTo>
                  <a:pt x="147" y="163"/>
                  <a:pt x="148" y="163"/>
                  <a:pt x="149" y="162"/>
                </a:cubicBezTo>
                <a:cubicBezTo>
                  <a:pt x="150" y="161"/>
                  <a:pt x="151" y="160"/>
                  <a:pt x="151" y="158"/>
                </a:cubicBezTo>
                <a:cubicBezTo>
                  <a:pt x="151" y="144"/>
                  <a:pt x="151" y="144"/>
                  <a:pt x="151" y="144"/>
                </a:cubicBezTo>
                <a:cubicBezTo>
                  <a:pt x="189" y="144"/>
                  <a:pt x="189" y="144"/>
                  <a:pt x="189" y="144"/>
                </a:cubicBezTo>
                <a:cubicBezTo>
                  <a:pt x="191" y="144"/>
                  <a:pt x="194" y="142"/>
                  <a:pt x="194" y="139"/>
                </a:cubicBezTo>
                <a:cubicBezTo>
                  <a:pt x="194" y="49"/>
                  <a:pt x="194" y="49"/>
                  <a:pt x="194" y="49"/>
                </a:cubicBezTo>
                <a:cubicBezTo>
                  <a:pt x="194" y="46"/>
                  <a:pt x="191" y="44"/>
                  <a:pt x="189" y="44"/>
                </a:cubicBezTo>
                <a:close/>
                <a:moveTo>
                  <a:pt x="64" y="113"/>
                </a:moveTo>
                <a:cubicBezTo>
                  <a:pt x="63" y="113"/>
                  <a:pt x="62" y="113"/>
                  <a:pt x="61" y="114"/>
                </a:cubicBezTo>
                <a:cubicBezTo>
                  <a:pt x="38" y="132"/>
                  <a:pt x="38" y="132"/>
                  <a:pt x="38" y="132"/>
                </a:cubicBezTo>
                <a:cubicBezTo>
                  <a:pt x="38" y="118"/>
                  <a:pt x="38" y="118"/>
                  <a:pt x="38" y="118"/>
                </a:cubicBezTo>
                <a:cubicBezTo>
                  <a:pt x="38" y="115"/>
                  <a:pt x="36" y="113"/>
                  <a:pt x="34" y="113"/>
                </a:cubicBezTo>
                <a:cubicBezTo>
                  <a:pt x="10" y="113"/>
                  <a:pt x="10" y="113"/>
                  <a:pt x="10" y="113"/>
                </a:cubicBezTo>
                <a:cubicBezTo>
                  <a:pt x="10" y="10"/>
                  <a:pt x="10" y="10"/>
                  <a:pt x="10" y="10"/>
                </a:cubicBezTo>
                <a:cubicBezTo>
                  <a:pt x="140" y="10"/>
                  <a:pt x="140" y="10"/>
                  <a:pt x="140" y="10"/>
                </a:cubicBezTo>
                <a:cubicBezTo>
                  <a:pt x="140" y="113"/>
                  <a:pt x="140" y="113"/>
                  <a:pt x="140" y="113"/>
                </a:cubicBezTo>
                <a:lnTo>
                  <a:pt x="64" y="113"/>
                </a:lnTo>
                <a:close/>
                <a:moveTo>
                  <a:pt x="184" y="134"/>
                </a:moveTo>
                <a:cubicBezTo>
                  <a:pt x="146" y="134"/>
                  <a:pt x="146" y="134"/>
                  <a:pt x="146" y="134"/>
                </a:cubicBezTo>
                <a:cubicBezTo>
                  <a:pt x="145" y="134"/>
                  <a:pt x="144" y="135"/>
                  <a:pt x="143" y="136"/>
                </a:cubicBezTo>
                <a:cubicBezTo>
                  <a:pt x="142" y="137"/>
                  <a:pt x="142" y="138"/>
                  <a:pt x="142" y="139"/>
                </a:cubicBezTo>
                <a:cubicBezTo>
                  <a:pt x="142" y="149"/>
                  <a:pt x="142" y="149"/>
                  <a:pt x="142" y="149"/>
                </a:cubicBezTo>
                <a:cubicBezTo>
                  <a:pt x="119" y="135"/>
                  <a:pt x="119" y="135"/>
                  <a:pt x="119" y="135"/>
                </a:cubicBezTo>
                <a:cubicBezTo>
                  <a:pt x="118" y="135"/>
                  <a:pt x="117" y="134"/>
                  <a:pt x="116" y="134"/>
                </a:cubicBezTo>
                <a:cubicBezTo>
                  <a:pt x="94" y="134"/>
                  <a:pt x="94" y="134"/>
                  <a:pt x="94" y="134"/>
                </a:cubicBezTo>
                <a:cubicBezTo>
                  <a:pt x="94" y="123"/>
                  <a:pt x="94" y="123"/>
                  <a:pt x="94" y="123"/>
                </a:cubicBezTo>
                <a:cubicBezTo>
                  <a:pt x="145" y="123"/>
                  <a:pt x="145" y="123"/>
                  <a:pt x="145" y="123"/>
                </a:cubicBezTo>
                <a:cubicBezTo>
                  <a:pt x="148" y="123"/>
                  <a:pt x="150" y="121"/>
                  <a:pt x="150" y="118"/>
                </a:cubicBezTo>
                <a:cubicBezTo>
                  <a:pt x="150" y="54"/>
                  <a:pt x="150" y="54"/>
                  <a:pt x="150" y="54"/>
                </a:cubicBezTo>
                <a:cubicBezTo>
                  <a:pt x="184" y="54"/>
                  <a:pt x="184" y="54"/>
                  <a:pt x="184" y="54"/>
                </a:cubicBezTo>
                <a:lnTo>
                  <a:pt x="184" y="134"/>
                </a:lnTo>
                <a:close/>
              </a:path>
            </a:pathLst>
          </a:custGeom>
          <a:solidFill>
            <a:schemeClr val="tx1"/>
          </a:solidFill>
          <a:ln w="9525">
            <a:noFill/>
            <a:round/>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Rectangle 31"/>
          <p:cNvSpPr>
            <a:spLocks noChangeArrowheads="1"/>
          </p:cNvSpPr>
          <p:nvPr/>
        </p:nvSpPr>
        <p:spPr bwMode="auto">
          <a:xfrm>
            <a:off x="9667529" y="5864961"/>
            <a:ext cx="174672" cy="9736"/>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Rectangle 32"/>
          <p:cNvSpPr>
            <a:spLocks noChangeArrowheads="1"/>
          </p:cNvSpPr>
          <p:nvPr/>
        </p:nvSpPr>
        <p:spPr bwMode="auto">
          <a:xfrm>
            <a:off x="9667529" y="5902829"/>
            <a:ext cx="174672" cy="7573"/>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6" name="Rectangle 33"/>
          <p:cNvSpPr>
            <a:spLocks noChangeArrowheads="1"/>
          </p:cNvSpPr>
          <p:nvPr/>
        </p:nvSpPr>
        <p:spPr bwMode="auto">
          <a:xfrm>
            <a:off x="9667528" y="5937455"/>
            <a:ext cx="86765" cy="9736"/>
          </a:xfrm>
          <a:prstGeom prst="rect">
            <a:avLst/>
          </a:prstGeom>
          <a:solidFill>
            <a:schemeClr val="tx1"/>
          </a:solidFill>
          <a:ln w="9525">
            <a:noFill/>
            <a:miter lim="800000"/>
            <a:headEnd/>
            <a:tailEnd/>
          </a:ln>
        </p:spPr>
        <p:txBody>
          <a:bodyPr lIns="0" rIns="0"/>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7" name="Freeform 377"/>
          <p:cNvSpPr>
            <a:spLocks noEditPoints="1"/>
          </p:cNvSpPr>
          <p:nvPr/>
        </p:nvSpPr>
        <p:spPr bwMode="auto">
          <a:xfrm>
            <a:off x="10603817" y="5876640"/>
            <a:ext cx="113236" cy="107511"/>
          </a:xfrm>
          <a:custGeom>
            <a:avLst/>
            <a:gdLst>
              <a:gd name="T0" fmla="*/ 56 w 111"/>
              <a:gd name="T1" fmla="*/ 97 h 111"/>
              <a:gd name="T2" fmla="*/ 56 w 111"/>
              <a:gd name="T3" fmla="*/ 97 h 111"/>
              <a:gd name="T4" fmla="*/ 15 w 111"/>
              <a:gd name="T5" fmla="*/ 55 h 111"/>
              <a:gd name="T6" fmla="*/ 56 w 111"/>
              <a:gd name="T7" fmla="*/ 14 h 111"/>
              <a:gd name="T8" fmla="*/ 97 w 111"/>
              <a:gd name="T9" fmla="*/ 55 h 111"/>
              <a:gd name="T10" fmla="*/ 56 w 111"/>
              <a:gd name="T11" fmla="*/ 97 h 111"/>
              <a:gd name="T12" fmla="*/ 56 w 111"/>
              <a:gd name="T13" fmla="*/ 0 h 111"/>
              <a:gd name="T14" fmla="*/ 56 w 111"/>
              <a:gd name="T15" fmla="*/ 0 h 111"/>
              <a:gd name="T16" fmla="*/ 0 w 111"/>
              <a:gd name="T17" fmla="*/ 55 h 111"/>
              <a:gd name="T18" fmla="*/ 56 w 111"/>
              <a:gd name="T19" fmla="*/ 111 h 111"/>
              <a:gd name="T20" fmla="*/ 111 w 111"/>
              <a:gd name="T21" fmla="*/ 55 h 111"/>
              <a:gd name="T22" fmla="*/ 56 w 111"/>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11">
                <a:moveTo>
                  <a:pt x="56" y="97"/>
                </a:moveTo>
                <a:lnTo>
                  <a:pt x="56" y="97"/>
                </a:lnTo>
                <a:cubicBezTo>
                  <a:pt x="33" y="97"/>
                  <a:pt x="15" y="78"/>
                  <a:pt x="15" y="55"/>
                </a:cubicBezTo>
                <a:cubicBezTo>
                  <a:pt x="15" y="33"/>
                  <a:pt x="33" y="14"/>
                  <a:pt x="56" y="14"/>
                </a:cubicBezTo>
                <a:cubicBezTo>
                  <a:pt x="78" y="14"/>
                  <a:pt x="97" y="33"/>
                  <a:pt x="97" y="55"/>
                </a:cubicBezTo>
                <a:cubicBezTo>
                  <a:pt x="97" y="78"/>
                  <a:pt x="78" y="97"/>
                  <a:pt x="56" y="97"/>
                </a:cubicBezTo>
                <a:close/>
                <a:moveTo>
                  <a:pt x="56" y="0"/>
                </a:moveTo>
                <a:lnTo>
                  <a:pt x="56" y="0"/>
                </a:lnTo>
                <a:cubicBezTo>
                  <a:pt x="25" y="0"/>
                  <a:pt x="0" y="25"/>
                  <a:pt x="0" y="55"/>
                </a:cubicBezTo>
                <a:cubicBezTo>
                  <a:pt x="0" y="86"/>
                  <a:pt x="25" y="111"/>
                  <a:pt x="56" y="111"/>
                </a:cubicBezTo>
                <a:cubicBezTo>
                  <a:pt x="86" y="111"/>
                  <a:pt x="111" y="86"/>
                  <a:pt x="111" y="55"/>
                </a:cubicBezTo>
                <a:cubicBezTo>
                  <a:pt x="111" y="25"/>
                  <a:pt x="86" y="0"/>
                  <a:pt x="56" y="0"/>
                </a:cubicBez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Freeform 378"/>
          <p:cNvSpPr>
            <a:spLocks/>
          </p:cNvSpPr>
          <p:nvPr/>
        </p:nvSpPr>
        <p:spPr bwMode="auto">
          <a:xfrm>
            <a:off x="10647758" y="5911943"/>
            <a:ext cx="33801" cy="36908"/>
          </a:xfrm>
          <a:custGeom>
            <a:avLst/>
            <a:gdLst>
              <a:gd name="T0" fmla="*/ 0 w 34"/>
              <a:gd name="T1" fmla="*/ 39 h 39"/>
              <a:gd name="T2" fmla="*/ 0 w 34"/>
              <a:gd name="T3" fmla="*/ 39 h 39"/>
              <a:gd name="T4" fmla="*/ 34 w 34"/>
              <a:gd name="T5" fmla="*/ 19 h 39"/>
              <a:gd name="T6" fmla="*/ 0 w 34"/>
              <a:gd name="T7" fmla="*/ 0 h 39"/>
              <a:gd name="T8" fmla="*/ 0 w 34"/>
              <a:gd name="T9" fmla="*/ 39 h 39"/>
            </a:gdLst>
            <a:ahLst/>
            <a:cxnLst>
              <a:cxn ang="0">
                <a:pos x="T0" y="T1"/>
              </a:cxn>
              <a:cxn ang="0">
                <a:pos x="T2" y="T3"/>
              </a:cxn>
              <a:cxn ang="0">
                <a:pos x="T4" y="T5"/>
              </a:cxn>
              <a:cxn ang="0">
                <a:pos x="T6" y="T7"/>
              </a:cxn>
              <a:cxn ang="0">
                <a:pos x="T8" y="T9"/>
              </a:cxn>
            </a:cxnLst>
            <a:rect l="0" t="0" r="r" b="b"/>
            <a:pathLst>
              <a:path w="34" h="39">
                <a:moveTo>
                  <a:pt x="0" y="39"/>
                </a:moveTo>
                <a:lnTo>
                  <a:pt x="0" y="39"/>
                </a:lnTo>
                <a:lnTo>
                  <a:pt x="34" y="19"/>
                </a:lnTo>
                <a:lnTo>
                  <a:pt x="0" y="0"/>
                </a:lnTo>
                <a:lnTo>
                  <a:pt x="0" y="39"/>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Freeform 379"/>
          <p:cNvSpPr>
            <a:spLocks noEditPoints="1"/>
          </p:cNvSpPr>
          <p:nvPr/>
        </p:nvSpPr>
        <p:spPr bwMode="auto">
          <a:xfrm>
            <a:off x="10490581" y="5818875"/>
            <a:ext cx="341397" cy="223042"/>
          </a:xfrm>
          <a:custGeom>
            <a:avLst/>
            <a:gdLst>
              <a:gd name="T0" fmla="*/ 20 w 336"/>
              <a:gd name="T1" fmla="*/ 19 h 231"/>
              <a:gd name="T2" fmla="*/ 20 w 336"/>
              <a:gd name="T3" fmla="*/ 19 h 231"/>
              <a:gd name="T4" fmla="*/ 316 w 336"/>
              <a:gd name="T5" fmla="*/ 19 h 231"/>
              <a:gd name="T6" fmla="*/ 316 w 336"/>
              <a:gd name="T7" fmla="*/ 212 h 231"/>
              <a:gd name="T8" fmla="*/ 20 w 336"/>
              <a:gd name="T9" fmla="*/ 212 h 231"/>
              <a:gd name="T10" fmla="*/ 20 w 336"/>
              <a:gd name="T11" fmla="*/ 19 h 231"/>
              <a:gd name="T12" fmla="*/ 336 w 336"/>
              <a:gd name="T13" fmla="*/ 231 h 231"/>
              <a:gd name="T14" fmla="*/ 336 w 336"/>
              <a:gd name="T15" fmla="*/ 231 h 231"/>
              <a:gd name="T16" fmla="*/ 336 w 336"/>
              <a:gd name="T17" fmla="*/ 212 h 231"/>
              <a:gd name="T18" fmla="*/ 336 w 336"/>
              <a:gd name="T19" fmla="*/ 19 h 231"/>
              <a:gd name="T20" fmla="*/ 336 w 336"/>
              <a:gd name="T21" fmla="*/ 0 h 231"/>
              <a:gd name="T22" fmla="*/ 316 w 336"/>
              <a:gd name="T23" fmla="*/ 0 h 231"/>
              <a:gd name="T24" fmla="*/ 20 w 336"/>
              <a:gd name="T25" fmla="*/ 0 h 231"/>
              <a:gd name="T26" fmla="*/ 0 w 336"/>
              <a:gd name="T27" fmla="*/ 0 h 231"/>
              <a:gd name="T28" fmla="*/ 0 w 336"/>
              <a:gd name="T29" fmla="*/ 19 h 231"/>
              <a:gd name="T30" fmla="*/ 0 w 336"/>
              <a:gd name="T31" fmla="*/ 212 h 231"/>
              <a:gd name="T32" fmla="*/ 0 w 336"/>
              <a:gd name="T33" fmla="*/ 231 h 231"/>
              <a:gd name="T34" fmla="*/ 20 w 336"/>
              <a:gd name="T35" fmla="*/ 231 h 231"/>
              <a:gd name="T36" fmla="*/ 316 w 336"/>
              <a:gd name="T37" fmla="*/ 231 h 231"/>
              <a:gd name="T38" fmla="*/ 336 w 336"/>
              <a:gd name="T39"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231">
                <a:moveTo>
                  <a:pt x="20" y="19"/>
                </a:moveTo>
                <a:lnTo>
                  <a:pt x="20" y="19"/>
                </a:lnTo>
                <a:lnTo>
                  <a:pt x="316" y="19"/>
                </a:lnTo>
                <a:lnTo>
                  <a:pt x="316" y="212"/>
                </a:lnTo>
                <a:lnTo>
                  <a:pt x="20" y="212"/>
                </a:lnTo>
                <a:lnTo>
                  <a:pt x="20" y="19"/>
                </a:lnTo>
                <a:close/>
                <a:moveTo>
                  <a:pt x="336" y="231"/>
                </a:moveTo>
                <a:lnTo>
                  <a:pt x="336" y="231"/>
                </a:lnTo>
                <a:lnTo>
                  <a:pt x="336" y="212"/>
                </a:lnTo>
                <a:lnTo>
                  <a:pt x="336" y="19"/>
                </a:lnTo>
                <a:lnTo>
                  <a:pt x="336" y="0"/>
                </a:lnTo>
                <a:lnTo>
                  <a:pt x="316" y="0"/>
                </a:lnTo>
                <a:lnTo>
                  <a:pt x="20" y="0"/>
                </a:lnTo>
                <a:lnTo>
                  <a:pt x="0" y="0"/>
                </a:lnTo>
                <a:lnTo>
                  <a:pt x="0" y="19"/>
                </a:lnTo>
                <a:lnTo>
                  <a:pt x="0" y="212"/>
                </a:lnTo>
                <a:lnTo>
                  <a:pt x="0" y="231"/>
                </a:lnTo>
                <a:lnTo>
                  <a:pt x="20" y="231"/>
                </a:lnTo>
                <a:lnTo>
                  <a:pt x="316" y="231"/>
                </a:lnTo>
                <a:lnTo>
                  <a:pt x="336" y="231"/>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0" name="Freeform 380"/>
          <p:cNvSpPr>
            <a:spLocks/>
          </p:cNvSpPr>
          <p:nvPr/>
        </p:nvSpPr>
        <p:spPr bwMode="auto">
          <a:xfrm>
            <a:off x="10539592"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1" name="Freeform 381"/>
          <p:cNvSpPr>
            <a:spLocks/>
          </p:cNvSpPr>
          <p:nvPr/>
        </p:nvSpPr>
        <p:spPr bwMode="auto">
          <a:xfrm>
            <a:off x="10576773"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Freeform 382"/>
          <p:cNvSpPr>
            <a:spLocks/>
          </p:cNvSpPr>
          <p:nvPr/>
        </p:nvSpPr>
        <p:spPr bwMode="auto">
          <a:xfrm>
            <a:off x="10613955"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Freeform 383"/>
          <p:cNvSpPr>
            <a:spLocks/>
          </p:cNvSpPr>
          <p:nvPr/>
        </p:nvSpPr>
        <p:spPr bwMode="auto">
          <a:xfrm>
            <a:off x="10651138"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4" name="Freeform 384"/>
          <p:cNvSpPr>
            <a:spLocks/>
          </p:cNvSpPr>
          <p:nvPr/>
        </p:nvSpPr>
        <p:spPr bwMode="auto">
          <a:xfrm>
            <a:off x="10690009"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Freeform 385"/>
          <p:cNvSpPr>
            <a:spLocks/>
          </p:cNvSpPr>
          <p:nvPr/>
        </p:nvSpPr>
        <p:spPr bwMode="auto">
          <a:xfrm>
            <a:off x="10727191"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6" name="Freeform 386"/>
          <p:cNvSpPr>
            <a:spLocks/>
          </p:cNvSpPr>
          <p:nvPr/>
        </p:nvSpPr>
        <p:spPr bwMode="auto">
          <a:xfrm>
            <a:off x="10766063" y="5996987"/>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7" name="Freeform 387"/>
          <p:cNvSpPr>
            <a:spLocks/>
          </p:cNvSpPr>
          <p:nvPr/>
        </p:nvSpPr>
        <p:spPr bwMode="auto">
          <a:xfrm>
            <a:off x="10539592" y="5852571"/>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8" name="Freeform 388"/>
          <p:cNvSpPr>
            <a:spLocks/>
          </p:cNvSpPr>
          <p:nvPr/>
        </p:nvSpPr>
        <p:spPr bwMode="auto">
          <a:xfrm>
            <a:off x="10576773" y="5852571"/>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9" name="Freeform 389"/>
          <p:cNvSpPr>
            <a:spLocks/>
          </p:cNvSpPr>
          <p:nvPr/>
        </p:nvSpPr>
        <p:spPr bwMode="auto">
          <a:xfrm>
            <a:off x="10613955" y="5852571"/>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0" name="Freeform 390"/>
          <p:cNvSpPr>
            <a:spLocks/>
          </p:cNvSpPr>
          <p:nvPr/>
        </p:nvSpPr>
        <p:spPr bwMode="auto">
          <a:xfrm>
            <a:off x="10651138" y="5852571"/>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1" name="Freeform 391"/>
          <p:cNvSpPr>
            <a:spLocks/>
          </p:cNvSpPr>
          <p:nvPr/>
        </p:nvSpPr>
        <p:spPr bwMode="auto">
          <a:xfrm>
            <a:off x="10690009" y="5852571"/>
            <a:ext cx="15211" cy="14442"/>
          </a:xfrm>
          <a:custGeom>
            <a:avLst/>
            <a:gdLst>
              <a:gd name="T0" fmla="*/ 15 w 15"/>
              <a:gd name="T1" fmla="*/ 0 h 15"/>
              <a:gd name="T2" fmla="*/ 15 w 15"/>
              <a:gd name="T3" fmla="*/ 0 h 15"/>
              <a:gd name="T4" fmla="*/ 0 w 15"/>
              <a:gd name="T5" fmla="*/ 0 h 15"/>
              <a:gd name="T6" fmla="*/ 0 w 15"/>
              <a:gd name="T7" fmla="*/ 15 h 15"/>
              <a:gd name="T8" fmla="*/ 15 w 15"/>
              <a:gd name="T9" fmla="*/ 15 h 15"/>
              <a:gd name="T10" fmla="*/ 15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5" y="0"/>
                </a:moveTo>
                <a:lnTo>
                  <a:pt x="15" y="0"/>
                </a:lnTo>
                <a:lnTo>
                  <a:pt x="0" y="0"/>
                </a:lnTo>
                <a:lnTo>
                  <a:pt x="0" y="15"/>
                </a:lnTo>
                <a:lnTo>
                  <a:pt x="15" y="15"/>
                </a:lnTo>
                <a:lnTo>
                  <a:pt x="15" y="0"/>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Freeform 392"/>
          <p:cNvSpPr>
            <a:spLocks/>
          </p:cNvSpPr>
          <p:nvPr/>
        </p:nvSpPr>
        <p:spPr bwMode="auto">
          <a:xfrm>
            <a:off x="10727191" y="5852571"/>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Freeform 393"/>
          <p:cNvSpPr>
            <a:spLocks/>
          </p:cNvSpPr>
          <p:nvPr/>
        </p:nvSpPr>
        <p:spPr bwMode="auto">
          <a:xfrm>
            <a:off x="10766063" y="5852571"/>
            <a:ext cx="15211" cy="14442"/>
          </a:xfrm>
          <a:custGeom>
            <a:avLst/>
            <a:gdLst>
              <a:gd name="T0" fmla="*/ 0 w 15"/>
              <a:gd name="T1" fmla="*/ 15 h 15"/>
              <a:gd name="T2" fmla="*/ 0 w 15"/>
              <a:gd name="T3" fmla="*/ 15 h 15"/>
              <a:gd name="T4" fmla="*/ 15 w 15"/>
              <a:gd name="T5" fmla="*/ 15 h 15"/>
              <a:gd name="T6" fmla="*/ 15 w 15"/>
              <a:gd name="T7" fmla="*/ 0 h 15"/>
              <a:gd name="T8" fmla="*/ 0 w 15"/>
              <a:gd name="T9" fmla="*/ 0 h 15"/>
              <a:gd name="T10" fmla="*/ 0 w 15"/>
              <a:gd name="T11" fmla="*/ 15 h 15"/>
            </a:gdLst>
            <a:ahLst/>
            <a:cxnLst>
              <a:cxn ang="0">
                <a:pos x="T0" y="T1"/>
              </a:cxn>
              <a:cxn ang="0">
                <a:pos x="T2" y="T3"/>
              </a:cxn>
              <a:cxn ang="0">
                <a:pos x="T4" y="T5"/>
              </a:cxn>
              <a:cxn ang="0">
                <a:pos x="T6" y="T7"/>
              </a:cxn>
              <a:cxn ang="0">
                <a:pos x="T8" y="T9"/>
              </a:cxn>
              <a:cxn ang="0">
                <a:pos x="T10" y="T11"/>
              </a:cxn>
            </a:cxnLst>
            <a:rect l="0" t="0" r="r" b="b"/>
            <a:pathLst>
              <a:path w="15" h="15">
                <a:moveTo>
                  <a:pt x="0" y="15"/>
                </a:moveTo>
                <a:lnTo>
                  <a:pt x="0" y="15"/>
                </a:lnTo>
                <a:lnTo>
                  <a:pt x="15" y="15"/>
                </a:lnTo>
                <a:lnTo>
                  <a:pt x="15" y="0"/>
                </a:lnTo>
                <a:lnTo>
                  <a:pt x="0" y="0"/>
                </a:lnTo>
                <a:lnTo>
                  <a:pt x="0" y="15"/>
                </a:lnTo>
                <a:close/>
              </a:path>
            </a:pathLst>
          </a:custGeom>
          <a:solidFill>
            <a:schemeClr val="tx1"/>
          </a:solidFill>
          <a:ln w="0">
            <a:noFill/>
            <a:prstDash val="solid"/>
            <a:round/>
            <a:headEnd/>
            <a:tailEnd/>
          </a:ln>
        </p:spPr>
        <p:txBody>
          <a:bodyPr lIns="0" rIns="0"/>
          <a:lstStyle/>
          <a:p>
            <a:pPr defTabSz="543418">
              <a:defRPr/>
            </a:pPr>
            <a:endParaRPr lang="zh-CN" altLang="en-US" sz="12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Rectangle 117"/>
          <p:cNvSpPr>
            <a:spLocks noChangeArrowheads="1"/>
          </p:cNvSpPr>
          <p:nvPr/>
        </p:nvSpPr>
        <p:spPr bwMode="auto">
          <a:xfrm>
            <a:off x="8928228" y="3597041"/>
            <a:ext cx="486513"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Impala</a:t>
            </a:r>
          </a:p>
        </p:txBody>
      </p:sp>
      <p:sp>
        <p:nvSpPr>
          <p:cNvPr id="415" name="Rectangle 117"/>
          <p:cNvSpPr>
            <a:spLocks noChangeArrowheads="1"/>
          </p:cNvSpPr>
          <p:nvPr/>
        </p:nvSpPr>
        <p:spPr bwMode="auto">
          <a:xfrm>
            <a:off x="9429853" y="3597629"/>
            <a:ext cx="442469"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Presto</a:t>
            </a:r>
          </a:p>
        </p:txBody>
      </p:sp>
      <p:sp>
        <p:nvSpPr>
          <p:cNvPr id="416" name="圆角矩形 415"/>
          <p:cNvSpPr/>
          <p:nvPr/>
        </p:nvSpPr>
        <p:spPr>
          <a:xfrm>
            <a:off x="10022639" y="3297665"/>
            <a:ext cx="704552" cy="1126472"/>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rPr>
              <a:t>实时检索</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7" name="Rectangle 117"/>
          <p:cNvSpPr>
            <a:spLocks noChangeArrowheads="1"/>
          </p:cNvSpPr>
          <p:nvPr/>
        </p:nvSpPr>
        <p:spPr bwMode="auto">
          <a:xfrm>
            <a:off x="10114265" y="3600967"/>
            <a:ext cx="492205"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ES</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矩形 417"/>
          <p:cNvSpPr/>
          <p:nvPr/>
        </p:nvSpPr>
        <p:spPr>
          <a:xfrm>
            <a:off x="6688815" y="5438554"/>
            <a:ext cx="1135535" cy="198101"/>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Flume/</a:t>
            </a:r>
            <a:r>
              <a:rPr lang="en-US" altLang="zh-CN" sz="1200" kern="0" dirty="0" err="1">
                <a:latin typeface="Huawei Sans" panose="020C0503030203020204" pitchFamily="34" charset="0"/>
                <a:ea typeface="方正兰亭黑简体" panose="02000000000000000000" pitchFamily="2" charset="-122"/>
                <a:sym typeface="Huawei Sans" panose="020C0503030203020204" pitchFamily="34" charset="0"/>
              </a:rPr>
              <a:t>Logstash</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9" name="Rectangle 117"/>
          <p:cNvSpPr>
            <a:spLocks noChangeArrowheads="1"/>
          </p:cNvSpPr>
          <p:nvPr/>
        </p:nvSpPr>
        <p:spPr bwMode="auto">
          <a:xfrm>
            <a:off x="7868314" y="4009085"/>
            <a:ext cx="351522" cy="353797"/>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MR</a:t>
            </a:r>
          </a:p>
        </p:txBody>
      </p:sp>
      <p:sp>
        <p:nvSpPr>
          <p:cNvPr id="420" name="Rectangle 117"/>
          <p:cNvSpPr>
            <a:spLocks noChangeArrowheads="1"/>
          </p:cNvSpPr>
          <p:nvPr/>
        </p:nvSpPr>
        <p:spPr bwMode="auto">
          <a:xfrm>
            <a:off x="8301615" y="4007444"/>
            <a:ext cx="430180" cy="353797"/>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Spark</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Rectangle 117"/>
          <p:cNvSpPr>
            <a:spLocks noChangeArrowheads="1"/>
          </p:cNvSpPr>
          <p:nvPr/>
        </p:nvSpPr>
        <p:spPr bwMode="auto">
          <a:xfrm>
            <a:off x="7868313" y="3612182"/>
            <a:ext cx="351522" cy="353797"/>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Hive</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Rectangle 117"/>
          <p:cNvSpPr>
            <a:spLocks noChangeArrowheads="1"/>
          </p:cNvSpPr>
          <p:nvPr/>
        </p:nvSpPr>
        <p:spPr bwMode="auto">
          <a:xfrm>
            <a:off x="8301615" y="3610541"/>
            <a:ext cx="430180" cy="348386"/>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Spark SQL</a:t>
            </a:r>
          </a:p>
        </p:txBody>
      </p:sp>
      <p:sp>
        <p:nvSpPr>
          <p:cNvPr id="423" name="圆角矩形 422"/>
          <p:cNvSpPr/>
          <p:nvPr/>
        </p:nvSpPr>
        <p:spPr>
          <a:xfrm>
            <a:off x="10785855" y="3287827"/>
            <a:ext cx="615636" cy="1142943"/>
          </a:xfrm>
          <a:prstGeom prst="roundRect">
            <a:avLst/>
          </a:prstGeom>
          <a:noFill/>
          <a:ln w="12700" cap="flat" cmpd="sng" algn="ctr">
            <a:solidFill>
              <a:srgbClr val="080808"/>
            </a:solidFill>
            <a:prstDash val="solid"/>
            <a:miter lim="800000"/>
          </a:ln>
          <a:effectLst/>
        </p:spPr>
        <p:txBody>
          <a:bodyPr lIns="0" rIns="0" rtlCol="0" anchor="t"/>
          <a:lstStyle/>
          <a:p>
            <a:pPr algn="ctr" defTabSz="914021">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KV</a:t>
            </a:r>
            <a:r>
              <a:rPr lang="zh-CN" altLang="en-US" sz="1200" kern="0">
                <a:latin typeface="Huawei Sans" panose="020C0503030203020204" pitchFamily="34" charset="0"/>
                <a:ea typeface="方正兰亭黑简体" panose="02000000000000000000" pitchFamily="2" charset="-122"/>
                <a:sym typeface="Huawei Sans" panose="020C0503030203020204" pitchFamily="34" charset="0"/>
              </a:rPr>
              <a:t>查询</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Rectangle 117"/>
          <p:cNvSpPr>
            <a:spLocks noChangeArrowheads="1"/>
          </p:cNvSpPr>
          <p:nvPr/>
        </p:nvSpPr>
        <p:spPr bwMode="auto">
          <a:xfrm>
            <a:off x="10877301" y="3607600"/>
            <a:ext cx="454950" cy="701725"/>
          </a:xfrm>
          <a:prstGeom prst="rect">
            <a:avLst/>
          </a:prstGeom>
          <a:solidFill>
            <a:srgbClr val="00B0F0"/>
          </a:solidFill>
          <a:ln w="15875">
            <a:noFill/>
          </a:ln>
          <a:effectLst/>
        </p:spPr>
        <p:txBody>
          <a:bodyPr vert="horz" wrap="square" lIns="0" tIns="60870" rIns="0" bIns="60870" numCol="1" rtlCol="0" anchor="ctr" anchorCtr="0" compatLnSpc="1">
            <a:prstTxWarp prst="textNoShape">
              <a:avLst/>
            </a:prstTxWarp>
          </a:bodyPr>
          <a:lstStyle/>
          <a:p>
            <a:pPr algn="ctr" defTabSz="799595">
              <a:buClr>
                <a:srgbClr val="CC9900"/>
              </a:buClr>
              <a:defRPr/>
            </a:pPr>
            <a:r>
              <a:rPr lang="en-US" altLang="zh-CN" sz="1200" kern="0">
                <a:latin typeface="Huawei Sans" panose="020C0503030203020204" pitchFamily="34" charset="0"/>
                <a:ea typeface="方正兰亭黑简体" panose="02000000000000000000" pitchFamily="2" charset="-122"/>
                <a:sym typeface="Huawei Sans" panose="020C0503030203020204" pitchFamily="34" charset="0"/>
              </a:rPr>
              <a:t>HBase</a:t>
            </a:r>
            <a:endPar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Rectangle 117"/>
          <p:cNvSpPr>
            <a:spLocks noChangeArrowheads="1"/>
          </p:cNvSpPr>
          <p:nvPr/>
        </p:nvSpPr>
        <p:spPr bwMode="auto">
          <a:xfrm>
            <a:off x="4232086" y="3665808"/>
            <a:ext cx="328609" cy="701725"/>
          </a:xfrm>
          <a:prstGeom prst="rect">
            <a:avLst/>
          </a:prstGeom>
          <a:solidFill>
            <a:srgbClr val="FFC000"/>
          </a:solidFill>
          <a:ln w="9525">
            <a:noFill/>
          </a:ln>
          <a:effectLst/>
        </p:spPr>
        <p:txBody>
          <a:bodyPr vert="horz" wrap="square" lIns="0" tIns="60884" rIns="0" bIns="60884" numCol="1" rtlCol="0" anchor="ctr" anchorCtr="0" compatLnSpc="1">
            <a:prstTxWarp prst="textNoShape">
              <a:avLst/>
            </a:prstTxWarp>
          </a:bodyPr>
          <a:lstStyle/>
          <a:p>
            <a:pPr algn="ctr" defTabSz="799755" fontAlgn="base">
              <a:spcBef>
                <a:spcPct val="0"/>
              </a:spcBef>
              <a:spcAft>
                <a:spcPct val="0"/>
              </a:spcAft>
              <a:buClr>
                <a:srgbClr val="CC9900"/>
              </a:buClr>
            </a:pPr>
            <a:r>
              <a:rPr lang="en-US" altLang="zh-CN" sz="1200" kern="0" dirty="0">
                <a:latin typeface="Huawei Sans" panose="020C0503030203020204" pitchFamily="34" charset="0"/>
                <a:ea typeface="方正兰亭黑简体" panose="02000000000000000000" pitchFamily="2" charset="-122"/>
                <a:sym typeface="Huawei Sans" panose="020C0503030203020204" pitchFamily="34" charset="0"/>
              </a:rPr>
              <a:t>DWS</a:t>
            </a:r>
          </a:p>
        </p:txBody>
      </p:sp>
    </p:spTree>
    <p:extLst>
      <p:ext uri="{BB962C8B-B14F-4D97-AF65-F5344CB8AC3E}">
        <p14:creationId xmlns:p14="http://schemas.microsoft.com/office/powerpoint/2010/main" val="11325926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案例：某网络游戏业务大数据分析</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691821" y="1662313"/>
            <a:ext cx="10768342" cy="4104337"/>
            <a:chOff x="552970" y="2527537"/>
            <a:chExt cx="10771453" cy="4105521"/>
          </a:xfrm>
        </p:grpSpPr>
        <p:grpSp>
          <p:nvGrpSpPr>
            <p:cNvPr id="9" name="组合 8"/>
            <p:cNvGrpSpPr/>
            <p:nvPr/>
          </p:nvGrpSpPr>
          <p:grpSpPr>
            <a:xfrm>
              <a:off x="552970" y="2527537"/>
              <a:ext cx="10771453" cy="4105521"/>
              <a:chOff x="264939" y="781939"/>
              <a:chExt cx="10771460" cy="4105523"/>
            </a:xfrm>
          </p:grpSpPr>
          <p:sp>
            <p:nvSpPr>
              <p:cNvPr id="13" name="Rectangle 5"/>
              <p:cNvSpPr>
                <a:spLocks noChangeArrowheads="1"/>
              </p:cNvSpPr>
              <p:nvPr/>
            </p:nvSpPr>
            <p:spPr bwMode="gray">
              <a:xfrm>
                <a:off x="1418045" y="781939"/>
                <a:ext cx="7199822" cy="4105523"/>
              </a:xfrm>
              <a:prstGeom prst="rect">
                <a:avLst/>
              </a:prstGeom>
              <a:noFill/>
              <a:ln w="12700">
                <a:solidFill>
                  <a:srgbClr val="2298F0"/>
                </a:solidFill>
                <a:miter lim="800000"/>
                <a:headEnd/>
                <a:tailEnd/>
              </a:ln>
              <a:effectLst/>
            </p:spPr>
            <p:txBody>
              <a:bodyPr lIns="107994" tIns="107994" rIns="143992" bIns="71996"/>
              <a:lstStyle/>
              <a:p>
                <a:pPr marL="190462" indent="-190462" defTabSz="914309" fontAlgn="base">
                  <a:lnSpc>
                    <a:spcPct val="90000"/>
                  </a:lnSpc>
                  <a:spcBef>
                    <a:spcPct val="0"/>
                  </a:spcBef>
                  <a:spcAft>
                    <a:spcPct val="20000"/>
                  </a:spcAft>
                  <a:buClr>
                    <a:srgbClr val="292929"/>
                  </a:buClr>
                  <a:buFont typeface="Wingdings" pitchFamily="2" charset="2"/>
                  <a:buChar char="§"/>
                  <a:defRPr/>
                </a:pPr>
                <a:endParaRPr lang="en-GB"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 name="组合 13"/>
              <p:cNvGrpSpPr/>
              <p:nvPr/>
            </p:nvGrpSpPr>
            <p:grpSpPr>
              <a:xfrm>
                <a:off x="4050106" y="2891398"/>
                <a:ext cx="679329" cy="779859"/>
                <a:chOff x="4591534" y="3848484"/>
                <a:chExt cx="514350" cy="585102"/>
              </a:xfrm>
            </p:grpSpPr>
            <p:sp>
              <p:nvSpPr>
                <p:cNvPr id="372" name="TextBox 1242"/>
                <p:cNvSpPr txBox="1"/>
                <p:nvPr/>
              </p:nvSpPr>
              <p:spPr>
                <a:xfrm>
                  <a:off x="4665088" y="4225703"/>
                  <a:ext cx="363245" cy="207883"/>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OBS</a:t>
                  </a:r>
                </a:p>
              </p:txBody>
            </p:sp>
            <p:sp>
              <p:nvSpPr>
                <p:cNvPr id="373" name="Freeform 113"/>
                <p:cNvSpPr>
                  <a:spLocks noEditPoints="1"/>
                </p:cNvSpPr>
                <p:nvPr/>
              </p:nvSpPr>
              <p:spPr bwMode="auto">
                <a:xfrm>
                  <a:off x="4591534" y="3848484"/>
                  <a:ext cx="514350" cy="374650"/>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000000"/>
                </a:solid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defTabSz="457154">
                    <a:defRPr/>
                  </a:pPr>
                  <a:endPar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 name="组合 14"/>
              <p:cNvGrpSpPr/>
              <p:nvPr/>
            </p:nvGrpSpPr>
            <p:grpSpPr>
              <a:xfrm>
                <a:off x="5446116" y="3923877"/>
                <a:ext cx="476520" cy="801737"/>
                <a:chOff x="7409993" y="4105210"/>
                <a:chExt cx="285242" cy="499590"/>
              </a:xfrm>
            </p:grpSpPr>
            <p:sp>
              <p:nvSpPr>
                <p:cNvPr id="370" name="Freeform 50"/>
                <p:cNvSpPr>
                  <a:spLocks noEditPoints="1"/>
                </p:cNvSpPr>
                <p:nvPr/>
              </p:nvSpPr>
              <p:spPr bwMode="auto">
                <a:xfrm>
                  <a:off x="7409993" y="4105210"/>
                  <a:ext cx="285242" cy="324210"/>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454545"/>
                </a:solidFill>
                <a:ln>
                  <a:noFill/>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TextBox 492"/>
                <p:cNvSpPr txBox="1"/>
                <p:nvPr/>
              </p:nvSpPr>
              <p:spPr>
                <a:xfrm>
                  <a:off x="7433313" y="4432143"/>
                  <a:ext cx="250707" cy="172657"/>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DLI</a:t>
                  </a:r>
                </a:p>
              </p:txBody>
            </p:sp>
          </p:grpSp>
          <p:grpSp>
            <p:nvGrpSpPr>
              <p:cNvPr id="16" name="组合 15"/>
              <p:cNvGrpSpPr/>
              <p:nvPr/>
            </p:nvGrpSpPr>
            <p:grpSpPr>
              <a:xfrm>
                <a:off x="1400235" y="2853904"/>
                <a:ext cx="1114732" cy="851531"/>
                <a:chOff x="7499394" y="1823033"/>
                <a:chExt cx="907651" cy="637194"/>
              </a:xfrm>
            </p:grpSpPr>
            <p:grpSp>
              <p:nvGrpSpPr>
                <p:cNvPr id="364" name="组合 22"/>
                <p:cNvGrpSpPr/>
                <p:nvPr/>
              </p:nvGrpSpPr>
              <p:grpSpPr>
                <a:xfrm>
                  <a:off x="7713959" y="1823033"/>
                  <a:ext cx="475573" cy="240063"/>
                  <a:chOff x="6478597" y="3914764"/>
                  <a:chExt cx="720726" cy="479424"/>
                </a:xfrm>
                <a:solidFill>
                  <a:srgbClr val="000000">
                    <a:lumMod val="75000"/>
                    <a:lumOff val="25000"/>
                  </a:srgbClr>
                </a:solidFill>
              </p:grpSpPr>
              <p:sp>
                <p:nvSpPr>
                  <p:cNvPr id="366"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5" name="TextBox 1242"/>
                <p:cNvSpPr txBox="1"/>
                <p:nvPr/>
              </p:nvSpPr>
              <p:spPr>
                <a:xfrm>
                  <a:off x="7499394" y="2114667"/>
                  <a:ext cx="907651" cy="345560"/>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Server</a:t>
                  </a:r>
                </a:p>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Producer</a:t>
                  </a: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 name="组合 16"/>
              <p:cNvGrpSpPr/>
              <p:nvPr/>
            </p:nvGrpSpPr>
            <p:grpSpPr>
              <a:xfrm>
                <a:off x="3011489" y="1048843"/>
                <a:ext cx="1127558" cy="568720"/>
                <a:chOff x="7389448" y="1823025"/>
                <a:chExt cx="1127558" cy="568720"/>
              </a:xfrm>
            </p:grpSpPr>
            <p:grpSp>
              <p:nvGrpSpPr>
                <p:cNvPr id="358" name="组合 22"/>
                <p:cNvGrpSpPr/>
                <p:nvPr/>
              </p:nvGrpSpPr>
              <p:grpSpPr>
                <a:xfrm>
                  <a:off x="7713959" y="1823025"/>
                  <a:ext cx="475573" cy="240062"/>
                  <a:chOff x="6478597" y="3914764"/>
                  <a:chExt cx="720726" cy="479424"/>
                </a:xfrm>
                <a:solidFill>
                  <a:srgbClr val="000000">
                    <a:lumMod val="75000"/>
                    <a:lumOff val="25000"/>
                  </a:srgbClr>
                </a:solidFill>
              </p:grpSpPr>
              <p:sp>
                <p:nvSpPr>
                  <p:cNvPr id="360"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59" name="TextBox 1242"/>
                <p:cNvSpPr txBox="1"/>
                <p:nvPr/>
              </p:nvSpPr>
              <p:spPr>
                <a:xfrm>
                  <a:off x="7389448" y="2114666"/>
                  <a:ext cx="1127558" cy="277079"/>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WEB</a:t>
                  </a: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调度平台</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 name="组合 17"/>
              <p:cNvGrpSpPr/>
              <p:nvPr/>
            </p:nvGrpSpPr>
            <p:grpSpPr>
              <a:xfrm>
                <a:off x="5380841" y="1009658"/>
                <a:ext cx="800451" cy="753440"/>
                <a:chOff x="7553001" y="1823025"/>
                <a:chExt cx="800451" cy="753440"/>
              </a:xfrm>
            </p:grpSpPr>
            <p:grpSp>
              <p:nvGrpSpPr>
                <p:cNvPr id="352" name="组合 22"/>
                <p:cNvGrpSpPr/>
                <p:nvPr/>
              </p:nvGrpSpPr>
              <p:grpSpPr>
                <a:xfrm>
                  <a:off x="7713959" y="1823025"/>
                  <a:ext cx="475573" cy="240062"/>
                  <a:chOff x="6478597" y="3914764"/>
                  <a:chExt cx="720726" cy="479424"/>
                </a:xfrm>
                <a:solidFill>
                  <a:srgbClr val="000000">
                    <a:lumMod val="75000"/>
                    <a:lumOff val="25000"/>
                  </a:srgbClr>
                </a:solidFill>
              </p:grpSpPr>
              <p:sp>
                <p:nvSpPr>
                  <p:cNvPr id="354"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53" name="TextBox 1242"/>
                <p:cNvSpPr txBox="1"/>
                <p:nvPr/>
              </p:nvSpPr>
              <p:spPr>
                <a:xfrm>
                  <a:off x="7553001" y="2114666"/>
                  <a:ext cx="800451" cy="461799"/>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调度框架</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Quartz</a:t>
                  </a:r>
                </a:p>
              </p:txBody>
            </p:sp>
          </p:grpSp>
          <p:grpSp>
            <p:nvGrpSpPr>
              <p:cNvPr id="19" name="组合 18"/>
              <p:cNvGrpSpPr/>
              <p:nvPr/>
            </p:nvGrpSpPr>
            <p:grpSpPr>
              <a:xfrm>
                <a:off x="2856094" y="2827146"/>
                <a:ext cx="588273" cy="859845"/>
                <a:chOff x="2670036" y="3563528"/>
                <a:chExt cx="312329" cy="509991"/>
              </a:xfrm>
            </p:grpSpPr>
            <p:sp>
              <p:nvSpPr>
                <p:cNvPr id="350" name="TextBox 492"/>
                <p:cNvSpPr txBox="1"/>
                <p:nvPr/>
              </p:nvSpPr>
              <p:spPr>
                <a:xfrm>
                  <a:off x="2707543" y="3909178"/>
                  <a:ext cx="224067" cy="164341"/>
                </a:xfrm>
                <a:prstGeom prst="rect">
                  <a:avLst/>
                </a:prstGeom>
                <a:noFill/>
              </p:spPr>
              <p:txBody>
                <a:bodyPr wrap="none" rtlCol="0">
                  <a:spAutoFit/>
                </a:bodyPr>
                <a:lstStyle/>
                <a:p>
                  <a:pP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DIS</a:t>
                  </a:r>
                </a:p>
              </p:txBody>
            </p:sp>
            <p:pic>
              <p:nvPicPr>
                <p:cNvPr id="351" name="图片 350"/>
                <p:cNvPicPr>
                  <a:picLocks noChangeAspect="1"/>
                </p:cNvPicPr>
                <p:nvPr/>
              </p:nvPicPr>
              <p:blipFill>
                <a:blip r:embed="rId5"/>
                <a:stretch>
                  <a:fillRect/>
                </a:stretch>
              </p:blipFill>
              <p:spPr>
                <a:xfrm>
                  <a:off x="2670036" y="3563528"/>
                  <a:ext cx="312329" cy="349073"/>
                </a:xfrm>
                <a:prstGeom prst="rect">
                  <a:avLst/>
                </a:prstGeom>
              </p:spPr>
            </p:pic>
          </p:grpSp>
          <p:grpSp>
            <p:nvGrpSpPr>
              <p:cNvPr id="20" name="组合 19"/>
              <p:cNvGrpSpPr/>
              <p:nvPr/>
            </p:nvGrpSpPr>
            <p:grpSpPr>
              <a:xfrm>
                <a:off x="5371189" y="2010853"/>
                <a:ext cx="816037" cy="1481076"/>
                <a:chOff x="5371189" y="1120074"/>
                <a:chExt cx="816037" cy="1481077"/>
              </a:xfrm>
            </p:grpSpPr>
            <p:pic>
              <p:nvPicPr>
                <p:cNvPr id="345" name="图片 344"/>
                <p:cNvPicPr>
                  <a:picLocks noChangeAspect="1"/>
                </p:cNvPicPr>
                <p:nvPr/>
              </p:nvPicPr>
              <p:blipFill>
                <a:blip r:embed="rId6"/>
                <a:stretch>
                  <a:fillRect/>
                </a:stretch>
              </p:blipFill>
              <p:spPr>
                <a:xfrm>
                  <a:off x="5496508" y="2170727"/>
                  <a:ext cx="598838" cy="345484"/>
                </a:xfrm>
                <a:prstGeom prst="rect">
                  <a:avLst/>
                </a:prstGeom>
              </p:spPr>
            </p:pic>
            <p:grpSp>
              <p:nvGrpSpPr>
                <p:cNvPr id="346" name="组合 345"/>
                <p:cNvGrpSpPr/>
                <p:nvPr/>
              </p:nvGrpSpPr>
              <p:grpSpPr>
                <a:xfrm>
                  <a:off x="5399603" y="1224579"/>
                  <a:ext cx="787623" cy="801738"/>
                  <a:chOff x="7322932" y="4105210"/>
                  <a:chExt cx="471466" cy="499590"/>
                </a:xfrm>
              </p:grpSpPr>
              <p:sp>
                <p:nvSpPr>
                  <p:cNvPr id="348" name="Freeform 50"/>
                  <p:cNvSpPr>
                    <a:spLocks noEditPoints="1"/>
                  </p:cNvSpPr>
                  <p:nvPr/>
                </p:nvSpPr>
                <p:spPr bwMode="auto">
                  <a:xfrm>
                    <a:off x="7409993" y="4105210"/>
                    <a:ext cx="285242" cy="324210"/>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454545"/>
                  </a:solidFill>
                  <a:ln>
                    <a:noFill/>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TextBox 492"/>
                  <p:cNvSpPr txBox="1"/>
                  <p:nvPr/>
                </p:nvSpPr>
                <p:spPr>
                  <a:xfrm>
                    <a:off x="7322932" y="4432143"/>
                    <a:ext cx="471466" cy="172657"/>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DLI+SQL</a:t>
                    </a:r>
                  </a:p>
                </p:txBody>
              </p:sp>
            </p:grpSp>
            <p:sp>
              <p:nvSpPr>
                <p:cNvPr id="347" name="矩形 346"/>
                <p:cNvSpPr/>
                <p:nvPr/>
              </p:nvSpPr>
              <p:spPr bwMode="auto">
                <a:xfrm>
                  <a:off x="5371189" y="1120074"/>
                  <a:ext cx="811926" cy="1481077"/>
                </a:xfrm>
                <a:prstGeom prst="rect">
                  <a:avLst/>
                </a:prstGeom>
                <a:noFill/>
                <a:ln w="9525" cap="flat" cmpd="sng" algn="ctr">
                  <a:solidFill>
                    <a:srgbClr val="FFCC66"/>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en-US" sz="1200" b="1"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1" name="组合 20"/>
              <p:cNvGrpSpPr/>
              <p:nvPr/>
            </p:nvGrpSpPr>
            <p:grpSpPr>
              <a:xfrm>
                <a:off x="6685821" y="2421681"/>
                <a:ext cx="517191" cy="639243"/>
                <a:chOff x="7087267" y="1742415"/>
                <a:chExt cx="517191" cy="639243"/>
              </a:xfrm>
            </p:grpSpPr>
            <p:sp>
              <p:nvSpPr>
                <p:cNvPr id="339" name="文本框 338"/>
                <p:cNvSpPr txBox="1"/>
                <p:nvPr/>
              </p:nvSpPr>
              <p:spPr>
                <a:xfrm>
                  <a:off x="7087267" y="2104579"/>
                  <a:ext cx="517191" cy="277079"/>
                </a:xfrm>
                <a:prstGeom prst="rect">
                  <a:avLst/>
                </a:prstGeom>
                <a:noFill/>
              </p:spPr>
              <p:txBody>
                <a:bodyPr wrap="square" rtlCol="0">
                  <a:spAutoFit/>
                </a:bodyPr>
                <a:lstStyle/>
                <a:p>
                  <a:pPr algn="ctr" defTabSz="914309" fontAlgn="base">
                    <a:spcBef>
                      <a:spcPct val="0"/>
                    </a:spcBef>
                    <a:spcAft>
                      <a:spcPct val="0"/>
                    </a:spcAft>
                    <a:defRPr/>
                  </a:pPr>
                  <a:r>
                    <a:rPr 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RDS</a:t>
                  </a:r>
                </a:p>
              </p:txBody>
            </p:sp>
            <p:grpSp>
              <p:nvGrpSpPr>
                <p:cNvPr id="340" name="组合 359"/>
                <p:cNvGrpSpPr/>
                <p:nvPr/>
              </p:nvGrpSpPr>
              <p:grpSpPr>
                <a:xfrm>
                  <a:off x="7165909" y="1742415"/>
                  <a:ext cx="368025" cy="319358"/>
                  <a:chOff x="5756275" y="3082925"/>
                  <a:chExt cx="679450" cy="685800"/>
                </a:xfrm>
                <a:solidFill>
                  <a:srgbClr val="000000">
                    <a:lumMod val="75000"/>
                    <a:lumOff val="25000"/>
                  </a:srgbClr>
                </a:solidFill>
              </p:grpSpPr>
              <p:sp>
                <p:nvSpPr>
                  <p:cNvPr id="341" name="Freeform 139"/>
                  <p:cNvSpPr>
                    <a:spLocks/>
                  </p:cNvSpPr>
                  <p:nvPr/>
                </p:nvSpPr>
                <p:spPr bwMode="auto">
                  <a:xfrm>
                    <a:off x="6064250" y="3438525"/>
                    <a:ext cx="63500" cy="66675"/>
                  </a:xfrm>
                  <a:custGeom>
                    <a:avLst/>
                    <a:gdLst/>
                    <a:ahLst/>
                    <a:cxnLst>
                      <a:cxn ang="0">
                        <a:pos x="5" y="2"/>
                      </a:cxn>
                      <a:cxn ang="0">
                        <a:pos x="15" y="5"/>
                      </a:cxn>
                      <a:cxn ang="0">
                        <a:pos x="12" y="16"/>
                      </a:cxn>
                      <a:cxn ang="0">
                        <a:pos x="2" y="13"/>
                      </a:cxn>
                      <a:cxn ang="0">
                        <a:pos x="5" y="2"/>
                      </a:cxn>
                    </a:cxnLst>
                    <a:rect l="0" t="0" r="r" b="b"/>
                    <a:pathLst>
                      <a:path w="17" h="18">
                        <a:moveTo>
                          <a:pt x="5" y="2"/>
                        </a:moveTo>
                        <a:cubicBezTo>
                          <a:pt x="8" y="0"/>
                          <a:pt x="13" y="2"/>
                          <a:pt x="15" y="5"/>
                        </a:cubicBezTo>
                        <a:cubicBezTo>
                          <a:pt x="17" y="9"/>
                          <a:pt x="16" y="13"/>
                          <a:pt x="12" y="16"/>
                        </a:cubicBezTo>
                        <a:cubicBezTo>
                          <a:pt x="9" y="18"/>
                          <a:pt x="4" y="16"/>
                          <a:pt x="2" y="13"/>
                        </a:cubicBezTo>
                        <a:cubicBezTo>
                          <a:pt x="0" y="9"/>
                          <a:pt x="1" y="4"/>
                          <a:pt x="5" y="2"/>
                        </a:cubicBezTo>
                        <a:close/>
                      </a:path>
                    </a:pathLst>
                  </a:custGeom>
                  <a:grpFill/>
                  <a:ln w="9525">
                    <a:solidFill>
                      <a:srgbClr val="92D050"/>
                    </a:solidFill>
                    <a:round/>
                    <a:headEnd/>
                    <a:tailEnd/>
                  </a:ln>
                </p:spPr>
                <p:txBody>
                  <a:bodyPr vert="horz" wrap="square" lIns="121908" tIns="60955" rIns="121908" bIns="60955" numCol="1" anchor="t" anchorCtr="0" compatLnSpc="1">
                    <a:prstTxWarp prst="textNoShape">
                      <a:avLst/>
                    </a:prstTxWarp>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defTabSz="913974" fontAlgn="base">
                      <a:spcBef>
                        <a:spcPct val="0"/>
                      </a:spcBef>
                      <a:spcAft>
                        <a:spcPct val="0"/>
                      </a:spcAft>
                      <a:defRPr/>
                    </a:pPr>
                    <a:endParaRPr lang="zh-CN" altLang="en-US" sz="12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42" name="Freeform 140"/>
                  <p:cNvSpPr>
                    <a:spLocks noEditPoints="1"/>
                  </p:cNvSpPr>
                  <p:nvPr/>
                </p:nvSpPr>
                <p:spPr bwMode="auto">
                  <a:xfrm>
                    <a:off x="5756275" y="3082925"/>
                    <a:ext cx="679450" cy="685800"/>
                  </a:xfrm>
                  <a:custGeom>
                    <a:avLst/>
                    <a:gdLst/>
                    <a:ahLst/>
                    <a:cxnLst>
                      <a:cxn ang="0">
                        <a:pos x="90" y="10"/>
                      </a:cxn>
                      <a:cxn ang="0">
                        <a:pos x="128" y="31"/>
                      </a:cxn>
                      <a:cxn ang="0">
                        <a:pos x="128" y="78"/>
                      </a:cxn>
                      <a:cxn ang="0">
                        <a:pos x="132" y="85"/>
                      </a:cxn>
                      <a:cxn ang="0">
                        <a:pos x="173" y="109"/>
                      </a:cxn>
                      <a:cxn ang="0">
                        <a:pos x="173" y="152"/>
                      </a:cxn>
                      <a:cxn ang="0">
                        <a:pos x="136" y="174"/>
                      </a:cxn>
                      <a:cxn ang="0">
                        <a:pos x="94" y="150"/>
                      </a:cxn>
                      <a:cxn ang="0">
                        <a:pos x="90" y="149"/>
                      </a:cxn>
                      <a:cxn ang="0">
                        <a:pos x="86" y="150"/>
                      </a:cxn>
                      <a:cxn ang="0">
                        <a:pos x="45" y="174"/>
                      </a:cxn>
                      <a:cxn ang="0">
                        <a:pos x="8" y="152"/>
                      </a:cxn>
                      <a:cxn ang="0">
                        <a:pos x="8" y="109"/>
                      </a:cxn>
                      <a:cxn ang="0">
                        <a:pos x="49" y="85"/>
                      </a:cxn>
                      <a:cxn ang="0">
                        <a:pos x="53" y="78"/>
                      </a:cxn>
                      <a:cxn ang="0">
                        <a:pos x="53" y="31"/>
                      </a:cxn>
                      <a:cxn ang="0">
                        <a:pos x="90" y="10"/>
                      </a:cxn>
                      <a:cxn ang="0">
                        <a:pos x="90" y="0"/>
                      </a:cxn>
                      <a:cxn ang="0">
                        <a:pos x="45" y="27"/>
                      </a:cxn>
                      <a:cxn ang="0">
                        <a:pos x="45" y="78"/>
                      </a:cxn>
                      <a:cxn ang="0">
                        <a:pos x="0" y="104"/>
                      </a:cxn>
                      <a:cxn ang="0">
                        <a:pos x="0" y="157"/>
                      </a:cxn>
                      <a:cxn ang="0">
                        <a:pos x="45" y="183"/>
                      </a:cxn>
                      <a:cxn ang="0">
                        <a:pos x="90" y="157"/>
                      </a:cxn>
                      <a:cxn ang="0">
                        <a:pos x="136" y="183"/>
                      </a:cxn>
                      <a:cxn ang="0">
                        <a:pos x="181" y="157"/>
                      </a:cxn>
                      <a:cxn ang="0">
                        <a:pos x="181" y="104"/>
                      </a:cxn>
                      <a:cxn ang="0">
                        <a:pos x="136" y="78"/>
                      </a:cxn>
                      <a:cxn ang="0">
                        <a:pos x="136" y="27"/>
                      </a:cxn>
                      <a:cxn ang="0">
                        <a:pos x="90" y="0"/>
                      </a:cxn>
                    </a:cxnLst>
                    <a:rect l="0" t="0" r="r" b="b"/>
                    <a:pathLst>
                      <a:path w="181" h="183">
                        <a:moveTo>
                          <a:pt x="90" y="10"/>
                        </a:moveTo>
                        <a:cubicBezTo>
                          <a:pt x="128" y="31"/>
                          <a:pt x="128" y="31"/>
                          <a:pt x="128" y="31"/>
                        </a:cubicBezTo>
                        <a:cubicBezTo>
                          <a:pt x="128" y="78"/>
                          <a:pt x="128" y="78"/>
                          <a:pt x="128" y="78"/>
                        </a:cubicBezTo>
                        <a:cubicBezTo>
                          <a:pt x="128" y="81"/>
                          <a:pt x="129" y="84"/>
                          <a:pt x="132" y="85"/>
                        </a:cubicBezTo>
                        <a:cubicBezTo>
                          <a:pt x="173" y="109"/>
                          <a:pt x="173" y="109"/>
                          <a:pt x="173" y="109"/>
                        </a:cubicBezTo>
                        <a:cubicBezTo>
                          <a:pt x="173" y="152"/>
                          <a:pt x="173" y="152"/>
                          <a:pt x="173" y="152"/>
                        </a:cubicBezTo>
                        <a:cubicBezTo>
                          <a:pt x="136" y="174"/>
                          <a:pt x="136" y="174"/>
                          <a:pt x="136" y="174"/>
                        </a:cubicBezTo>
                        <a:cubicBezTo>
                          <a:pt x="94" y="150"/>
                          <a:pt x="94" y="150"/>
                          <a:pt x="94" y="150"/>
                        </a:cubicBezTo>
                        <a:cubicBezTo>
                          <a:pt x="93" y="149"/>
                          <a:pt x="92" y="149"/>
                          <a:pt x="90" y="149"/>
                        </a:cubicBezTo>
                        <a:cubicBezTo>
                          <a:pt x="89" y="149"/>
                          <a:pt x="88" y="149"/>
                          <a:pt x="86" y="150"/>
                        </a:cubicBezTo>
                        <a:cubicBezTo>
                          <a:pt x="45" y="174"/>
                          <a:pt x="45" y="174"/>
                          <a:pt x="45" y="174"/>
                        </a:cubicBezTo>
                        <a:cubicBezTo>
                          <a:pt x="8" y="152"/>
                          <a:pt x="8" y="152"/>
                          <a:pt x="8" y="152"/>
                        </a:cubicBezTo>
                        <a:cubicBezTo>
                          <a:pt x="8" y="109"/>
                          <a:pt x="8" y="109"/>
                          <a:pt x="8" y="109"/>
                        </a:cubicBezTo>
                        <a:cubicBezTo>
                          <a:pt x="49" y="85"/>
                          <a:pt x="49" y="85"/>
                          <a:pt x="49" y="85"/>
                        </a:cubicBezTo>
                        <a:cubicBezTo>
                          <a:pt x="51" y="84"/>
                          <a:pt x="53" y="81"/>
                          <a:pt x="53" y="78"/>
                        </a:cubicBezTo>
                        <a:cubicBezTo>
                          <a:pt x="53" y="31"/>
                          <a:pt x="53" y="31"/>
                          <a:pt x="53" y="31"/>
                        </a:cubicBezTo>
                        <a:cubicBezTo>
                          <a:pt x="90" y="10"/>
                          <a:pt x="90" y="10"/>
                          <a:pt x="90" y="10"/>
                        </a:cubicBezTo>
                        <a:moveTo>
                          <a:pt x="90" y="0"/>
                        </a:moveTo>
                        <a:cubicBezTo>
                          <a:pt x="45" y="27"/>
                          <a:pt x="45" y="27"/>
                          <a:pt x="45" y="27"/>
                        </a:cubicBezTo>
                        <a:cubicBezTo>
                          <a:pt x="45" y="78"/>
                          <a:pt x="45" y="78"/>
                          <a:pt x="45" y="78"/>
                        </a:cubicBezTo>
                        <a:cubicBezTo>
                          <a:pt x="0" y="104"/>
                          <a:pt x="0" y="104"/>
                          <a:pt x="0" y="104"/>
                        </a:cubicBezTo>
                        <a:cubicBezTo>
                          <a:pt x="0" y="157"/>
                          <a:pt x="0" y="157"/>
                          <a:pt x="0" y="157"/>
                        </a:cubicBezTo>
                        <a:cubicBezTo>
                          <a:pt x="45" y="183"/>
                          <a:pt x="45" y="183"/>
                          <a:pt x="45" y="183"/>
                        </a:cubicBezTo>
                        <a:cubicBezTo>
                          <a:pt x="90" y="157"/>
                          <a:pt x="90" y="157"/>
                          <a:pt x="90" y="157"/>
                        </a:cubicBezTo>
                        <a:cubicBezTo>
                          <a:pt x="136" y="183"/>
                          <a:pt x="136" y="183"/>
                          <a:pt x="136" y="183"/>
                        </a:cubicBezTo>
                        <a:cubicBezTo>
                          <a:pt x="181" y="157"/>
                          <a:pt x="181" y="157"/>
                          <a:pt x="181" y="157"/>
                        </a:cubicBezTo>
                        <a:cubicBezTo>
                          <a:pt x="181" y="104"/>
                          <a:pt x="181" y="104"/>
                          <a:pt x="181" y="104"/>
                        </a:cubicBezTo>
                        <a:cubicBezTo>
                          <a:pt x="136" y="78"/>
                          <a:pt x="136" y="78"/>
                          <a:pt x="136" y="78"/>
                        </a:cubicBezTo>
                        <a:cubicBezTo>
                          <a:pt x="136" y="27"/>
                          <a:pt x="136" y="27"/>
                          <a:pt x="136" y="27"/>
                        </a:cubicBezTo>
                        <a:cubicBezTo>
                          <a:pt x="90" y="0"/>
                          <a:pt x="90" y="0"/>
                          <a:pt x="90" y="0"/>
                        </a:cubicBezTo>
                        <a:close/>
                      </a:path>
                    </a:pathLst>
                  </a:custGeom>
                  <a:grpFill/>
                  <a:ln w="9525">
                    <a:solidFill>
                      <a:srgbClr val="92D050"/>
                    </a:solidFill>
                    <a:round/>
                    <a:headEnd/>
                    <a:tailEnd/>
                  </a:ln>
                </p:spPr>
                <p:txBody>
                  <a:bodyPr vert="horz" wrap="square" lIns="121908" tIns="60955" rIns="121908" bIns="60955" numCol="1" anchor="t" anchorCtr="0" compatLnSpc="1">
                    <a:prstTxWarp prst="textNoShape">
                      <a:avLst/>
                    </a:prstTxWarp>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defTabSz="913974" fontAlgn="base">
                      <a:spcBef>
                        <a:spcPct val="0"/>
                      </a:spcBef>
                      <a:spcAft>
                        <a:spcPct val="0"/>
                      </a:spcAft>
                      <a:defRPr/>
                    </a:pPr>
                    <a:endParaRPr lang="zh-CN" altLang="en-US" sz="12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43" name="Freeform 141"/>
                  <p:cNvSpPr>
                    <a:spLocks/>
                  </p:cNvSpPr>
                  <p:nvPr/>
                </p:nvSpPr>
                <p:spPr bwMode="auto">
                  <a:xfrm>
                    <a:off x="6086475" y="3370263"/>
                    <a:ext cx="184150" cy="285750"/>
                  </a:xfrm>
                  <a:custGeom>
                    <a:avLst/>
                    <a:gdLst/>
                    <a:ahLst/>
                    <a:cxnLst>
                      <a:cxn ang="0">
                        <a:pos x="2" y="76"/>
                      </a:cxn>
                      <a:cxn ang="0">
                        <a:pos x="0" y="74"/>
                      </a:cxn>
                      <a:cxn ang="0">
                        <a:pos x="0" y="27"/>
                      </a:cxn>
                      <a:cxn ang="0">
                        <a:pos x="1" y="25"/>
                      </a:cxn>
                      <a:cxn ang="0">
                        <a:pos x="45" y="0"/>
                      </a:cxn>
                      <a:cxn ang="0">
                        <a:pos x="48" y="1"/>
                      </a:cxn>
                      <a:cxn ang="0">
                        <a:pos x="47" y="4"/>
                      </a:cxn>
                      <a:cxn ang="0">
                        <a:pos x="4" y="28"/>
                      </a:cxn>
                      <a:cxn ang="0">
                        <a:pos x="4" y="74"/>
                      </a:cxn>
                      <a:cxn ang="0">
                        <a:pos x="2" y="76"/>
                      </a:cxn>
                    </a:cxnLst>
                    <a:rect l="0" t="0" r="r" b="b"/>
                    <a:pathLst>
                      <a:path w="49" h="76">
                        <a:moveTo>
                          <a:pt x="2" y="76"/>
                        </a:moveTo>
                        <a:cubicBezTo>
                          <a:pt x="1" y="76"/>
                          <a:pt x="0" y="75"/>
                          <a:pt x="0" y="74"/>
                        </a:cubicBezTo>
                        <a:cubicBezTo>
                          <a:pt x="0" y="27"/>
                          <a:pt x="0" y="27"/>
                          <a:pt x="0" y="27"/>
                        </a:cubicBezTo>
                        <a:cubicBezTo>
                          <a:pt x="0" y="26"/>
                          <a:pt x="1" y="26"/>
                          <a:pt x="1" y="25"/>
                        </a:cubicBezTo>
                        <a:cubicBezTo>
                          <a:pt x="45" y="0"/>
                          <a:pt x="45" y="0"/>
                          <a:pt x="45" y="0"/>
                        </a:cubicBezTo>
                        <a:cubicBezTo>
                          <a:pt x="46" y="0"/>
                          <a:pt x="48" y="0"/>
                          <a:pt x="48" y="1"/>
                        </a:cubicBezTo>
                        <a:cubicBezTo>
                          <a:pt x="49" y="2"/>
                          <a:pt x="48" y="3"/>
                          <a:pt x="47" y="4"/>
                        </a:cubicBezTo>
                        <a:cubicBezTo>
                          <a:pt x="4" y="28"/>
                          <a:pt x="4" y="28"/>
                          <a:pt x="4" y="28"/>
                        </a:cubicBezTo>
                        <a:cubicBezTo>
                          <a:pt x="4" y="74"/>
                          <a:pt x="4" y="74"/>
                          <a:pt x="4" y="74"/>
                        </a:cubicBezTo>
                        <a:cubicBezTo>
                          <a:pt x="4" y="75"/>
                          <a:pt x="4" y="76"/>
                          <a:pt x="2" y="76"/>
                        </a:cubicBezTo>
                        <a:close/>
                      </a:path>
                    </a:pathLst>
                  </a:custGeom>
                  <a:grpFill/>
                  <a:ln w="9525">
                    <a:solidFill>
                      <a:srgbClr val="92D050"/>
                    </a:solidFill>
                    <a:round/>
                    <a:headEnd/>
                    <a:tailEnd/>
                  </a:ln>
                </p:spPr>
                <p:txBody>
                  <a:bodyPr vert="horz" wrap="square" lIns="121908" tIns="60955" rIns="121908" bIns="60955" numCol="1" anchor="t" anchorCtr="0" compatLnSpc="1">
                    <a:prstTxWarp prst="textNoShape">
                      <a:avLst/>
                    </a:prstTxWarp>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defTabSz="913974" fontAlgn="base">
                      <a:spcBef>
                        <a:spcPct val="0"/>
                      </a:spcBef>
                      <a:spcAft>
                        <a:spcPct val="0"/>
                      </a:spcAft>
                      <a:defRPr/>
                    </a:pPr>
                    <a:endParaRPr lang="zh-CN" altLang="en-US" sz="12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44" name="Freeform 142"/>
                  <p:cNvSpPr>
                    <a:spLocks/>
                  </p:cNvSpPr>
                  <p:nvPr/>
                </p:nvSpPr>
                <p:spPr bwMode="auto">
                  <a:xfrm>
                    <a:off x="5929313" y="3375025"/>
                    <a:ext cx="176213" cy="104775"/>
                  </a:xfrm>
                  <a:custGeom>
                    <a:avLst/>
                    <a:gdLst/>
                    <a:ahLst/>
                    <a:cxnLst>
                      <a:cxn ang="0">
                        <a:pos x="44" y="28"/>
                      </a:cxn>
                      <a:cxn ang="0">
                        <a:pos x="43" y="28"/>
                      </a:cxn>
                      <a:cxn ang="0">
                        <a:pos x="2" y="4"/>
                      </a:cxn>
                      <a:cxn ang="0">
                        <a:pos x="1" y="1"/>
                      </a:cxn>
                      <a:cxn ang="0">
                        <a:pos x="4" y="1"/>
                      </a:cxn>
                      <a:cxn ang="0">
                        <a:pos x="45" y="24"/>
                      </a:cxn>
                      <a:cxn ang="0">
                        <a:pos x="46" y="27"/>
                      </a:cxn>
                      <a:cxn ang="0">
                        <a:pos x="44" y="28"/>
                      </a:cxn>
                    </a:cxnLst>
                    <a:rect l="0" t="0" r="r" b="b"/>
                    <a:pathLst>
                      <a:path w="47" h="28">
                        <a:moveTo>
                          <a:pt x="44" y="28"/>
                        </a:moveTo>
                        <a:cubicBezTo>
                          <a:pt x="44" y="28"/>
                          <a:pt x="44" y="28"/>
                          <a:pt x="43" y="28"/>
                        </a:cubicBezTo>
                        <a:cubicBezTo>
                          <a:pt x="2" y="4"/>
                          <a:pt x="2" y="4"/>
                          <a:pt x="2" y="4"/>
                        </a:cubicBezTo>
                        <a:cubicBezTo>
                          <a:pt x="1" y="4"/>
                          <a:pt x="0" y="2"/>
                          <a:pt x="1" y="1"/>
                        </a:cubicBezTo>
                        <a:cubicBezTo>
                          <a:pt x="2" y="1"/>
                          <a:pt x="3" y="0"/>
                          <a:pt x="4" y="1"/>
                        </a:cubicBezTo>
                        <a:cubicBezTo>
                          <a:pt x="45" y="24"/>
                          <a:pt x="45" y="24"/>
                          <a:pt x="45" y="24"/>
                        </a:cubicBezTo>
                        <a:cubicBezTo>
                          <a:pt x="46" y="25"/>
                          <a:pt x="47" y="26"/>
                          <a:pt x="46" y="27"/>
                        </a:cubicBezTo>
                        <a:cubicBezTo>
                          <a:pt x="46" y="28"/>
                          <a:pt x="45" y="28"/>
                          <a:pt x="44" y="28"/>
                        </a:cubicBezTo>
                        <a:close/>
                      </a:path>
                    </a:pathLst>
                  </a:custGeom>
                  <a:grpFill/>
                  <a:ln w="9525">
                    <a:solidFill>
                      <a:srgbClr val="92D050"/>
                    </a:solidFill>
                    <a:round/>
                    <a:headEnd/>
                    <a:tailEnd/>
                  </a:ln>
                </p:spPr>
                <p:txBody>
                  <a:bodyPr vert="horz" wrap="square" lIns="121908" tIns="60955" rIns="121908" bIns="60955" numCol="1" anchor="t" anchorCtr="0" compatLnSpc="1">
                    <a:prstTxWarp prst="textNoShape">
                      <a:avLst/>
                    </a:prstTxWarp>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defTabSz="913974" fontAlgn="base">
                      <a:spcBef>
                        <a:spcPct val="0"/>
                      </a:spcBef>
                      <a:spcAft>
                        <a:spcPct val="0"/>
                      </a:spcAft>
                      <a:defRPr/>
                    </a:pPr>
                    <a:endParaRPr lang="zh-CN" altLang="en-US" sz="12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cxnSp>
            <p:nvCxnSpPr>
              <p:cNvPr id="22" name="直接箭头连接符 21"/>
              <p:cNvCxnSpPr/>
              <p:nvPr/>
            </p:nvCxnSpPr>
            <p:spPr bwMode="auto">
              <a:xfrm>
                <a:off x="2275089" y="3357786"/>
                <a:ext cx="552869" cy="0"/>
              </a:xfrm>
              <a:prstGeom prst="straightConnector1">
                <a:avLst/>
              </a:prstGeom>
              <a:noFill/>
              <a:ln w="25400" cap="flat" cmpd="sng" algn="ctr">
                <a:solidFill>
                  <a:srgbClr val="990000"/>
                </a:solidFill>
                <a:prstDash val="solid"/>
                <a:round/>
                <a:headEnd type="none" w="med" len="med"/>
                <a:tailEnd type="triangle"/>
              </a:ln>
              <a:effectLst/>
            </p:spPr>
          </p:cxnSp>
          <p:cxnSp>
            <p:nvCxnSpPr>
              <p:cNvPr id="23" name="直接箭头连接符 22"/>
              <p:cNvCxnSpPr/>
              <p:nvPr/>
            </p:nvCxnSpPr>
            <p:spPr bwMode="auto">
              <a:xfrm>
                <a:off x="3472503" y="3372295"/>
                <a:ext cx="552869" cy="0"/>
              </a:xfrm>
              <a:prstGeom prst="straightConnector1">
                <a:avLst/>
              </a:prstGeom>
              <a:noFill/>
              <a:ln w="25400" cap="flat" cmpd="sng" algn="ctr">
                <a:solidFill>
                  <a:srgbClr val="990000"/>
                </a:solidFill>
                <a:prstDash val="solid"/>
                <a:round/>
                <a:headEnd type="none" w="med" len="med"/>
                <a:tailEnd type="triangle"/>
              </a:ln>
              <a:effectLst/>
            </p:spPr>
          </p:cxnSp>
          <p:cxnSp>
            <p:nvCxnSpPr>
              <p:cNvPr id="24" name="肘形连接符 23"/>
              <p:cNvCxnSpPr>
                <a:stCxn id="373" idx="1"/>
              </p:cNvCxnSpPr>
              <p:nvPr/>
            </p:nvCxnSpPr>
            <p:spPr bwMode="auto">
              <a:xfrm flipV="1">
                <a:off x="4389771" y="2572944"/>
                <a:ext cx="945403" cy="318455"/>
              </a:xfrm>
              <a:prstGeom prst="bentConnector3">
                <a:avLst>
                  <a:gd name="adj1" fmla="val -592"/>
                </a:avLst>
              </a:prstGeom>
              <a:noFill/>
              <a:ln w="25400" cap="flat" cmpd="sng" algn="ctr">
                <a:solidFill>
                  <a:srgbClr val="990000"/>
                </a:solidFill>
                <a:prstDash val="solid"/>
                <a:round/>
                <a:headEnd type="none" w="med" len="med"/>
                <a:tailEnd type="triangle"/>
              </a:ln>
              <a:effectLst/>
            </p:spPr>
          </p:cxnSp>
          <p:cxnSp>
            <p:nvCxnSpPr>
              <p:cNvPr id="26" name="肘形连接符 25"/>
              <p:cNvCxnSpPr>
                <a:stCxn id="372" idx="2"/>
              </p:cNvCxnSpPr>
              <p:nvPr/>
            </p:nvCxnSpPr>
            <p:spPr bwMode="auto">
              <a:xfrm rot="16200000" flipH="1">
                <a:off x="4564005" y="3494383"/>
                <a:ext cx="630310" cy="984059"/>
              </a:xfrm>
              <a:prstGeom prst="bentConnector2">
                <a:avLst/>
              </a:prstGeom>
              <a:noFill/>
              <a:ln w="25400" cap="flat" cmpd="sng" algn="ctr">
                <a:solidFill>
                  <a:srgbClr val="990000"/>
                </a:solidFill>
                <a:prstDash val="solid"/>
                <a:round/>
                <a:headEnd type="none" w="med" len="med"/>
                <a:tailEnd type="triangle"/>
              </a:ln>
              <a:effectLst/>
            </p:spPr>
          </p:cxnSp>
          <p:cxnSp>
            <p:nvCxnSpPr>
              <p:cNvPr id="27" name="直接箭头连接符 26"/>
              <p:cNvCxnSpPr>
                <a:stCxn id="349" idx="3"/>
              </p:cNvCxnSpPr>
              <p:nvPr/>
            </p:nvCxnSpPr>
            <p:spPr bwMode="auto">
              <a:xfrm flipV="1">
                <a:off x="6187226" y="2770829"/>
                <a:ext cx="577237" cy="7728"/>
              </a:xfrm>
              <a:prstGeom prst="straightConnector1">
                <a:avLst/>
              </a:prstGeom>
              <a:noFill/>
              <a:ln w="25400" cap="flat" cmpd="sng" algn="ctr">
                <a:solidFill>
                  <a:srgbClr val="990000"/>
                </a:solidFill>
                <a:prstDash val="solid"/>
                <a:round/>
                <a:headEnd type="none" w="med" len="med"/>
                <a:tailEnd type="triangle"/>
              </a:ln>
              <a:effectLst/>
            </p:spPr>
          </p:cxnSp>
          <p:cxnSp>
            <p:nvCxnSpPr>
              <p:cNvPr id="28" name="直接箭头连接符 27"/>
              <p:cNvCxnSpPr/>
              <p:nvPr/>
            </p:nvCxnSpPr>
            <p:spPr bwMode="auto">
              <a:xfrm flipV="1">
                <a:off x="4081644" y="1283232"/>
                <a:ext cx="1409902" cy="1226"/>
              </a:xfrm>
              <a:prstGeom prst="straightConnector1">
                <a:avLst/>
              </a:prstGeom>
              <a:noFill/>
              <a:ln w="25400" cap="flat" cmpd="sng" algn="ctr">
                <a:solidFill>
                  <a:srgbClr val="990000"/>
                </a:solidFill>
                <a:prstDash val="solid"/>
                <a:round/>
                <a:headEnd type="none" w="med" len="med"/>
                <a:tailEnd type="triangle"/>
              </a:ln>
              <a:effectLst/>
            </p:spPr>
          </p:cxnSp>
          <p:cxnSp>
            <p:nvCxnSpPr>
              <p:cNvPr id="29" name="直接箭头连接符 28"/>
              <p:cNvCxnSpPr>
                <a:stCxn id="353" idx="2"/>
                <a:endCxn id="347" idx="0"/>
              </p:cNvCxnSpPr>
              <p:nvPr/>
            </p:nvCxnSpPr>
            <p:spPr bwMode="auto">
              <a:xfrm flipH="1">
                <a:off x="5777153" y="1763097"/>
                <a:ext cx="3914" cy="247756"/>
              </a:xfrm>
              <a:prstGeom prst="straightConnector1">
                <a:avLst/>
              </a:prstGeom>
              <a:noFill/>
              <a:ln w="25400" cap="flat" cmpd="sng" algn="ctr">
                <a:solidFill>
                  <a:srgbClr val="990000"/>
                </a:solidFill>
                <a:prstDash val="solid"/>
                <a:round/>
                <a:headEnd type="none" w="med" len="med"/>
                <a:tailEnd type="triangle"/>
              </a:ln>
              <a:effectLst/>
            </p:spPr>
          </p:cxnSp>
          <p:cxnSp>
            <p:nvCxnSpPr>
              <p:cNvPr id="30" name="肘形连接符 29"/>
              <p:cNvCxnSpPr/>
              <p:nvPr/>
            </p:nvCxnSpPr>
            <p:spPr bwMode="auto">
              <a:xfrm rot="16200000" flipH="1">
                <a:off x="6020515" y="1441127"/>
                <a:ext cx="1085693" cy="735834"/>
              </a:xfrm>
              <a:prstGeom prst="bentConnector3">
                <a:avLst>
                  <a:gd name="adj1" fmla="val -534"/>
                </a:avLst>
              </a:prstGeom>
              <a:noFill/>
              <a:ln w="25400" cap="flat" cmpd="sng" algn="ctr">
                <a:solidFill>
                  <a:srgbClr val="990000"/>
                </a:solidFill>
                <a:prstDash val="solid"/>
                <a:round/>
                <a:headEnd type="none" w="med" len="med"/>
                <a:tailEnd type="triangle"/>
              </a:ln>
              <a:effectLst/>
            </p:spPr>
          </p:cxnSp>
          <p:grpSp>
            <p:nvGrpSpPr>
              <p:cNvPr id="31" name="组合 30"/>
              <p:cNvGrpSpPr/>
              <p:nvPr/>
            </p:nvGrpSpPr>
            <p:grpSpPr>
              <a:xfrm>
                <a:off x="7589916" y="1602093"/>
                <a:ext cx="811927" cy="3051833"/>
                <a:chOff x="7472901" y="1602094"/>
                <a:chExt cx="811927" cy="3051835"/>
              </a:xfrm>
            </p:grpSpPr>
            <p:grpSp>
              <p:nvGrpSpPr>
                <p:cNvPr id="316" name="组合 315"/>
                <p:cNvGrpSpPr/>
                <p:nvPr/>
              </p:nvGrpSpPr>
              <p:grpSpPr>
                <a:xfrm>
                  <a:off x="7558630" y="2358738"/>
                  <a:ext cx="646518" cy="568720"/>
                  <a:chOff x="7629967" y="1823025"/>
                  <a:chExt cx="646518" cy="568720"/>
                </a:xfrm>
              </p:grpSpPr>
              <p:grpSp>
                <p:nvGrpSpPr>
                  <p:cNvPr id="333" name="组合 22"/>
                  <p:cNvGrpSpPr/>
                  <p:nvPr/>
                </p:nvGrpSpPr>
                <p:grpSpPr>
                  <a:xfrm>
                    <a:off x="7713959" y="1823025"/>
                    <a:ext cx="475573" cy="240062"/>
                    <a:chOff x="6478597" y="3914764"/>
                    <a:chExt cx="720726" cy="479424"/>
                  </a:xfrm>
                  <a:solidFill>
                    <a:srgbClr val="000000">
                      <a:lumMod val="75000"/>
                      <a:lumOff val="25000"/>
                    </a:srgbClr>
                  </a:solidFill>
                </p:grpSpPr>
                <p:sp>
                  <p:nvSpPr>
                    <p:cNvPr id="335"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34" name="TextBox 1242"/>
                  <p:cNvSpPr txBox="1"/>
                  <p:nvPr/>
                </p:nvSpPr>
                <p:spPr>
                  <a:xfrm>
                    <a:off x="7629967" y="2114666"/>
                    <a:ext cx="646518" cy="277079"/>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可视化</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7" name="组合 316"/>
                <p:cNvGrpSpPr/>
                <p:nvPr/>
              </p:nvGrpSpPr>
              <p:grpSpPr>
                <a:xfrm>
                  <a:off x="7559154" y="3985239"/>
                  <a:ext cx="646518" cy="568720"/>
                  <a:chOff x="7629966" y="1823025"/>
                  <a:chExt cx="646518" cy="568720"/>
                </a:xfrm>
              </p:grpSpPr>
              <p:grpSp>
                <p:nvGrpSpPr>
                  <p:cNvPr id="327" name="组合 22"/>
                  <p:cNvGrpSpPr/>
                  <p:nvPr/>
                </p:nvGrpSpPr>
                <p:grpSpPr>
                  <a:xfrm>
                    <a:off x="7713959" y="1823025"/>
                    <a:ext cx="475573" cy="240062"/>
                    <a:chOff x="6478597" y="3914764"/>
                    <a:chExt cx="720726" cy="479424"/>
                  </a:xfrm>
                  <a:solidFill>
                    <a:srgbClr val="000000">
                      <a:lumMod val="75000"/>
                      <a:lumOff val="25000"/>
                    </a:srgbClr>
                  </a:solidFill>
                </p:grpSpPr>
                <p:sp>
                  <p:nvSpPr>
                    <p:cNvPr id="329"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28" name="TextBox 1242"/>
                  <p:cNvSpPr txBox="1"/>
                  <p:nvPr/>
                </p:nvSpPr>
                <p:spPr>
                  <a:xfrm>
                    <a:off x="7629966" y="2114666"/>
                    <a:ext cx="646518" cy="277079"/>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可视化</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18" name="矩形 317"/>
                <p:cNvSpPr/>
                <p:nvPr/>
              </p:nvSpPr>
              <p:spPr bwMode="auto">
                <a:xfrm>
                  <a:off x="7472901" y="1602094"/>
                  <a:ext cx="811926" cy="3051835"/>
                </a:xfrm>
                <a:prstGeom prst="rect">
                  <a:avLst/>
                </a:prstGeom>
                <a:noFill/>
                <a:ln w="9525" cap="flat" cmpd="sng" algn="ctr">
                  <a:solidFill>
                    <a:srgbClr val="FFCC66"/>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en-US" sz="1200" b="1"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9" name="组合 318"/>
                <p:cNvGrpSpPr/>
                <p:nvPr/>
              </p:nvGrpSpPr>
              <p:grpSpPr>
                <a:xfrm>
                  <a:off x="7559056" y="3184422"/>
                  <a:ext cx="646518" cy="568720"/>
                  <a:chOff x="7629966" y="1823025"/>
                  <a:chExt cx="646518" cy="568720"/>
                </a:xfrm>
              </p:grpSpPr>
              <p:grpSp>
                <p:nvGrpSpPr>
                  <p:cNvPr id="321" name="组合 22"/>
                  <p:cNvGrpSpPr/>
                  <p:nvPr/>
                </p:nvGrpSpPr>
                <p:grpSpPr>
                  <a:xfrm>
                    <a:off x="7713959" y="1823025"/>
                    <a:ext cx="475573" cy="240062"/>
                    <a:chOff x="6478597" y="3914764"/>
                    <a:chExt cx="720726" cy="479424"/>
                  </a:xfrm>
                  <a:solidFill>
                    <a:srgbClr val="000000">
                      <a:lumMod val="75000"/>
                      <a:lumOff val="25000"/>
                    </a:srgbClr>
                  </a:solidFill>
                </p:grpSpPr>
                <p:sp>
                  <p:nvSpPr>
                    <p:cNvPr id="323"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22" name="TextBox 1242"/>
                  <p:cNvSpPr txBox="1"/>
                  <p:nvPr/>
                </p:nvSpPr>
                <p:spPr>
                  <a:xfrm>
                    <a:off x="7629966" y="2114666"/>
                    <a:ext cx="646518" cy="277079"/>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可视化</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20" name="TextBox 492"/>
                <p:cNvSpPr txBox="1"/>
                <p:nvPr/>
              </p:nvSpPr>
              <p:spPr>
                <a:xfrm>
                  <a:off x="7472902" y="1702892"/>
                  <a:ext cx="811926" cy="277079"/>
                </a:xfrm>
                <a:prstGeom prst="rect">
                  <a:avLst/>
                </a:prstGeom>
                <a:noFill/>
              </p:spPr>
              <p:txBody>
                <a:bodyPr wrap="squar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展示平台</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32" name="直接箭头连接符 31"/>
              <p:cNvCxnSpPr/>
              <p:nvPr/>
            </p:nvCxnSpPr>
            <p:spPr bwMode="auto">
              <a:xfrm flipV="1">
                <a:off x="7203012" y="2770827"/>
                <a:ext cx="386904" cy="1"/>
              </a:xfrm>
              <a:prstGeom prst="straightConnector1">
                <a:avLst/>
              </a:prstGeom>
              <a:noFill/>
              <a:ln w="25400" cap="flat" cmpd="sng" algn="ctr">
                <a:solidFill>
                  <a:srgbClr val="990000"/>
                </a:solidFill>
                <a:prstDash val="solid"/>
                <a:round/>
                <a:headEnd type="none" w="med" len="med"/>
                <a:tailEnd type="triangle"/>
              </a:ln>
              <a:effectLst/>
            </p:spPr>
          </p:cxnSp>
          <p:cxnSp>
            <p:nvCxnSpPr>
              <p:cNvPr id="33" name="直接箭头连接符 32"/>
              <p:cNvCxnSpPr/>
              <p:nvPr/>
            </p:nvCxnSpPr>
            <p:spPr bwMode="auto">
              <a:xfrm>
                <a:off x="5965305" y="4290792"/>
                <a:ext cx="1568339" cy="10774"/>
              </a:xfrm>
              <a:prstGeom prst="straightConnector1">
                <a:avLst/>
              </a:prstGeom>
              <a:noFill/>
              <a:ln w="25400" cap="flat" cmpd="sng" algn="ctr">
                <a:solidFill>
                  <a:srgbClr val="990000"/>
                </a:solidFill>
                <a:prstDash val="solid"/>
                <a:round/>
                <a:headEnd type="none" w="med" len="med"/>
                <a:tailEnd type="triangle"/>
              </a:ln>
              <a:effectLst/>
            </p:spPr>
          </p:cxnSp>
          <p:grpSp>
            <p:nvGrpSpPr>
              <p:cNvPr id="34" name="组合 639"/>
              <p:cNvGrpSpPr/>
              <p:nvPr/>
            </p:nvGrpSpPr>
            <p:grpSpPr>
              <a:xfrm>
                <a:off x="265626" y="2713910"/>
                <a:ext cx="787203" cy="621884"/>
                <a:chOff x="5923612" y="1293790"/>
                <a:chExt cx="743834" cy="587623"/>
              </a:xfrm>
            </p:grpSpPr>
            <p:grpSp>
              <p:nvGrpSpPr>
                <p:cNvPr id="227" name="Group 139"/>
                <p:cNvGrpSpPr>
                  <a:grpSpLocks noChangeAspect="1"/>
                </p:cNvGrpSpPr>
                <p:nvPr/>
              </p:nvGrpSpPr>
              <p:grpSpPr bwMode="auto">
                <a:xfrm>
                  <a:off x="6197151" y="1293790"/>
                  <a:ext cx="307131" cy="522196"/>
                  <a:chOff x="2190" y="2373"/>
                  <a:chExt cx="434" cy="727"/>
                </a:xfrm>
              </p:grpSpPr>
              <p:sp>
                <p:nvSpPr>
                  <p:cNvPr id="230" name="Freeform 140"/>
                  <p:cNvSpPr>
                    <a:spLocks noChangeAspect="1"/>
                  </p:cNvSpPr>
                  <p:nvPr/>
                </p:nvSpPr>
                <p:spPr bwMode="auto">
                  <a:xfrm>
                    <a:off x="2490" y="2974"/>
                    <a:ext cx="40" cy="28"/>
                  </a:xfrm>
                  <a:custGeom>
                    <a:avLst/>
                    <a:gdLst/>
                    <a:ahLst/>
                    <a:cxnLst>
                      <a:cxn ang="0">
                        <a:pos x="4" y="0"/>
                      </a:cxn>
                      <a:cxn ang="0">
                        <a:pos x="0" y="14"/>
                      </a:cxn>
                      <a:cxn ang="0">
                        <a:pos x="10" y="13"/>
                      </a:cxn>
                      <a:cxn ang="0">
                        <a:pos x="20" y="12"/>
                      </a:cxn>
                      <a:cxn ang="0">
                        <a:pos x="4" y="0"/>
                      </a:cxn>
                    </a:cxnLst>
                    <a:rect l="0" t="0" r="r" b="b"/>
                    <a:pathLst>
                      <a:path w="20" h="14">
                        <a:moveTo>
                          <a:pt x="4" y="0"/>
                        </a:moveTo>
                        <a:cubicBezTo>
                          <a:pt x="3" y="5"/>
                          <a:pt x="1" y="9"/>
                          <a:pt x="0" y="14"/>
                        </a:cubicBezTo>
                        <a:cubicBezTo>
                          <a:pt x="3" y="14"/>
                          <a:pt x="7" y="13"/>
                          <a:pt x="10" y="13"/>
                        </a:cubicBezTo>
                        <a:cubicBezTo>
                          <a:pt x="14" y="13"/>
                          <a:pt x="17" y="12"/>
                          <a:pt x="20" y="12"/>
                        </a:cubicBezTo>
                        <a:cubicBezTo>
                          <a:pt x="15" y="8"/>
                          <a:pt x="9" y="4"/>
                          <a:pt x="4"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Freeform 141"/>
                  <p:cNvSpPr>
                    <a:spLocks noChangeAspect="1"/>
                  </p:cNvSpPr>
                  <p:nvPr/>
                </p:nvSpPr>
                <p:spPr bwMode="auto">
                  <a:xfrm>
                    <a:off x="2290" y="2750"/>
                    <a:ext cx="290" cy="322"/>
                  </a:xfrm>
                  <a:custGeom>
                    <a:avLst/>
                    <a:gdLst/>
                    <a:ahLst/>
                    <a:cxnLst>
                      <a:cxn ang="0">
                        <a:pos x="41" y="0"/>
                      </a:cxn>
                      <a:cxn ang="0">
                        <a:pos x="2" y="125"/>
                      </a:cxn>
                      <a:cxn ang="0">
                        <a:pos x="62" y="160"/>
                      </a:cxn>
                      <a:cxn ang="0">
                        <a:pos x="101" y="133"/>
                      </a:cxn>
                      <a:cxn ang="0">
                        <a:pos x="141" y="27"/>
                      </a:cxn>
                      <a:cxn ang="0">
                        <a:pos x="145" y="18"/>
                      </a:cxn>
                      <a:cxn ang="0">
                        <a:pos x="90" y="7"/>
                      </a:cxn>
                      <a:cxn ang="0">
                        <a:pos x="65" y="3"/>
                      </a:cxn>
                      <a:cxn ang="0">
                        <a:pos x="41" y="0"/>
                      </a:cxn>
                    </a:cxnLst>
                    <a:rect l="0" t="0" r="r" b="b"/>
                    <a:pathLst>
                      <a:path w="145" h="161">
                        <a:moveTo>
                          <a:pt x="41" y="0"/>
                        </a:moveTo>
                        <a:cubicBezTo>
                          <a:pt x="28" y="37"/>
                          <a:pt x="0" y="120"/>
                          <a:pt x="2" y="125"/>
                        </a:cubicBezTo>
                        <a:cubicBezTo>
                          <a:pt x="2" y="126"/>
                          <a:pt x="17" y="154"/>
                          <a:pt x="62" y="160"/>
                        </a:cubicBezTo>
                        <a:cubicBezTo>
                          <a:pt x="66" y="161"/>
                          <a:pt x="88" y="156"/>
                          <a:pt x="101" y="133"/>
                        </a:cubicBezTo>
                        <a:cubicBezTo>
                          <a:pt x="116" y="90"/>
                          <a:pt x="126" y="70"/>
                          <a:pt x="141" y="27"/>
                        </a:cubicBezTo>
                        <a:cubicBezTo>
                          <a:pt x="142" y="24"/>
                          <a:pt x="144" y="21"/>
                          <a:pt x="145" y="18"/>
                        </a:cubicBezTo>
                        <a:cubicBezTo>
                          <a:pt x="127" y="13"/>
                          <a:pt x="108" y="10"/>
                          <a:pt x="90" y="7"/>
                        </a:cubicBezTo>
                        <a:cubicBezTo>
                          <a:pt x="82" y="5"/>
                          <a:pt x="73" y="4"/>
                          <a:pt x="65" y="3"/>
                        </a:cubicBezTo>
                        <a:cubicBezTo>
                          <a:pt x="57" y="1"/>
                          <a:pt x="49" y="0"/>
                          <a:pt x="41" y="0"/>
                        </a:cubicBezTo>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Freeform 142"/>
                  <p:cNvSpPr>
                    <a:spLocks noChangeAspect="1"/>
                  </p:cNvSpPr>
                  <p:nvPr/>
                </p:nvSpPr>
                <p:spPr bwMode="auto">
                  <a:xfrm>
                    <a:off x="2544" y="2690"/>
                    <a:ext cx="66" cy="102"/>
                  </a:xfrm>
                  <a:custGeom>
                    <a:avLst/>
                    <a:gdLst/>
                    <a:ahLst/>
                    <a:cxnLst>
                      <a:cxn ang="0">
                        <a:pos x="0" y="46"/>
                      </a:cxn>
                      <a:cxn ang="0">
                        <a:pos x="20" y="5"/>
                      </a:cxn>
                      <a:cxn ang="0">
                        <a:pos x="33" y="11"/>
                      </a:cxn>
                      <a:cxn ang="0">
                        <a:pos x="17" y="51"/>
                      </a:cxn>
                      <a:cxn ang="0">
                        <a:pos x="0" y="46"/>
                      </a:cxn>
                    </a:cxnLst>
                    <a:rect l="0" t="0" r="r" b="b"/>
                    <a:pathLst>
                      <a:path w="33" h="51">
                        <a:moveTo>
                          <a:pt x="0" y="46"/>
                        </a:moveTo>
                        <a:cubicBezTo>
                          <a:pt x="20" y="5"/>
                          <a:pt x="20" y="5"/>
                          <a:pt x="20" y="5"/>
                        </a:cubicBezTo>
                        <a:cubicBezTo>
                          <a:pt x="20" y="5"/>
                          <a:pt x="30" y="0"/>
                          <a:pt x="33" y="11"/>
                        </a:cubicBezTo>
                        <a:cubicBezTo>
                          <a:pt x="26" y="28"/>
                          <a:pt x="17" y="51"/>
                          <a:pt x="17" y="51"/>
                        </a:cubicBezTo>
                        <a:lnTo>
                          <a:pt x="0" y="46"/>
                        </a:ln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Freeform 143"/>
                  <p:cNvSpPr>
                    <a:spLocks noChangeAspect="1"/>
                  </p:cNvSpPr>
                  <p:nvPr/>
                </p:nvSpPr>
                <p:spPr bwMode="auto">
                  <a:xfrm>
                    <a:off x="2380" y="2373"/>
                    <a:ext cx="222" cy="383"/>
                  </a:xfrm>
                  <a:custGeom>
                    <a:avLst/>
                    <a:gdLst/>
                    <a:ahLst/>
                    <a:cxnLst>
                      <a:cxn ang="0">
                        <a:pos x="93" y="191"/>
                      </a:cxn>
                      <a:cxn ang="0">
                        <a:pos x="33" y="180"/>
                      </a:cxn>
                      <a:cxn ang="0">
                        <a:pos x="4" y="176"/>
                      </a:cxn>
                      <a:cxn ang="0">
                        <a:pos x="0" y="172"/>
                      </a:cxn>
                      <a:cxn ang="0">
                        <a:pos x="18" y="46"/>
                      </a:cxn>
                      <a:cxn ang="0">
                        <a:pos x="21" y="25"/>
                      </a:cxn>
                      <a:cxn ang="0">
                        <a:pos x="22" y="21"/>
                      </a:cxn>
                      <a:cxn ang="0">
                        <a:pos x="110" y="25"/>
                      </a:cxn>
                      <a:cxn ang="0">
                        <a:pos x="93" y="191"/>
                      </a:cxn>
                    </a:cxnLst>
                    <a:rect l="0" t="0" r="r" b="b"/>
                    <a:pathLst>
                      <a:path w="111" h="191">
                        <a:moveTo>
                          <a:pt x="93" y="191"/>
                        </a:moveTo>
                        <a:cubicBezTo>
                          <a:pt x="93" y="191"/>
                          <a:pt x="54" y="184"/>
                          <a:pt x="33" y="180"/>
                        </a:cubicBezTo>
                        <a:cubicBezTo>
                          <a:pt x="23" y="179"/>
                          <a:pt x="14" y="177"/>
                          <a:pt x="4" y="176"/>
                        </a:cubicBezTo>
                        <a:cubicBezTo>
                          <a:pt x="0" y="175"/>
                          <a:pt x="0" y="176"/>
                          <a:pt x="0" y="172"/>
                        </a:cubicBezTo>
                        <a:cubicBezTo>
                          <a:pt x="6" y="130"/>
                          <a:pt x="12" y="88"/>
                          <a:pt x="18" y="46"/>
                        </a:cubicBezTo>
                        <a:cubicBezTo>
                          <a:pt x="19" y="39"/>
                          <a:pt x="20" y="32"/>
                          <a:pt x="21" y="25"/>
                        </a:cubicBezTo>
                        <a:cubicBezTo>
                          <a:pt x="21" y="23"/>
                          <a:pt x="21" y="22"/>
                          <a:pt x="22" y="21"/>
                        </a:cubicBezTo>
                        <a:cubicBezTo>
                          <a:pt x="49" y="0"/>
                          <a:pt x="98" y="14"/>
                          <a:pt x="110" y="25"/>
                        </a:cubicBezTo>
                        <a:cubicBezTo>
                          <a:pt x="111" y="26"/>
                          <a:pt x="93" y="191"/>
                          <a:pt x="93" y="191"/>
                        </a:cubicBez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Freeform 144"/>
                  <p:cNvSpPr>
                    <a:spLocks noChangeAspect="1"/>
                  </p:cNvSpPr>
                  <p:nvPr/>
                </p:nvSpPr>
                <p:spPr bwMode="auto">
                  <a:xfrm>
                    <a:off x="2396" y="2486"/>
                    <a:ext cx="178" cy="236"/>
                  </a:xfrm>
                  <a:custGeom>
                    <a:avLst/>
                    <a:gdLst/>
                    <a:ahLst/>
                    <a:cxnLst>
                      <a:cxn ang="0">
                        <a:pos x="14" y="16"/>
                      </a:cxn>
                      <a:cxn ang="0">
                        <a:pos x="2" y="92"/>
                      </a:cxn>
                      <a:cxn ang="0">
                        <a:pos x="3" y="104"/>
                      </a:cxn>
                      <a:cxn ang="0">
                        <a:pos x="67" y="117"/>
                      </a:cxn>
                      <a:cxn ang="0">
                        <a:pos x="81" y="101"/>
                      </a:cxn>
                      <a:cxn ang="0">
                        <a:pos x="88" y="26"/>
                      </a:cxn>
                      <a:cxn ang="0">
                        <a:pos x="52" y="4"/>
                      </a:cxn>
                      <a:cxn ang="0">
                        <a:pos x="14" y="16"/>
                      </a:cxn>
                    </a:cxnLst>
                    <a:rect l="0" t="0" r="r" b="b"/>
                    <a:pathLst>
                      <a:path w="89" h="118">
                        <a:moveTo>
                          <a:pt x="14" y="16"/>
                        </a:moveTo>
                        <a:cubicBezTo>
                          <a:pt x="12" y="26"/>
                          <a:pt x="2" y="88"/>
                          <a:pt x="2" y="92"/>
                        </a:cubicBezTo>
                        <a:cubicBezTo>
                          <a:pt x="1" y="95"/>
                          <a:pt x="0" y="101"/>
                          <a:pt x="3" y="104"/>
                        </a:cubicBezTo>
                        <a:cubicBezTo>
                          <a:pt x="8" y="111"/>
                          <a:pt x="63" y="117"/>
                          <a:pt x="67" y="117"/>
                        </a:cubicBezTo>
                        <a:cubicBezTo>
                          <a:pt x="79" y="118"/>
                          <a:pt x="79" y="112"/>
                          <a:pt x="81" y="101"/>
                        </a:cubicBezTo>
                        <a:cubicBezTo>
                          <a:pt x="82" y="93"/>
                          <a:pt x="87" y="45"/>
                          <a:pt x="88" y="26"/>
                        </a:cubicBezTo>
                        <a:cubicBezTo>
                          <a:pt x="89" y="13"/>
                          <a:pt x="70" y="6"/>
                          <a:pt x="52" y="4"/>
                        </a:cubicBezTo>
                        <a:cubicBezTo>
                          <a:pt x="23" y="0"/>
                          <a:pt x="15" y="10"/>
                          <a:pt x="14" y="16"/>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Freeform 145"/>
                  <p:cNvSpPr>
                    <a:spLocks noChangeAspect="1"/>
                  </p:cNvSpPr>
                  <p:nvPr/>
                </p:nvSpPr>
                <p:spPr bwMode="auto">
                  <a:xfrm>
                    <a:off x="2412" y="2514"/>
                    <a:ext cx="152" cy="174"/>
                  </a:xfrm>
                  <a:custGeom>
                    <a:avLst/>
                    <a:gdLst/>
                    <a:ahLst/>
                    <a:cxnLst>
                      <a:cxn ang="0">
                        <a:pos x="11" y="0"/>
                      </a:cxn>
                      <a:cxn ang="0">
                        <a:pos x="76" y="8"/>
                      </a:cxn>
                      <a:cxn ang="0">
                        <a:pos x="65" y="87"/>
                      </a:cxn>
                      <a:cxn ang="0">
                        <a:pos x="1" y="78"/>
                      </a:cxn>
                      <a:cxn ang="0">
                        <a:pos x="11" y="0"/>
                      </a:cxn>
                    </a:cxnLst>
                    <a:rect l="0" t="0" r="r" b="b"/>
                    <a:pathLst>
                      <a:path w="76" h="87">
                        <a:moveTo>
                          <a:pt x="11" y="0"/>
                        </a:moveTo>
                        <a:cubicBezTo>
                          <a:pt x="30" y="3"/>
                          <a:pt x="73" y="8"/>
                          <a:pt x="76" y="8"/>
                        </a:cubicBezTo>
                        <a:cubicBezTo>
                          <a:pt x="76" y="8"/>
                          <a:pt x="67" y="73"/>
                          <a:pt x="65" y="87"/>
                        </a:cubicBezTo>
                        <a:cubicBezTo>
                          <a:pt x="46" y="84"/>
                          <a:pt x="3" y="78"/>
                          <a:pt x="1" y="78"/>
                        </a:cubicBezTo>
                        <a:cubicBezTo>
                          <a:pt x="0" y="78"/>
                          <a:pt x="9" y="14"/>
                          <a:pt x="11" y="0"/>
                        </a:cubicBezTo>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Freeform 146"/>
                  <p:cNvSpPr>
                    <a:spLocks noChangeAspect="1"/>
                  </p:cNvSpPr>
                  <p:nvPr/>
                </p:nvSpPr>
                <p:spPr bwMode="auto">
                  <a:xfrm>
                    <a:off x="2564" y="2423"/>
                    <a:ext cx="40" cy="339"/>
                  </a:xfrm>
                  <a:custGeom>
                    <a:avLst/>
                    <a:gdLst/>
                    <a:ahLst/>
                    <a:cxnLst>
                      <a:cxn ang="0">
                        <a:pos x="0" y="164"/>
                      </a:cxn>
                      <a:cxn ang="0">
                        <a:pos x="18" y="0"/>
                      </a:cxn>
                      <a:cxn ang="0">
                        <a:pos x="20" y="3"/>
                      </a:cxn>
                      <a:cxn ang="0">
                        <a:pos x="3" y="169"/>
                      </a:cxn>
                      <a:cxn ang="0">
                        <a:pos x="0" y="164"/>
                      </a:cxn>
                    </a:cxnLst>
                    <a:rect l="0" t="0" r="r" b="b"/>
                    <a:pathLst>
                      <a:path w="20" h="169">
                        <a:moveTo>
                          <a:pt x="0" y="164"/>
                        </a:moveTo>
                        <a:cubicBezTo>
                          <a:pt x="0" y="160"/>
                          <a:pt x="14" y="37"/>
                          <a:pt x="18" y="0"/>
                        </a:cubicBezTo>
                        <a:cubicBezTo>
                          <a:pt x="20" y="1"/>
                          <a:pt x="19" y="2"/>
                          <a:pt x="20" y="3"/>
                        </a:cubicBezTo>
                        <a:cubicBezTo>
                          <a:pt x="19" y="21"/>
                          <a:pt x="7" y="132"/>
                          <a:pt x="3" y="169"/>
                        </a:cubicBezTo>
                        <a:cubicBezTo>
                          <a:pt x="3" y="169"/>
                          <a:pt x="1" y="166"/>
                          <a:pt x="0" y="164"/>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Freeform 147"/>
                  <p:cNvSpPr>
                    <a:spLocks noChangeAspect="1"/>
                  </p:cNvSpPr>
                  <p:nvPr/>
                </p:nvSpPr>
                <p:spPr bwMode="auto">
                  <a:xfrm>
                    <a:off x="2412" y="2514"/>
                    <a:ext cx="152" cy="156"/>
                  </a:xfrm>
                  <a:custGeom>
                    <a:avLst/>
                    <a:gdLst/>
                    <a:ahLst/>
                    <a:cxnLst>
                      <a:cxn ang="0">
                        <a:pos x="13" y="1"/>
                      </a:cxn>
                      <a:cxn ang="0">
                        <a:pos x="76" y="9"/>
                      </a:cxn>
                      <a:cxn ang="0">
                        <a:pos x="76" y="8"/>
                      </a:cxn>
                      <a:cxn ang="0">
                        <a:pos x="11" y="0"/>
                      </a:cxn>
                      <a:cxn ang="0">
                        <a:pos x="1" y="78"/>
                      </a:cxn>
                      <a:cxn ang="0">
                        <a:pos x="2" y="78"/>
                      </a:cxn>
                      <a:cxn ang="0">
                        <a:pos x="13" y="1"/>
                      </a:cxn>
                    </a:cxnLst>
                    <a:rect l="0" t="0" r="r" b="b"/>
                    <a:pathLst>
                      <a:path w="76" h="78">
                        <a:moveTo>
                          <a:pt x="13" y="1"/>
                        </a:moveTo>
                        <a:cubicBezTo>
                          <a:pt x="30" y="4"/>
                          <a:pt x="67" y="8"/>
                          <a:pt x="76" y="9"/>
                        </a:cubicBezTo>
                        <a:cubicBezTo>
                          <a:pt x="76" y="8"/>
                          <a:pt x="76" y="8"/>
                          <a:pt x="76" y="8"/>
                        </a:cubicBezTo>
                        <a:cubicBezTo>
                          <a:pt x="73" y="8"/>
                          <a:pt x="30" y="3"/>
                          <a:pt x="11" y="0"/>
                        </a:cubicBezTo>
                        <a:cubicBezTo>
                          <a:pt x="9" y="14"/>
                          <a:pt x="0" y="78"/>
                          <a:pt x="1" y="78"/>
                        </a:cubicBezTo>
                        <a:cubicBezTo>
                          <a:pt x="1" y="78"/>
                          <a:pt x="1" y="78"/>
                          <a:pt x="2" y="78"/>
                        </a:cubicBezTo>
                        <a:cubicBezTo>
                          <a:pt x="4" y="69"/>
                          <a:pt x="11" y="14"/>
                          <a:pt x="13" y="1"/>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Freeform 148"/>
                  <p:cNvSpPr>
                    <a:spLocks noChangeAspect="1"/>
                  </p:cNvSpPr>
                  <p:nvPr/>
                </p:nvSpPr>
                <p:spPr bwMode="auto">
                  <a:xfrm>
                    <a:off x="2368" y="2728"/>
                    <a:ext cx="198" cy="54"/>
                  </a:xfrm>
                  <a:custGeom>
                    <a:avLst/>
                    <a:gdLst/>
                    <a:ahLst/>
                    <a:cxnLst>
                      <a:cxn ang="0">
                        <a:pos x="0" y="11"/>
                      </a:cxn>
                      <a:cxn ang="0">
                        <a:pos x="2" y="3"/>
                      </a:cxn>
                      <a:cxn ang="0">
                        <a:pos x="6" y="1"/>
                      </a:cxn>
                      <a:cxn ang="0">
                        <a:pos x="99" y="16"/>
                      </a:cxn>
                      <a:cxn ang="0">
                        <a:pos x="94" y="27"/>
                      </a:cxn>
                      <a:cxn ang="0">
                        <a:pos x="0" y="11"/>
                      </a:cxn>
                    </a:cxnLst>
                    <a:rect l="0" t="0" r="r" b="b"/>
                    <a:pathLst>
                      <a:path w="99" h="27">
                        <a:moveTo>
                          <a:pt x="0" y="11"/>
                        </a:moveTo>
                        <a:cubicBezTo>
                          <a:pt x="2" y="3"/>
                          <a:pt x="2" y="3"/>
                          <a:pt x="2" y="3"/>
                        </a:cubicBezTo>
                        <a:cubicBezTo>
                          <a:pt x="2" y="3"/>
                          <a:pt x="3" y="0"/>
                          <a:pt x="6" y="1"/>
                        </a:cubicBezTo>
                        <a:cubicBezTo>
                          <a:pt x="10" y="2"/>
                          <a:pt x="99" y="16"/>
                          <a:pt x="99" y="16"/>
                        </a:cubicBezTo>
                        <a:cubicBezTo>
                          <a:pt x="94" y="27"/>
                          <a:pt x="94" y="27"/>
                          <a:pt x="94" y="27"/>
                        </a:cubicBezTo>
                        <a:lnTo>
                          <a:pt x="0" y="11"/>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Freeform 149"/>
                  <p:cNvSpPr>
                    <a:spLocks noChangeAspect="1"/>
                  </p:cNvSpPr>
                  <p:nvPr/>
                </p:nvSpPr>
                <p:spPr bwMode="auto">
                  <a:xfrm>
                    <a:off x="2380" y="2724"/>
                    <a:ext cx="190" cy="38"/>
                  </a:xfrm>
                  <a:custGeom>
                    <a:avLst/>
                    <a:gdLst/>
                    <a:ahLst/>
                    <a:cxnLst>
                      <a:cxn ang="0">
                        <a:pos x="0" y="0"/>
                      </a:cxn>
                      <a:cxn ang="0">
                        <a:pos x="8" y="8"/>
                      </a:cxn>
                      <a:cxn ang="0">
                        <a:pos x="190" y="38"/>
                      </a:cxn>
                      <a:cxn ang="0">
                        <a:pos x="184" y="28"/>
                      </a:cxn>
                      <a:cxn ang="0">
                        <a:pos x="0" y="0"/>
                      </a:cxn>
                      <a:cxn ang="0">
                        <a:pos x="0" y="0"/>
                      </a:cxn>
                    </a:cxnLst>
                    <a:rect l="0" t="0" r="r" b="b"/>
                    <a:pathLst>
                      <a:path w="190" h="38">
                        <a:moveTo>
                          <a:pt x="0" y="0"/>
                        </a:moveTo>
                        <a:lnTo>
                          <a:pt x="8" y="8"/>
                        </a:lnTo>
                        <a:lnTo>
                          <a:pt x="190" y="38"/>
                        </a:lnTo>
                        <a:lnTo>
                          <a:pt x="184" y="28"/>
                        </a:lnTo>
                        <a:lnTo>
                          <a:pt x="0" y="0"/>
                        </a:lnTo>
                        <a:lnTo>
                          <a:pt x="0" y="0"/>
                        </a:lnTo>
                        <a:close/>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Freeform 150"/>
                  <p:cNvSpPr>
                    <a:spLocks noChangeAspect="1"/>
                  </p:cNvSpPr>
                  <p:nvPr/>
                </p:nvSpPr>
                <p:spPr bwMode="auto">
                  <a:xfrm>
                    <a:off x="2420" y="2720"/>
                    <a:ext cx="106" cy="40"/>
                  </a:xfrm>
                  <a:custGeom>
                    <a:avLst/>
                    <a:gdLst/>
                    <a:ahLst/>
                    <a:cxnLst>
                      <a:cxn ang="0">
                        <a:pos x="0" y="10"/>
                      </a:cxn>
                      <a:cxn ang="0">
                        <a:pos x="0" y="5"/>
                      </a:cxn>
                      <a:cxn ang="0">
                        <a:pos x="5" y="0"/>
                      </a:cxn>
                      <a:cxn ang="0">
                        <a:pos x="52" y="8"/>
                      </a:cxn>
                      <a:cxn ang="0">
                        <a:pos x="50" y="19"/>
                      </a:cxn>
                      <a:cxn ang="0">
                        <a:pos x="0" y="10"/>
                      </a:cxn>
                    </a:cxnLst>
                    <a:rect l="0" t="0" r="r" b="b"/>
                    <a:pathLst>
                      <a:path w="53" h="20">
                        <a:moveTo>
                          <a:pt x="0" y="10"/>
                        </a:moveTo>
                        <a:cubicBezTo>
                          <a:pt x="0" y="9"/>
                          <a:pt x="0" y="6"/>
                          <a:pt x="0" y="5"/>
                        </a:cubicBezTo>
                        <a:cubicBezTo>
                          <a:pt x="1" y="3"/>
                          <a:pt x="3" y="1"/>
                          <a:pt x="5" y="0"/>
                        </a:cubicBezTo>
                        <a:cubicBezTo>
                          <a:pt x="19" y="2"/>
                          <a:pt x="36" y="5"/>
                          <a:pt x="52" y="8"/>
                        </a:cubicBezTo>
                        <a:cubicBezTo>
                          <a:pt x="53" y="12"/>
                          <a:pt x="52" y="20"/>
                          <a:pt x="50" y="19"/>
                        </a:cubicBezTo>
                        <a:cubicBezTo>
                          <a:pt x="46" y="19"/>
                          <a:pt x="13" y="13"/>
                          <a:pt x="0" y="10"/>
                        </a:cubicBezTo>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Freeform 151"/>
                  <p:cNvSpPr>
                    <a:spLocks noChangeAspect="1"/>
                  </p:cNvSpPr>
                  <p:nvPr/>
                </p:nvSpPr>
                <p:spPr bwMode="auto">
                  <a:xfrm>
                    <a:off x="2368" y="2750"/>
                    <a:ext cx="190" cy="36"/>
                  </a:xfrm>
                  <a:custGeom>
                    <a:avLst/>
                    <a:gdLst/>
                    <a:ahLst/>
                    <a:cxnLst>
                      <a:cxn ang="0">
                        <a:pos x="0" y="0"/>
                      </a:cxn>
                      <a:cxn ang="0">
                        <a:pos x="2" y="4"/>
                      </a:cxn>
                      <a:cxn ang="0">
                        <a:pos x="190" y="36"/>
                      </a:cxn>
                      <a:cxn ang="0">
                        <a:pos x="188" y="32"/>
                      </a:cxn>
                      <a:cxn ang="0">
                        <a:pos x="0" y="0"/>
                      </a:cxn>
                      <a:cxn ang="0">
                        <a:pos x="0" y="0"/>
                      </a:cxn>
                    </a:cxnLst>
                    <a:rect l="0" t="0" r="r" b="b"/>
                    <a:pathLst>
                      <a:path w="190" h="36">
                        <a:moveTo>
                          <a:pt x="0" y="0"/>
                        </a:moveTo>
                        <a:lnTo>
                          <a:pt x="2" y="4"/>
                        </a:lnTo>
                        <a:lnTo>
                          <a:pt x="190" y="36"/>
                        </a:lnTo>
                        <a:lnTo>
                          <a:pt x="188" y="32"/>
                        </a:lnTo>
                        <a:lnTo>
                          <a:pt x="0" y="0"/>
                        </a:lnTo>
                        <a:lnTo>
                          <a:pt x="0"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Freeform 152"/>
                  <p:cNvSpPr>
                    <a:spLocks noChangeAspect="1"/>
                  </p:cNvSpPr>
                  <p:nvPr/>
                </p:nvSpPr>
                <p:spPr bwMode="auto">
                  <a:xfrm>
                    <a:off x="2460" y="2756"/>
                    <a:ext cx="124" cy="304"/>
                  </a:xfrm>
                  <a:custGeom>
                    <a:avLst/>
                    <a:gdLst/>
                    <a:ahLst/>
                    <a:cxnLst>
                      <a:cxn ang="0">
                        <a:pos x="7" y="152"/>
                      </a:cxn>
                      <a:cxn ang="0">
                        <a:pos x="62" y="10"/>
                      </a:cxn>
                      <a:cxn ang="0">
                        <a:pos x="52" y="2"/>
                      </a:cxn>
                      <a:cxn ang="0">
                        <a:pos x="49" y="15"/>
                      </a:cxn>
                      <a:cxn ang="0">
                        <a:pos x="0" y="145"/>
                      </a:cxn>
                      <a:cxn ang="0">
                        <a:pos x="7" y="152"/>
                      </a:cxn>
                    </a:cxnLst>
                    <a:rect l="0" t="0" r="r" b="b"/>
                    <a:pathLst>
                      <a:path w="62" h="152">
                        <a:moveTo>
                          <a:pt x="7" y="152"/>
                        </a:moveTo>
                        <a:cubicBezTo>
                          <a:pt x="11" y="146"/>
                          <a:pt x="50" y="41"/>
                          <a:pt x="62" y="10"/>
                        </a:cubicBezTo>
                        <a:cubicBezTo>
                          <a:pt x="62" y="10"/>
                          <a:pt x="54" y="0"/>
                          <a:pt x="52" y="2"/>
                        </a:cubicBezTo>
                        <a:cubicBezTo>
                          <a:pt x="51" y="2"/>
                          <a:pt x="44" y="12"/>
                          <a:pt x="49" y="15"/>
                        </a:cubicBezTo>
                        <a:cubicBezTo>
                          <a:pt x="47" y="15"/>
                          <a:pt x="4" y="138"/>
                          <a:pt x="0" y="145"/>
                        </a:cubicBezTo>
                        <a:lnTo>
                          <a:pt x="7" y="152"/>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Freeform 153"/>
                  <p:cNvSpPr>
                    <a:spLocks noChangeAspect="1"/>
                  </p:cNvSpPr>
                  <p:nvPr/>
                </p:nvSpPr>
                <p:spPr bwMode="auto">
                  <a:xfrm>
                    <a:off x="2294" y="2998"/>
                    <a:ext cx="180" cy="102"/>
                  </a:xfrm>
                  <a:custGeom>
                    <a:avLst/>
                    <a:gdLst/>
                    <a:ahLst/>
                    <a:cxnLst>
                      <a:cxn ang="0">
                        <a:pos x="83" y="24"/>
                      </a:cxn>
                      <a:cxn ang="0">
                        <a:pos x="0" y="0"/>
                      </a:cxn>
                      <a:cxn ang="0">
                        <a:pos x="90" y="31"/>
                      </a:cxn>
                      <a:cxn ang="0">
                        <a:pos x="83" y="24"/>
                      </a:cxn>
                    </a:cxnLst>
                    <a:rect l="0" t="0" r="r" b="b"/>
                    <a:pathLst>
                      <a:path w="90" h="51">
                        <a:moveTo>
                          <a:pt x="83" y="24"/>
                        </a:moveTo>
                        <a:cubicBezTo>
                          <a:pt x="42" y="46"/>
                          <a:pt x="5" y="16"/>
                          <a:pt x="0" y="0"/>
                        </a:cubicBezTo>
                        <a:cubicBezTo>
                          <a:pt x="3" y="28"/>
                          <a:pt x="45" y="51"/>
                          <a:pt x="90" y="31"/>
                        </a:cubicBezTo>
                        <a:lnTo>
                          <a:pt x="83" y="24"/>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Oval 154"/>
                  <p:cNvSpPr>
                    <a:spLocks noChangeAspect="1" noChangeArrowheads="1"/>
                  </p:cNvSpPr>
                  <p:nvPr/>
                </p:nvSpPr>
                <p:spPr bwMode="auto">
                  <a:xfrm>
                    <a:off x="2420" y="2796"/>
                    <a:ext cx="42" cy="42"/>
                  </a:xfrm>
                  <a:prstGeom prst="ellipse">
                    <a:avLst/>
                  </a:pr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Oval 155"/>
                  <p:cNvSpPr>
                    <a:spLocks noChangeAspect="1" noChangeArrowheads="1"/>
                  </p:cNvSpPr>
                  <p:nvPr/>
                </p:nvSpPr>
                <p:spPr bwMode="auto">
                  <a:xfrm>
                    <a:off x="2424" y="2800"/>
                    <a:ext cx="34" cy="34"/>
                  </a:xfrm>
                  <a:prstGeom prst="ellipse">
                    <a:avLst/>
                  </a:pr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Freeform 156"/>
                  <p:cNvSpPr>
                    <a:spLocks noChangeAspect="1" noEditPoints="1"/>
                  </p:cNvSpPr>
                  <p:nvPr/>
                </p:nvSpPr>
                <p:spPr bwMode="auto">
                  <a:xfrm>
                    <a:off x="2424" y="2798"/>
                    <a:ext cx="36" cy="36"/>
                  </a:xfrm>
                  <a:custGeom>
                    <a:avLst/>
                    <a:gdLst/>
                    <a:ahLst/>
                    <a:cxnLst>
                      <a:cxn ang="0">
                        <a:pos x="0" y="9"/>
                      </a:cxn>
                      <a:cxn ang="0">
                        <a:pos x="9" y="18"/>
                      </a:cxn>
                      <a:cxn ang="0">
                        <a:pos x="18" y="9"/>
                      </a:cxn>
                      <a:cxn ang="0">
                        <a:pos x="9" y="0"/>
                      </a:cxn>
                      <a:cxn ang="0">
                        <a:pos x="0" y="9"/>
                      </a:cxn>
                      <a:cxn ang="0">
                        <a:pos x="1" y="9"/>
                      </a:cxn>
                      <a:cxn ang="0">
                        <a:pos x="9" y="2"/>
                      </a:cxn>
                      <a:cxn ang="0">
                        <a:pos x="17" y="9"/>
                      </a:cxn>
                      <a:cxn ang="0">
                        <a:pos x="9" y="17"/>
                      </a:cxn>
                      <a:cxn ang="0">
                        <a:pos x="1" y="9"/>
                      </a:cxn>
                    </a:cxnLst>
                    <a:rect l="0" t="0" r="r" b="b"/>
                    <a:pathLst>
                      <a:path w="18" h="18">
                        <a:moveTo>
                          <a:pt x="0" y="9"/>
                        </a:moveTo>
                        <a:cubicBezTo>
                          <a:pt x="0" y="14"/>
                          <a:pt x="4" y="18"/>
                          <a:pt x="9" y="18"/>
                        </a:cubicBezTo>
                        <a:cubicBezTo>
                          <a:pt x="14" y="18"/>
                          <a:pt x="18" y="14"/>
                          <a:pt x="18" y="9"/>
                        </a:cubicBezTo>
                        <a:cubicBezTo>
                          <a:pt x="18" y="4"/>
                          <a:pt x="14" y="0"/>
                          <a:pt x="9" y="0"/>
                        </a:cubicBezTo>
                        <a:cubicBezTo>
                          <a:pt x="4" y="0"/>
                          <a:pt x="0" y="4"/>
                          <a:pt x="0" y="9"/>
                        </a:cubicBezTo>
                        <a:close/>
                        <a:moveTo>
                          <a:pt x="1" y="9"/>
                        </a:moveTo>
                        <a:cubicBezTo>
                          <a:pt x="1" y="5"/>
                          <a:pt x="5" y="2"/>
                          <a:pt x="9" y="2"/>
                        </a:cubicBezTo>
                        <a:cubicBezTo>
                          <a:pt x="13" y="2"/>
                          <a:pt x="17" y="5"/>
                          <a:pt x="17" y="9"/>
                        </a:cubicBezTo>
                        <a:cubicBezTo>
                          <a:pt x="17" y="14"/>
                          <a:pt x="13" y="17"/>
                          <a:pt x="9" y="17"/>
                        </a:cubicBezTo>
                        <a:cubicBezTo>
                          <a:pt x="5" y="17"/>
                          <a:pt x="1" y="14"/>
                          <a:pt x="1" y="9"/>
                        </a:cubicBezTo>
                        <a:close/>
                      </a:path>
                    </a:pathLst>
                  </a:custGeom>
                  <a:solidFill>
                    <a:srgbClr val="00000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Oval 157"/>
                  <p:cNvSpPr>
                    <a:spLocks noChangeAspect="1" noChangeArrowheads="1"/>
                  </p:cNvSpPr>
                  <p:nvPr/>
                </p:nvSpPr>
                <p:spPr bwMode="auto">
                  <a:xfrm>
                    <a:off x="2430" y="2802"/>
                    <a:ext cx="24" cy="16"/>
                  </a:xfrm>
                  <a:prstGeom prst="ellipse">
                    <a:avLst/>
                  </a:pr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Freeform 158"/>
                  <p:cNvSpPr>
                    <a:spLocks noChangeAspect="1"/>
                  </p:cNvSpPr>
                  <p:nvPr/>
                </p:nvSpPr>
                <p:spPr bwMode="auto">
                  <a:xfrm>
                    <a:off x="2314" y="2792"/>
                    <a:ext cx="208" cy="264"/>
                  </a:xfrm>
                  <a:custGeom>
                    <a:avLst/>
                    <a:gdLst/>
                    <a:ahLst/>
                    <a:cxnLst>
                      <a:cxn ang="0">
                        <a:pos x="30" y="0"/>
                      </a:cxn>
                      <a:cxn ang="0">
                        <a:pos x="50" y="5"/>
                      </a:cxn>
                      <a:cxn ang="0">
                        <a:pos x="57" y="25"/>
                      </a:cxn>
                      <a:cxn ang="0">
                        <a:pos x="79" y="11"/>
                      </a:cxn>
                      <a:cxn ang="0">
                        <a:pos x="104" y="16"/>
                      </a:cxn>
                      <a:cxn ang="0">
                        <a:pos x="68" y="116"/>
                      </a:cxn>
                      <a:cxn ang="0">
                        <a:pos x="0" y="96"/>
                      </a:cxn>
                      <a:cxn ang="0">
                        <a:pos x="30" y="0"/>
                      </a:cxn>
                    </a:cxnLst>
                    <a:rect l="0" t="0" r="r" b="b"/>
                    <a:pathLst>
                      <a:path w="104" h="132">
                        <a:moveTo>
                          <a:pt x="30" y="0"/>
                        </a:moveTo>
                        <a:cubicBezTo>
                          <a:pt x="50" y="5"/>
                          <a:pt x="50" y="5"/>
                          <a:pt x="50" y="5"/>
                        </a:cubicBezTo>
                        <a:cubicBezTo>
                          <a:pt x="50" y="5"/>
                          <a:pt x="43" y="19"/>
                          <a:pt x="57" y="25"/>
                        </a:cubicBezTo>
                        <a:cubicBezTo>
                          <a:pt x="70" y="30"/>
                          <a:pt x="79" y="22"/>
                          <a:pt x="79" y="11"/>
                        </a:cubicBezTo>
                        <a:cubicBezTo>
                          <a:pt x="93" y="14"/>
                          <a:pt x="104" y="16"/>
                          <a:pt x="104" y="16"/>
                        </a:cubicBezTo>
                        <a:cubicBezTo>
                          <a:pt x="68" y="116"/>
                          <a:pt x="68" y="116"/>
                          <a:pt x="68" y="116"/>
                        </a:cubicBezTo>
                        <a:cubicBezTo>
                          <a:pt x="68" y="116"/>
                          <a:pt x="19" y="132"/>
                          <a:pt x="0" y="96"/>
                        </a:cubicBezTo>
                        <a:cubicBezTo>
                          <a:pt x="6" y="74"/>
                          <a:pt x="30" y="0"/>
                          <a:pt x="30" y="0"/>
                        </a:cubicBez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Freeform 159"/>
                  <p:cNvSpPr>
                    <a:spLocks noChangeAspect="1"/>
                  </p:cNvSpPr>
                  <p:nvPr/>
                </p:nvSpPr>
                <p:spPr bwMode="auto">
                  <a:xfrm>
                    <a:off x="2370" y="2802"/>
                    <a:ext cx="36" cy="30"/>
                  </a:xfrm>
                  <a:custGeom>
                    <a:avLst/>
                    <a:gdLst/>
                    <a:ahLst/>
                    <a:cxnLst>
                      <a:cxn ang="0">
                        <a:pos x="4" y="0"/>
                      </a:cxn>
                      <a:cxn ang="0">
                        <a:pos x="18" y="4"/>
                      </a:cxn>
                      <a:cxn ang="0">
                        <a:pos x="18" y="15"/>
                      </a:cxn>
                      <a:cxn ang="0">
                        <a:pos x="0" y="11"/>
                      </a:cxn>
                      <a:cxn ang="0">
                        <a:pos x="4" y="0"/>
                      </a:cxn>
                    </a:cxnLst>
                    <a:rect l="0" t="0" r="r" b="b"/>
                    <a:pathLst>
                      <a:path w="18" h="15">
                        <a:moveTo>
                          <a:pt x="4" y="0"/>
                        </a:moveTo>
                        <a:cubicBezTo>
                          <a:pt x="18" y="4"/>
                          <a:pt x="18" y="4"/>
                          <a:pt x="18" y="4"/>
                        </a:cubicBezTo>
                        <a:cubicBezTo>
                          <a:pt x="18" y="4"/>
                          <a:pt x="17" y="11"/>
                          <a:pt x="18" y="15"/>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Freeform 160"/>
                  <p:cNvSpPr>
                    <a:spLocks noChangeAspect="1"/>
                  </p:cNvSpPr>
                  <p:nvPr/>
                </p:nvSpPr>
                <p:spPr bwMode="auto">
                  <a:xfrm>
                    <a:off x="2374" y="2806"/>
                    <a:ext cx="28" cy="24"/>
                  </a:xfrm>
                  <a:custGeom>
                    <a:avLst/>
                    <a:gdLst/>
                    <a:ahLst/>
                    <a:cxnLst>
                      <a:cxn ang="0">
                        <a:pos x="3" y="0"/>
                      </a:cxn>
                      <a:cxn ang="0">
                        <a:pos x="14" y="3"/>
                      </a:cxn>
                      <a:cxn ang="0">
                        <a:pos x="14" y="12"/>
                      </a:cxn>
                      <a:cxn ang="0">
                        <a:pos x="0" y="8"/>
                      </a:cxn>
                      <a:cxn ang="0">
                        <a:pos x="3" y="0"/>
                      </a:cxn>
                    </a:cxnLst>
                    <a:rect l="0" t="0" r="r" b="b"/>
                    <a:pathLst>
                      <a:path w="14" h="12">
                        <a:moveTo>
                          <a:pt x="3" y="0"/>
                        </a:moveTo>
                        <a:cubicBezTo>
                          <a:pt x="14" y="3"/>
                          <a:pt x="14" y="3"/>
                          <a:pt x="14" y="3"/>
                        </a:cubicBezTo>
                        <a:cubicBezTo>
                          <a:pt x="14" y="3"/>
                          <a:pt x="13" y="8"/>
                          <a:pt x="14" y="12"/>
                        </a:cubicBezTo>
                        <a:cubicBezTo>
                          <a:pt x="9" y="11"/>
                          <a:pt x="0" y="8"/>
                          <a:pt x="0" y="8"/>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Freeform 161"/>
                  <p:cNvSpPr>
                    <a:spLocks noChangeAspect="1"/>
                  </p:cNvSpPr>
                  <p:nvPr/>
                </p:nvSpPr>
                <p:spPr bwMode="auto">
                  <a:xfrm>
                    <a:off x="2358" y="2850"/>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Freeform 162"/>
                  <p:cNvSpPr>
                    <a:spLocks noChangeAspect="1"/>
                  </p:cNvSpPr>
                  <p:nvPr/>
                </p:nvSpPr>
                <p:spPr bwMode="auto">
                  <a:xfrm>
                    <a:off x="2362" y="2852"/>
                    <a:ext cx="32" cy="26"/>
                  </a:xfrm>
                  <a:custGeom>
                    <a:avLst/>
                    <a:gdLst/>
                    <a:ahLst/>
                    <a:cxnLst>
                      <a:cxn ang="0">
                        <a:pos x="3" y="0"/>
                      </a:cxn>
                      <a:cxn ang="0">
                        <a:pos x="15" y="3"/>
                      </a:cxn>
                      <a:cxn ang="0">
                        <a:pos x="16" y="13"/>
                      </a:cxn>
                      <a:cxn ang="0">
                        <a:pos x="0" y="9"/>
                      </a:cxn>
                      <a:cxn ang="0">
                        <a:pos x="3" y="0"/>
                      </a:cxn>
                    </a:cxnLst>
                    <a:rect l="0" t="0" r="r" b="b"/>
                    <a:pathLst>
                      <a:path w="16" h="13">
                        <a:moveTo>
                          <a:pt x="3" y="0"/>
                        </a:moveTo>
                        <a:cubicBezTo>
                          <a:pt x="15" y="3"/>
                          <a:pt x="15" y="3"/>
                          <a:pt x="15" y="3"/>
                        </a:cubicBezTo>
                        <a:cubicBezTo>
                          <a:pt x="15"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Freeform 163"/>
                  <p:cNvSpPr>
                    <a:spLocks noChangeAspect="1"/>
                  </p:cNvSpPr>
                  <p:nvPr/>
                </p:nvSpPr>
                <p:spPr bwMode="auto">
                  <a:xfrm>
                    <a:off x="2364" y="2854"/>
                    <a:ext cx="30" cy="24"/>
                  </a:xfrm>
                  <a:custGeom>
                    <a:avLst/>
                    <a:gdLst/>
                    <a:ahLst/>
                    <a:cxnLst>
                      <a:cxn ang="0">
                        <a:pos x="3" y="0"/>
                      </a:cxn>
                      <a:cxn ang="0">
                        <a:pos x="14" y="3"/>
                      </a:cxn>
                      <a:cxn ang="0">
                        <a:pos x="15" y="12"/>
                      </a:cxn>
                      <a:cxn ang="0">
                        <a:pos x="0" y="8"/>
                      </a:cxn>
                      <a:cxn ang="0">
                        <a:pos x="3" y="0"/>
                      </a:cxn>
                    </a:cxnLst>
                    <a:rect l="0" t="0" r="r" b="b"/>
                    <a:pathLst>
                      <a:path w="15" h="12">
                        <a:moveTo>
                          <a:pt x="3" y="0"/>
                        </a:moveTo>
                        <a:cubicBezTo>
                          <a:pt x="14" y="3"/>
                          <a:pt x="14" y="3"/>
                          <a:pt x="14" y="3"/>
                        </a:cubicBezTo>
                        <a:cubicBezTo>
                          <a:pt x="14" y="3"/>
                          <a:pt x="14" y="8"/>
                          <a:pt x="15" y="12"/>
                        </a:cubicBezTo>
                        <a:cubicBezTo>
                          <a:pt x="9" y="11"/>
                          <a:pt x="0" y="8"/>
                          <a:pt x="0" y="8"/>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Freeform 164"/>
                  <p:cNvSpPr>
                    <a:spLocks noChangeAspect="1"/>
                  </p:cNvSpPr>
                  <p:nvPr/>
                </p:nvSpPr>
                <p:spPr bwMode="auto">
                  <a:xfrm>
                    <a:off x="2466" y="2822"/>
                    <a:ext cx="44" cy="30"/>
                  </a:xfrm>
                  <a:custGeom>
                    <a:avLst/>
                    <a:gdLst/>
                    <a:ahLst/>
                    <a:cxnLst>
                      <a:cxn ang="0">
                        <a:pos x="22" y="4"/>
                      </a:cxn>
                      <a:cxn ang="0">
                        <a:pos x="6" y="0"/>
                      </a:cxn>
                      <a:cxn ang="0">
                        <a:pos x="0" y="11"/>
                      </a:cxn>
                      <a:cxn ang="0">
                        <a:pos x="18" y="15"/>
                      </a:cxn>
                      <a:cxn ang="0">
                        <a:pos x="22" y="4"/>
                      </a:cxn>
                    </a:cxnLst>
                    <a:rect l="0" t="0" r="r" b="b"/>
                    <a:pathLst>
                      <a:path w="22" h="15">
                        <a:moveTo>
                          <a:pt x="22" y="4"/>
                        </a:moveTo>
                        <a:cubicBezTo>
                          <a:pt x="6" y="0"/>
                          <a:pt x="6" y="0"/>
                          <a:pt x="6" y="0"/>
                        </a:cubicBezTo>
                        <a:cubicBezTo>
                          <a:pt x="6" y="0"/>
                          <a:pt x="3" y="7"/>
                          <a:pt x="0" y="11"/>
                        </a:cubicBezTo>
                        <a:cubicBezTo>
                          <a:pt x="7" y="13"/>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Freeform 165"/>
                  <p:cNvSpPr>
                    <a:spLocks noChangeAspect="1"/>
                  </p:cNvSpPr>
                  <p:nvPr/>
                </p:nvSpPr>
                <p:spPr bwMode="auto">
                  <a:xfrm>
                    <a:off x="2472" y="2826"/>
                    <a:ext cx="32" cy="24"/>
                  </a:xfrm>
                  <a:custGeom>
                    <a:avLst/>
                    <a:gdLst/>
                    <a:ahLst/>
                    <a:cxnLst>
                      <a:cxn ang="0">
                        <a:pos x="16" y="3"/>
                      </a:cxn>
                      <a:cxn ang="0">
                        <a:pos x="4" y="0"/>
                      </a:cxn>
                      <a:cxn ang="0">
                        <a:pos x="0" y="9"/>
                      </a:cxn>
                      <a:cxn ang="0">
                        <a:pos x="13" y="12"/>
                      </a:cxn>
                      <a:cxn ang="0">
                        <a:pos x="16" y="3"/>
                      </a:cxn>
                    </a:cxnLst>
                    <a:rect l="0" t="0" r="r" b="b"/>
                    <a:pathLst>
                      <a:path w="16" h="12">
                        <a:moveTo>
                          <a:pt x="16" y="3"/>
                        </a:moveTo>
                        <a:cubicBezTo>
                          <a:pt x="4" y="0"/>
                          <a:pt x="4" y="0"/>
                          <a:pt x="4" y="0"/>
                        </a:cubicBezTo>
                        <a:cubicBezTo>
                          <a:pt x="4" y="0"/>
                          <a:pt x="2" y="5"/>
                          <a:pt x="0" y="9"/>
                        </a:cubicBezTo>
                        <a:cubicBezTo>
                          <a:pt x="5" y="10"/>
                          <a:pt x="13" y="12"/>
                          <a:pt x="13" y="12"/>
                        </a:cubicBezTo>
                        <a:lnTo>
                          <a:pt x="16"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Freeform 166"/>
                  <p:cNvSpPr>
                    <a:spLocks noChangeAspect="1"/>
                  </p:cNvSpPr>
                  <p:nvPr/>
                </p:nvSpPr>
                <p:spPr bwMode="auto">
                  <a:xfrm>
                    <a:off x="2442" y="2872"/>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3" y="6"/>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Freeform 167"/>
                  <p:cNvSpPr>
                    <a:spLocks noChangeAspect="1"/>
                  </p:cNvSpPr>
                  <p:nvPr/>
                </p:nvSpPr>
                <p:spPr bwMode="auto">
                  <a:xfrm>
                    <a:off x="2446" y="2874"/>
                    <a:ext cx="36" cy="26"/>
                  </a:xfrm>
                  <a:custGeom>
                    <a:avLst/>
                    <a:gdLst/>
                    <a:ahLst/>
                    <a:cxnLst>
                      <a:cxn ang="0">
                        <a:pos x="18" y="3"/>
                      </a:cxn>
                      <a:cxn ang="0">
                        <a:pos x="5" y="0"/>
                      </a:cxn>
                      <a:cxn ang="0">
                        <a:pos x="0" y="9"/>
                      </a:cxn>
                      <a:cxn ang="0">
                        <a:pos x="15" y="13"/>
                      </a:cxn>
                      <a:cxn ang="0">
                        <a:pos x="18" y="3"/>
                      </a:cxn>
                    </a:cxnLst>
                    <a:rect l="0" t="0" r="r" b="b"/>
                    <a:pathLst>
                      <a:path w="18" h="13">
                        <a:moveTo>
                          <a:pt x="18" y="3"/>
                        </a:moveTo>
                        <a:cubicBezTo>
                          <a:pt x="5" y="0"/>
                          <a:pt x="5" y="0"/>
                          <a:pt x="5" y="0"/>
                        </a:cubicBezTo>
                        <a:cubicBezTo>
                          <a:pt x="5" y="0"/>
                          <a:pt x="3"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Freeform 168"/>
                  <p:cNvSpPr>
                    <a:spLocks noChangeAspect="1"/>
                  </p:cNvSpPr>
                  <p:nvPr/>
                </p:nvSpPr>
                <p:spPr bwMode="auto">
                  <a:xfrm>
                    <a:off x="2448" y="2874"/>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3" y="5"/>
                          <a:pt x="0" y="8"/>
                        </a:cubicBezTo>
                        <a:cubicBezTo>
                          <a:pt x="6"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Freeform 169"/>
                  <p:cNvSpPr>
                    <a:spLocks noChangeAspect="1"/>
                  </p:cNvSpPr>
                  <p:nvPr/>
                </p:nvSpPr>
                <p:spPr bwMode="auto">
                  <a:xfrm>
                    <a:off x="2400" y="2858"/>
                    <a:ext cx="46" cy="30"/>
                  </a:xfrm>
                  <a:custGeom>
                    <a:avLst/>
                    <a:gdLst/>
                    <a:ahLst/>
                    <a:cxnLst>
                      <a:cxn ang="0">
                        <a:pos x="1" y="0"/>
                      </a:cxn>
                      <a:cxn ang="0">
                        <a:pos x="3" y="12"/>
                      </a:cxn>
                      <a:cxn ang="0">
                        <a:pos x="16" y="15"/>
                      </a:cxn>
                      <a:cxn ang="0">
                        <a:pos x="23" y="6"/>
                      </a:cxn>
                      <a:cxn ang="0">
                        <a:pos x="1" y="0"/>
                      </a:cxn>
                    </a:cxnLst>
                    <a:rect l="0" t="0" r="r" b="b"/>
                    <a:pathLst>
                      <a:path w="23" h="15">
                        <a:moveTo>
                          <a:pt x="1" y="0"/>
                        </a:moveTo>
                        <a:cubicBezTo>
                          <a:pt x="1" y="0"/>
                          <a:pt x="0" y="8"/>
                          <a:pt x="3" y="12"/>
                        </a:cubicBezTo>
                        <a:cubicBezTo>
                          <a:pt x="8" y="14"/>
                          <a:pt x="16" y="15"/>
                          <a:pt x="16" y="15"/>
                        </a:cubicBezTo>
                        <a:cubicBezTo>
                          <a:pt x="16" y="15"/>
                          <a:pt x="21" y="12"/>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Freeform 170"/>
                  <p:cNvSpPr>
                    <a:spLocks noChangeAspect="1"/>
                  </p:cNvSpPr>
                  <p:nvPr/>
                </p:nvSpPr>
                <p:spPr bwMode="auto">
                  <a:xfrm>
                    <a:off x="2402" y="2862"/>
                    <a:ext cx="42" cy="24"/>
                  </a:xfrm>
                  <a:custGeom>
                    <a:avLst/>
                    <a:gdLst/>
                    <a:ahLst/>
                    <a:cxnLst>
                      <a:cxn ang="0">
                        <a:pos x="2" y="0"/>
                      </a:cxn>
                      <a:cxn ang="0">
                        <a:pos x="3" y="10"/>
                      </a:cxn>
                      <a:cxn ang="0">
                        <a:pos x="14" y="12"/>
                      </a:cxn>
                      <a:cxn ang="0">
                        <a:pos x="21" y="4"/>
                      </a:cxn>
                      <a:cxn ang="0">
                        <a:pos x="2" y="0"/>
                      </a:cxn>
                    </a:cxnLst>
                    <a:rect l="0" t="0" r="r" b="b"/>
                    <a:pathLst>
                      <a:path w="21" h="12">
                        <a:moveTo>
                          <a:pt x="2" y="0"/>
                        </a:moveTo>
                        <a:cubicBezTo>
                          <a:pt x="2" y="0"/>
                          <a:pt x="0" y="6"/>
                          <a:pt x="3" y="10"/>
                        </a:cubicBezTo>
                        <a:cubicBezTo>
                          <a:pt x="7" y="11"/>
                          <a:pt x="14" y="12"/>
                          <a:pt x="14" y="12"/>
                        </a:cubicBezTo>
                        <a:cubicBezTo>
                          <a:pt x="14" y="12"/>
                          <a:pt x="18" y="10"/>
                          <a:pt x="21" y="4"/>
                        </a:cubicBezTo>
                        <a:cubicBezTo>
                          <a:pt x="10" y="2"/>
                          <a:pt x="2" y="0"/>
                          <a:pt x="2"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Freeform 171"/>
                  <p:cNvSpPr>
                    <a:spLocks noChangeAspect="1"/>
                  </p:cNvSpPr>
                  <p:nvPr/>
                </p:nvSpPr>
                <p:spPr bwMode="auto">
                  <a:xfrm>
                    <a:off x="2404" y="2862"/>
                    <a:ext cx="38" cy="24"/>
                  </a:xfrm>
                  <a:custGeom>
                    <a:avLst/>
                    <a:gdLst/>
                    <a:ahLst/>
                    <a:cxnLst>
                      <a:cxn ang="0">
                        <a:pos x="1" y="0"/>
                      </a:cxn>
                      <a:cxn ang="0">
                        <a:pos x="2" y="9"/>
                      </a:cxn>
                      <a:cxn ang="0">
                        <a:pos x="13" y="12"/>
                      </a:cxn>
                      <a:cxn ang="0">
                        <a:pos x="19" y="5"/>
                      </a:cxn>
                      <a:cxn ang="0">
                        <a:pos x="1" y="0"/>
                      </a:cxn>
                    </a:cxnLst>
                    <a:rect l="0" t="0" r="r" b="b"/>
                    <a:pathLst>
                      <a:path w="19" h="12">
                        <a:moveTo>
                          <a:pt x="1" y="0"/>
                        </a:moveTo>
                        <a:cubicBezTo>
                          <a:pt x="1" y="0"/>
                          <a:pt x="0" y="6"/>
                          <a:pt x="2" y="9"/>
                        </a:cubicBezTo>
                        <a:cubicBezTo>
                          <a:pt x="6" y="10"/>
                          <a:pt x="13" y="12"/>
                          <a:pt x="13" y="12"/>
                        </a:cubicBezTo>
                        <a:cubicBezTo>
                          <a:pt x="13" y="12"/>
                          <a:pt x="17" y="9"/>
                          <a:pt x="19"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Freeform 172"/>
                  <p:cNvSpPr>
                    <a:spLocks noChangeAspect="1"/>
                  </p:cNvSpPr>
                  <p:nvPr/>
                </p:nvSpPr>
                <p:spPr bwMode="auto">
                  <a:xfrm>
                    <a:off x="2348" y="2882"/>
                    <a:ext cx="36" cy="32"/>
                  </a:xfrm>
                  <a:custGeom>
                    <a:avLst/>
                    <a:gdLst/>
                    <a:ahLst/>
                    <a:cxnLst>
                      <a:cxn ang="0">
                        <a:pos x="3" y="0"/>
                      </a:cxn>
                      <a:cxn ang="0">
                        <a:pos x="18" y="4"/>
                      </a:cxn>
                      <a:cxn ang="0">
                        <a:pos x="18" y="16"/>
                      </a:cxn>
                      <a:cxn ang="0">
                        <a:pos x="0" y="11"/>
                      </a:cxn>
                      <a:cxn ang="0">
                        <a:pos x="3" y="0"/>
                      </a:cxn>
                    </a:cxnLst>
                    <a:rect l="0" t="0" r="r" b="b"/>
                    <a:pathLst>
                      <a:path w="18" h="16">
                        <a:moveTo>
                          <a:pt x="3" y="0"/>
                        </a:moveTo>
                        <a:cubicBezTo>
                          <a:pt x="18" y="4"/>
                          <a:pt x="18" y="4"/>
                          <a:pt x="18" y="4"/>
                        </a:cubicBezTo>
                        <a:cubicBezTo>
                          <a:pt x="18" y="4"/>
                          <a:pt x="17" y="11"/>
                          <a:pt x="18" y="16"/>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Freeform 173"/>
                  <p:cNvSpPr>
                    <a:spLocks noChangeAspect="1"/>
                  </p:cNvSpPr>
                  <p:nvPr/>
                </p:nvSpPr>
                <p:spPr bwMode="auto">
                  <a:xfrm>
                    <a:off x="2350" y="2884"/>
                    <a:ext cx="32" cy="28"/>
                  </a:xfrm>
                  <a:custGeom>
                    <a:avLst/>
                    <a:gdLst/>
                    <a:ahLst/>
                    <a:cxnLst>
                      <a:cxn ang="0">
                        <a:pos x="3" y="0"/>
                      </a:cxn>
                      <a:cxn ang="0">
                        <a:pos x="16" y="4"/>
                      </a:cxn>
                      <a:cxn ang="0">
                        <a:pos x="16" y="14"/>
                      </a:cxn>
                      <a:cxn ang="0">
                        <a:pos x="0" y="10"/>
                      </a:cxn>
                      <a:cxn ang="0">
                        <a:pos x="3" y="0"/>
                      </a:cxn>
                    </a:cxnLst>
                    <a:rect l="0" t="0" r="r" b="b"/>
                    <a:pathLst>
                      <a:path w="16" h="14">
                        <a:moveTo>
                          <a:pt x="3" y="0"/>
                        </a:moveTo>
                        <a:cubicBezTo>
                          <a:pt x="16" y="4"/>
                          <a:pt x="16" y="4"/>
                          <a:pt x="16" y="4"/>
                        </a:cubicBezTo>
                        <a:cubicBezTo>
                          <a:pt x="16" y="4"/>
                          <a:pt x="15" y="10"/>
                          <a:pt x="16" y="14"/>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Freeform 174"/>
                  <p:cNvSpPr>
                    <a:spLocks noChangeAspect="1"/>
                  </p:cNvSpPr>
                  <p:nvPr/>
                </p:nvSpPr>
                <p:spPr bwMode="auto">
                  <a:xfrm>
                    <a:off x="2352" y="2886"/>
                    <a:ext cx="30" cy="24"/>
                  </a:xfrm>
                  <a:custGeom>
                    <a:avLst/>
                    <a:gdLst/>
                    <a:ahLst/>
                    <a:cxnLst>
                      <a:cxn ang="0">
                        <a:pos x="3" y="0"/>
                      </a:cxn>
                      <a:cxn ang="0">
                        <a:pos x="15" y="3"/>
                      </a:cxn>
                      <a:cxn ang="0">
                        <a:pos x="15" y="12"/>
                      </a:cxn>
                      <a:cxn ang="0">
                        <a:pos x="0" y="9"/>
                      </a:cxn>
                      <a:cxn ang="0">
                        <a:pos x="3" y="0"/>
                      </a:cxn>
                    </a:cxnLst>
                    <a:rect l="0" t="0" r="r" b="b"/>
                    <a:pathLst>
                      <a:path w="15" h="12">
                        <a:moveTo>
                          <a:pt x="3" y="0"/>
                        </a:moveTo>
                        <a:cubicBezTo>
                          <a:pt x="15" y="3"/>
                          <a:pt x="15" y="3"/>
                          <a:pt x="15" y="3"/>
                        </a:cubicBezTo>
                        <a:cubicBezTo>
                          <a:pt x="15" y="3"/>
                          <a:pt x="14" y="8"/>
                          <a:pt x="15" y="12"/>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Freeform 175"/>
                  <p:cNvSpPr>
                    <a:spLocks noChangeAspect="1"/>
                  </p:cNvSpPr>
                  <p:nvPr/>
                </p:nvSpPr>
                <p:spPr bwMode="auto">
                  <a:xfrm>
                    <a:off x="2430" y="2904"/>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4" y="7"/>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Freeform 176"/>
                  <p:cNvSpPr>
                    <a:spLocks noChangeAspect="1"/>
                  </p:cNvSpPr>
                  <p:nvPr/>
                </p:nvSpPr>
                <p:spPr bwMode="auto">
                  <a:xfrm>
                    <a:off x="2434" y="2906"/>
                    <a:ext cx="38" cy="26"/>
                  </a:xfrm>
                  <a:custGeom>
                    <a:avLst/>
                    <a:gdLst/>
                    <a:ahLst/>
                    <a:cxnLst>
                      <a:cxn ang="0">
                        <a:pos x="19" y="3"/>
                      </a:cxn>
                      <a:cxn ang="0">
                        <a:pos x="5" y="0"/>
                      </a:cxn>
                      <a:cxn ang="0">
                        <a:pos x="0" y="9"/>
                      </a:cxn>
                      <a:cxn ang="0">
                        <a:pos x="15" y="13"/>
                      </a:cxn>
                      <a:cxn ang="0">
                        <a:pos x="19" y="3"/>
                      </a:cxn>
                    </a:cxnLst>
                    <a:rect l="0" t="0" r="r" b="b"/>
                    <a:pathLst>
                      <a:path w="19" h="13">
                        <a:moveTo>
                          <a:pt x="19" y="3"/>
                        </a:moveTo>
                        <a:cubicBezTo>
                          <a:pt x="5" y="0"/>
                          <a:pt x="5" y="0"/>
                          <a:pt x="5" y="0"/>
                        </a:cubicBezTo>
                        <a:cubicBezTo>
                          <a:pt x="5" y="0"/>
                          <a:pt x="3" y="6"/>
                          <a:pt x="0" y="9"/>
                        </a:cubicBezTo>
                        <a:cubicBezTo>
                          <a:pt x="6" y="11"/>
                          <a:pt x="15" y="13"/>
                          <a:pt x="15" y="13"/>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Freeform 177"/>
                  <p:cNvSpPr>
                    <a:spLocks noChangeAspect="1"/>
                  </p:cNvSpPr>
                  <p:nvPr/>
                </p:nvSpPr>
                <p:spPr bwMode="auto">
                  <a:xfrm>
                    <a:off x="2436" y="2908"/>
                    <a:ext cx="34" cy="22"/>
                  </a:xfrm>
                  <a:custGeom>
                    <a:avLst/>
                    <a:gdLst/>
                    <a:ahLst/>
                    <a:cxnLst>
                      <a:cxn ang="0">
                        <a:pos x="17" y="3"/>
                      </a:cxn>
                      <a:cxn ang="0">
                        <a:pos x="5" y="0"/>
                      </a:cxn>
                      <a:cxn ang="0">
                        <a:pos x="0" y="8"/>
                      </a:cxn>
                      <a:cxn ang="0">
                        <a:pos x="15" y="11"/>
                      </a:cxn>
                      <a:cxn ang="0">
                        <a:pos x="17" y="3"/>
                      </a:cxn>
                    </a:cxnLst>
                    <a:rect l="0" t="0" r="r" b="b"/>
                    <a:pathLst>
                      <a:path w="17" h="11">
                        <a:moveTo>
                          <a:pt x="17" y="3"/>
                        </a:moveTo>
                        <a:cubicBezTo>
                          <a:pt x="5" y="0"/>
                          <a:pt x="5" y="0"/>
                          <a:pt x="5" y="0"/>
                        </a:cubicBezTo>
                        <a:cubicBezTo>
                          <a:pt x="5" y="0"/>
                          <a:pt x="3" y="5"/>
                          <a:pt x="0" y="8"/>
                        </a:cubicBezTo>
                        <a:cubicBezTo>
                          <a:pt x="6" y="9"/>
                          <a:pt x="15" y="11"/>
                          <a:pt x="15" y="11"/>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Freeform 178"/>
                  <p:cNvSpPr>
                    <a:spLocks noChangeAspect="1"/>
                  </p:cNvSpPr>
                  <p:nvPr/>
                </p:nvSpPr>
                <p:spPr bwMode="auto">
                  <a:xfrm>
                    <a:off x="2388" y="2892"/>
                    <a:ext cx="48" cy="30"/>
                  </a:xfrm>
                  <a:custGeom>
                    <a:avLst/>
                    <a:gdLst/>
                    <a:ahLst/>
                    <a:cxnLst>
                      <a:cxn ang="0">
                        <a:pos x="2" y="0"/>
                      </a:cxn>
                      <a:cxn ang="0">
                        <a:pos x="3" y="11"/>
                      </a:cxn>
                      <a:cxn ang="0">
                        <a:pos x="16" y="15"/>
                      </a:cxn>
                      <a:cxn ang="0">
                        <a:pos x="24" y="5"/>
                      </a:cxn>
                      <a:cxn ang="0">
                        <a:pos x="2" y="0"/>
                      </a:cxn>
                    </a:cxnLst>
                    <a:rect l="0" t="0" r="r" b="b"/>
                    <a:pathLst>
                      <a:path w="24" h="15">
                        <a:moveTo>
                          <a:pt x="2" y="0"/>
                        </a:moveTo>
                        <a:cubicBezTo>
                          <a:pt x="2" y="0"/>
                          <a:pt x="0" y="8"/>
                          <a:pt x="3" y="11"/>
                        </a:cubicBezTo>
                        <a:cubicBezTo>
                          <a:pt x="8" y="13"/>
                          <a:pt x="16" y="15"/>
                          <a:pt x="16" y="15"/>
                        </a:cubicBezTo>
                        <a:cubicBezTo>
                          <a:pt x="16" y="15"/>
                          <a:pt x="21" y="12"/>
                          <a:pt x="24" y="5"/>
                        </a:cubicBezTo>
                        <a:cubicBezTo>
                          <a:pt x="11" y="2"/>
                          <a:pt x="2" y="0"/>
                          <a:pt x="2"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Freeform 179"/>
                  <p:cNvSpPr>
                    <a:spLocks noChangeAspect="1"/>
                  </p:cNvSpPr>
                  <p:nvPr/>
                </p:nvSpPr>
                <p:spPr bwMode="auto">
                  <a:xfrm>
                    <a:off x="2392" y="2894"/>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Freeform 180"/>
                  <p:cNvSpPr>
                    <a:spLocks noChangeAspect="1"/>
                  </p:cNvSpPr>
                  <p:nvPr/>
                </p:nvSpPr>
                <p:spPr bwMode="auto">
                  <a:xfrm>
                    <a:off x="2394" y="2896"/>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1"/>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Freeform 181"/>
                  <p:cNvSpPr>
                    <a:spLocks noChangeAspect="1"/>
                  </p:cNvSpPr>
                  <p:nvPr/>
                </p:nvSpPr>
                <p:spPr bwMode="auto">
                  <a:xfrm>
                    <a:off x="2336" y="2916"/>
                    <a:ext cx="38" cy="30"/>
                  </a:xfrm>
                  <a:custGeom>
                    <a:avLst/>
                    <a:gdLst/>
                    <a:ahLst/>
                    <a:cxnLst>
                      <a:cxn ang="0">
                        <a:pos x="3" y="0"/>
                      </a:cxn>
                      <a:cxn ang="0">
                        <a:pos x="18" y="4"/>
                      </a:cxn>
                      <a:cxn ang="0">
                        <a:pos x="19" y="15"/>
                      </a:cxn>
                      <a:cxn ang="0">
                        <a:pos x="0" y="11"/>
                      </a:cxn>
                      <a:cxn ang="0">
                        <a:pos x="3" y="0"/>
                      </a:cxn>
                    </a:cxnLst>
                    <a:rect l="0" t="0" r="r" b="b"/>
                    <a:pathLst>
                      <a:path w="19" h="15">
                        <a:moveTo>
                          <a:pt x="3" y="0"/>
                        </a:moveTo>
                        <a:cubicBezTo>
                          <a:pt x="18" y="4"/>
                          <a:pt x="18" y="4"/>
                          <a:pt x="18" y="4"/>
                        </a:cubicBezTo>
                        <a:cubicBezTo>
                          <a:pt x="18" y="4"/>
                          <a:pt x="17" y="10"/>
                          <a:pt x="19" y="15"/>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Freeform 182"/>
                  <p:cNvSpPr>
                    <a:spLocks noChangeAspect="1"/>
                  </p:cNvSpPr>
                  <p:nvPr/>
                </p:nvSpPr>
                <p:spPr bwMode="auto">
                  <a:xfrm>
                    <a:off x="2338" y="2918"/>
                    <a:ext cx="32" cy="26"/>
                  </a:xfrm>
                  <a:custGeom>
                    <a:avLst/>
                    <a:gdLst/>
                    <a:ahLst/>
                    <a:cxnLst>
                      <a:cxn ang="0">
                        <a:pos x="3" y="0"/>
                      </a:cxn>
                      <a:cxn ang="0">
                        <a:pos x="16" y="3"/>
                      </a:cxn>
                      <a:cxn ang="0">
                        <a:pos x="16" y="13"/>
                      </a:cxn>
                      <a:cxn ang="0">
                        <a:pos x="0" y="9"/>
                      </a:cxn>
                      <a:cxn ang="0">
                        <a:pos x="3" y="0"/>
                      </a:cxn>
                    </a:cxnLst>
                    <a:rect l="0" t="0" r="r" b="b"/>
                    <a:pathLst>
                      <a:path w="16" h="13">
                        <a:moveTo>
                          <a:pt x="3" y="0"/>
                        </a:moveTo>
                        <a:cubicBezTo>
                          <a:pt x="16" y="3"/>
                          <a:pt x="16" y="3"/>
                          <a:pt x="16" y="3"/>
                        </a:cubicBezTo>
                        <a:cubicBezTo>
                          <a:pt x="16"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3" name="Freeform 183"/>
                  <p:cNvSpPr>
                    <a:spLocks noChangeAspect="1"/>
                  </p:cNvSpPr>
                  <p:nvPr/>
                </p:nvSpPr>
                <p:spPr bwMode="auto">
                  <a:xfrm>
                    <a:off x="2340" y="2918"/>
                    <a:ext cx="30" cy="26"/>
                  </a:xfrm>
                  <a:custGeom>
                    <a:avLst/>
                    <a:gdLst/>
                    <a:ahLst/>
                    <a:cxnLst>
                      <a:cxn ang="0">
                        <a:pos x="3" y="0"/>
                      </a:cxn>
                      <a:cxn ang="0">
                        <a:pos x="15" y="3"/>
                      </a:cxn>
                      <a:cxn ang="0">
                        <a:pos x="15" y="13"/>
                      </a:cxn>
                      <a:cxn ang="0">
                        <a:pos x="0" y="9"/>
                      </a:cxn>
                      <a:cxn ang="0">
                        <a:pos x="3" y="0"/>
                      </a:cxn>
                    </a:cxnLst>
                    <a:rect l="0" t="0" r="r" b="b"/>
                    <a:pathLst>
                      <a:path w="15" h="13">
                        <a:moveTo>
                          <a:pt x="3" y="0"/>
                        </a:moveTo>
                        <a:cubicBezTo>
                          <a:pt x="15" y="3"/>
                          <a:pt x="15" y="3"/>
                          <a:pt x="15" y="3"/>
                        </a:cubicBezTo>
                        <a:cubicBezTo>
                          <a:pt x="15" y="3"/>
                          <a:pt x="14" y="9"/>
                          <a:pt x="15" y="13"/>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Freeform 184"/>
                  <p:cNvSpPr>
                    <a:spLocks noChangeAspect="1"/>
                  </p:cNvSpPr>
                  <p:nvPr/>
                </p:nvSpPr>
                <p:spPr bwMode="auto">
                  <a:xfrm>
                    <a:off x="2418" y="2938"/>
                    <a:ext cx="44" cy="28"/>
                  </a:xfrm>
                  <a:custGeom>
                    <a:avLst/>
                    <a:gdLst/>
                    <a:ahLst/>
                    <a:cxnLst>
                      <a:cxn ang="0">
                        <a:pos x="22" y="3"/>
                      </a:cxn>
                      <a:cxn ang="0">
                        <a:pos x="6" y="0"/>
                      </a:cxn>
                      <a:cxn ang="0">
                        <a:pos x="0" y="10"/>
                      </a:cxn>
                      <a:cxn ang="0">
                        <a:pos x="19" y="14"/>
                      </a:cxn>
                      <a:cxn ang="0">
                        <a:pos x="22" y="3"/>
                      </a:cxn>
                    </a:cxnLst>
                    <a:rect l="0" t="0" r="r" b="b"/>
                    <a:pathLst>
                      <a:path w="22" h="14">
                        <a:moveTo>
                          <a:pt x="22" y="3"/>
                        </a:moveTo>
                        <a:cubicBezTo>
                          <a:pt x="6" y="0"/>
                          <a:pt x="6" y="0"/>
                          <a:pt x="6" y="0"/>
                        </a:cubicBezTo>
                        <a:cubicBezTo>
                          <a:pt x="6" y="0"/>
                          <a:pt x="4" y="6"/>
                          <a:pt x="0" y="10"/>
                        </a:cubicBezTo>
                        <a:cubicBezTo>
                          <a:pt x="8" y="12"/>
                          <a:pt x="19" y="14"/>
                          <a:pt x="19" y="14"/>
                        </a:cubicBezTo>
                        <a:lnTo>
                          <a:pt x="22" y="3"/>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Freeform 185"/>
                  <p:cNvSpPr>
                    <a:spLocks noChangeAspect="1"/>
                  </p:cNvSpPr>
                  <p:nvPr/>
                </p:nvSpPr>
                <p:spPr bwMode="auto">
                  <a:xfrm>
                    <a:off x="2422" y="2940"/>
                    <a:ext cx="38" cy="24"/>
                  </a:xfrm>
                  <a:custGeom>
                    <a:avLst/>
                    <a:gdLst/>
                    <a:ahLst/>
                    <a:cxnLst>
                      <a:cxn ang="0">
                        <a:pos x="19" y="3"/>
                      </a:cxn>
                      <a:cxn ang="0">
                        <a:pos x="5" y="0"/>
                      </a:cxn>
                      <a:cxn ang="0">
                        <a:pos x="0" y="8"/>
                      </a:cxn>
                      <a:cxn ang="0">
                        <a:pos x="16" y="12"/>
                      </a:cxn>
                      <a:cxn ang="0">
                        <a:pos x="19" y="3"/>
                      </a:cxn>
                    </a:cxnLst>
                    <a:rect l="0" t="0" r="r" b="b"/>
                    <a:pathLst>
                      <a:path w="19" h="12">
                        <a:moveTo>
                          <a:pt x="19" y="3"/>
                        </a:moveTo>
                        <a:cubicBezTo>
                          <a:pt x="5" y="0"/>
                          <a:pt x="5" y="0"/>
                          <a:pt x="5" y="0"/>
                        </a:cubicBezTo>
                        <a:cubicBezTo>
                          <a:pt x="5" y="0"/>
                          <a:pt x="3" y="5"/>
                          <a:pt x="0" y="8"/>
                        </a:cubicBezTo>
                        <a:cubicBezTo>
                          <a:pt x="7" y="10"/>
                          <a:pt x="16" y="12"/>
                          <a:pt x="16" y="12"/>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Freeform 186"/>
                  <p:cNvSpPr>
                    <a:spLocks noChangeAspect="1"/>
                  </p:cNvSpPr>
                  <p:nvPr/>
                </p:nvSpPr>
                <p:spPr bwMode="auto">
                  <a:xfrm>
                    <a:off x="2424" y="2940"/>
                    <a:ext cx="36" cy="24"/>
                  </a:xfrm>
                  <a:custGeom>
                    <a:avLst/>
                    <a:gdLst/>
                    <a:ahLst/>
                    <a:cxnLst>
                      <a:cxn ang="0">
                        <a:pos x="18" y="3"/>
                      </a:cxn>
                      <a:cxn ang="0">
                        <a:pos x="5" y="0"/>
                      </a:cxn>
                      <a:cxn ang="0">
                        <a:pos x="0" y="8"/>
                      </a:cxn>
                      <a:cxn ang="0">
                        <a:pos x="15" y="12"/>
                      </a:cxn>
                      <a:cxn ang="0">
                        <a:pos x="18" y="3"/>
                      </a:cxn>
                    </a:cxnLst>
                    <a:rect l="0" t="0" r="r" b="b"/>
                    <a:pathLst>
                      <a:path w="18" h="12">
                        <a:moveTo>
                          <a:pt x="18" y="3"/>
                        </a:moveTo>
                        <a:cubicBezTo>
                          <a:pt x="5" y="0"/>
                          <a:pt x="5" y="0"/>
                          <a:pt x="5" y="0"/>
                        </a:cubicBezTo>
                        <a:cubicBezTo>
                          <a:pt x="5" y="0"/>
                          <a:pt x="3" y="5"/>
                          <a:pt x="0" y="8"/>
                        </a:cubicBezTo>
                        <a:cubicBezTo>
                          <a:pt x="6" y="10"/>
                          <a:pt x="15" y="12"/>
                          <a:pt x="15" y="12"/>
                        </a:cubicBezTo>
                        <a:lnTo>
                          <a:pt x="18"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Freeform 187"/>
                  <p:cNvSpPr>
                    <a:spLocks noChangeAspect="1"/>
                  </p:cNvSpPr>
                  <p:nvPr/>
                </p:nvSpPr>
                <p:spPr bwMode="auto">
                  <a:xfrm>
                    <a:off x="2378" y="2924"/>
                    <a:ext cx="46" cy="30"/>
                  </a:xfrm>
                  <a:custGeom>
                    <a:avLst/>
                    <a:gdLst/>
                    <a:ahLst/>
                    <a:cxnLst>
                      <a:cxn ang="0">
                        <a:pos x="1" y="0"/>
                      </a:cxn>
                      <a:cxn ang="0">
                        <a:pos x="2" y="12"/>
                      </a:cxn>
                      <a:cxn ang="0">
                        <a:pos x="15" y="15"/>
                      </a:cxn>
                      <a:cxn ang="0">
                        <a:pos x="23" y="6"/>
                      </a:cxn>
                      <a:cxn ang="0">
                        <a:pos x="1" y="0"/>
                      </a:cxn>
                    </a:cxnLst>
                    <a:rect l="0" t="0" r="r" b="b"/>
                    <a:pathLst>
                      <a:path w="23" h="15">
                        <a:moveTo>
                          <a:pt x="1" y="0"/>
                        </a:moveTo>
                        <a:cubicBezTo>
                          <a:pt x="1" y="0"/>
                          <a:pt x="0" y="8"/>
                          <a:pt x="2" y="12"/>
                        </a:cubicBezTo>
                        <a:cubicBezTo>
                          <a:pt x="7" y="13"/>
                          <a:pt x="15" y="15"/>
                          <a:pt x="15" y="15"/>
                        </a:cubicBezTo>
                        <a:cubicBezTo>
                          <a:pt x="15" y="15"/>
                          <a:pt x="20" y="12"/>
                          <a:pt x="23" y="6"/>
                        </a:cubicBezTo>
                        <a:cubicBezTo>
                          <a:pt x="10" y="2"/>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Freeform 188"/>
                  <p:cNvSpPr>
                    <a:spLocks noChangeAspect="1"/>
                  </p:cNvSpPr>
                  <p:nvPr/>
                </p:nvSpPr>
                <p:spPr bwMode="auto">
                  <a:xfrm>
                    <a:off x="2380" y="2926"/>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Freeform 189"/>
                  <p:cNvSpPr>
                    <a:spLocks noChangeAspect="1"/>
                  </p:cNvSpPr>
                  <p:nvPr/>
                </p:nvSpPr>
                <p:spPr bwMode="auto">
                  <a:xfrm>
                    <a:off x="2382" y="2928"/>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Freeform 190"/>
                  <p:cNvSpPr>
                    <a:spLocks noChangeAspect="1"/>
                  </p:cNvSpPr>
                  <p:nvPr/>
                </p:nvSpPr>
                <p:spPr bwMode="auto">
                  <a:xfrm>
                    <a:off x="2324" y="2948"/>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Freeform 191"/>
                  <p:cNvSpPr>
                    <a:spLocks noChangeAspect="1"/>
                  </p:cNvSpPr>
                  <p:nvPr/>
                </p:nvSpPr>
                <p:spPr bwMode="auto">
                  <a:xfrm>
                    <a:off x="2328" y="2950"/>
                    <a:ext cx="30" cy="26"/>
                  </a:xfrm>
                  <a:custGeom>
                    <a:avLst/>
                    <a:gdLst/>
                    <a:ahLst/>
                    <a:cxnLst>
                      <a:cxn ang="0">
                        <a:pos x="3" y="0"/>
                      </a:cxn>
                      <a:cxn ang="0">
                        <a:pos x="15" y="3"/>
                      </a:cxn>
                      <a:cxn ang="0">
                        <a:pos x="15" y="13"/>
                      </a:cxn>
                      <a:cxn ang="0">
                        <a:pos x="0" y="10"/>
                      </a:cxn>
                      <a:cxn ang="0">
                        <a:pos x="3" y="0"/>
                      </a:cxn>
                    </a:cxnLst>
                    <a:rect l="0" t="0" r="r" b="b"/>
                    <a:pathLst>
                      <a:path w="15" h="13">
                        <a:moveTo>
                          <a:pt x="3" y="0"/>
                        </a:moveTo>
                        <a:cubicBezTo>
                          <a:pt x="15" y="3"/>
                          <a:pt x="15" y="3"/>
                          <a:pt x="15" y="3"/>
                        </a:cubicBezTo>
                        <a:cubicBezTo>
                          <a:pt x="15" y="3"/>
                          <a:pt x="14" y="9"/>
                          <a:pt x="15" y="13"/>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Freeform 192"/>
                  <p:cNvSpPr>
                    <a:spLocks noChangeAspect="1"/>
                  </p:cNvSpPr>
                  <p:nvPr/>
                </p:nvSpPr>
                <p:spPr bwMode="auto">
                  <a:xfrm>
                    <a:off x="2330" y="2952"/>
                    <a:ext cx="28" cy="24"/>
                  </a:xfrm>
                  <a:custGeom>
                    <a:avLst/>
                    <a:gdLst/>
                    <a:ahLst/>
                    <a:cxnLst>
                      <a:cxn ang="0">
                        <a:pos x="2" y="0"/>
                      </a:cxn>
                      <a:cxn ang="0">
                        <a:pos x="14" y="3"/>
                      </a:cxn>
                      <a:cxn ang="0">
                        <a:pos x="14" y="12"/>
                      </a:cxn>
                      <a:cxn ang="0">
                        <a:pos x="0" y="8"/>
                      </a:cxn>
                      <a:cxn ang="0">
                        <a:pos x="2" y="0"/>
                      </a:cxn>
                    </a:cxnLst>
                    <a:rect l="0" t="0" r="r" b="b"/>
                    <a:pathLst>
                      <a:path w="14" h="12">
                        <a:moveTo>
                          <a:pt x="2" y="0"/>
                        </a:moveTo>
                        <a:cubicBezTo>
                          <a:pt x="14" y="3"/>
                          <a:pt x="14" y="3"/>
                          <a:pt x="14" y="3"/>
                        </a:cubicBezTo>
                        <a:cubicBezTo>
                          <a:pt x="14" y="3"/>
                          <a:pt x="13" y="8"/>
                          <a:pt x="14" y="12"/>
                        </a:cubicBezTo>
                        <a:cubicBezTo>
                          <a:pt x="9" y="11"/>
                          <a:pt x="0" y="8"/>
                          <a:pt x="0" y="8"/>
                        </a:cubicBezTo>
                        <a:lnTo>
                          <a:pt x="2"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Freeform 193"/>
                  <p:cNvSpPr>
                    <a:spLocks noChangeAspect="1"/>
                  </p:cNvSpPr>
                  <p:nvPr/>
                </p:nvSpPr>
                <p:spPr bwMode="auto">
                  <a:xfrm>
                    <a:off x="2408" y="2970"/>
                    <a:ext cx="44" cy="30"/>
                  </a:xfrm>
                  <a:custGeom>
                    <a:avLst/>
                    <a:gdLst/>
                    <a:ahLst/>
                    <a:cxnLst>
                      <a:cxn ang="0">
                        <a:pos x="22" y="4"/>
                      </a:cxn>
                      <a:cxn ang="0">
                        <a:pos x="5" y="0"/>
                      </a:cxn>
                      <a:cxn ang="0">
                        <a:pos x="0" y="10"/>
                      </a:cxn>
                      <a:cxn ang="0">
                        <a:pos x="18" y="15"/>
                      </a:cxn>
                      <a:cxn ang="0">
                        <a:pos x="22" y="4"/>
                      </a:cxn>
                    </a:cxnLst>
                    <a:rect l="0" t="0" r="r" b="b"/>
                    <a:pathLst>
                      <a:path w="22" h="15">
                        <a:moveTo>
                          <a:pt x="22" y="4"/>
                        </a:moveTo>
                        <a:cubicBezTo>
                          <a:pt x="5" y="0"/>
                          <a:pt x="5" y="0"/>
                          <a:pt x="5" y="0"/>
                        </a:cubicBezTo>
                        <a:cubicBezTo>
                          <a:pt x="5" y="0"/>
                          <a:pt x="3" y="6"/>
                          <a:pt x="0" y="10"/>
                        </a:cubicBezTo>
                        <a:cubicBezTo>
                          <a:pt x="7" y="12"/>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Freeform 194"/>
                  <p:cNvSpPr>
                    <a:spLocks noChangeAspect="1"/>
                  </p:cNvSpPr>
                  <p:nvPr/>
                </p:nvSpPr>
                <p:spPr bwMode="auto">
                  <a:xfrm>
                    <a:off x="2412" y="2972"/>
                    <a:ext cx="36" cy="26"/>
                  </a:xfrm>
                  <a:custGeom>
                    <a:avLst/>
                    <a:gdLst/>
                    <a:ahLst/>
                    <a:cxnLst>
                      <a:cxn ang="0">
                        <a:pos x="18" y="3"/>
                      </a:cxn>
                      <a:cxn ang="0">
                        <a:pos x="4" y="0"/>
                      </a:cxn>
                      <a:cxn ang="0">
                        <a:pos x="0" y="9"/>
                      </a:cxn>
                      <a:cxn ang="0">
                        <a:pos x="15" y="13"/>
                      </a:cxn>
                      <a:cxn ang="0">
                        <a:pos x="18" y="3"/>
                      </a:cxn>
                    </a:cxnLst>
                    <a:rect l="0" t="0" r="r" b="b"/>
                    <a:pathLst>
                      <a:path w="18" h="13">
                        <a:moveTo>
                          <a:pt x="18" y="3"/>
                        </a:moveTo>
                        <a:cubicBezTo>
                          <a:pt x="4" y="0"/>
                          <a:pt x="4" y="0"/>
                          <a:pt x="4" y="0"/>
                        </a:cubicBezTo>
                        <a:cubicBezTo>
                          <a:pt x="4" y="0"/>
                          <a:pt x="2"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Freeform 195"/>
                  <p:cNvSpPr>
                    <a:spLocks noChangeAspect="1"/>
                  </p:cNvSpPr>
                  <p:nvPr/>
                </p:nvSpPr>
                <p:spPr bwMode="auto">
                  <a:xfrm>
                    <a:off x="2414" y="2972"/>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2" y="5"/>
                          <a:pt x="0" y="8"/>
                        </a:cubicBezTo>
                        <a:cubicBezTo>
                          <a:pt x="5"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Freeform 196"/>
                  <p:cNvSpPr>
                    <a:spLocks noChangeAspect="1"/>
                  </p:cNvSpPr>
                  <p:nvPr/>
                </p:nvSpPr>
                <p:spPr bwMode="auto">
                  <a:xfrm>
                    <a:off x="2366" y="2956"/>
                    <a:ext cx="46" cy="32"/>
                  </a:xfrm>
                  <a:custGeom>
                    <a:avLst/>
                    <a:gdLst/>
                    <a:ahLst/>
                    <a:cxnLst>
                      <a:cxn ang="0">
                        <a:pos x="1" y="0"/>
                      </a:cxn>
                      <a:cxn ang="0">
                        <a:pos x="2" y="12"/>
                      </a:cxn>
                      <a:cxn ang="0">
                        <a:pos x="15" y="16"/>
                      </a:cxn>
                      <a:cxn ang="0">
                        <a:pos x="23" y="6"/>
                      </a:cxn>
                      <a:cxn ang="0">
                        <a:pos x="1" y="0"/>
                      </a:cxn>
                    </a:cxnLst>
                    <a:rect l="0" t="0" r="r" b="b"/>
                    <a:pathLst>
                      <a:path w="23" h="16">
                        <a:moveTo>
                          <a:pt x="1" y="0"/>
                        </a:moveTo>
                        <a:cubicBezTo>
                          <a:pt x="1" y="0"/>
                          <a:pt x="0" y="8"/>
                          <a:pt x="2" y="12"/>
                        </a:cubicBezTo>
                        <a:cubicBezTo>
                          <a:pt x="7" y="14"/>
                          <a:pt x="15" y="16"/>
                          <a:pt x="15" y="16"/>
                        </a:cubicBezTo>
                        <a:cubicBezTo>
                          <a:pt x="15" y="16"/>
                          <a:pt x="21" y="13"/>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Freeform 197"/>
                  <p:cNvSpPr>
                    <a:spLocks noChangeAspect="1"/>
                  </p:cNvSpPr>
                  <p:nvPr/>
                </p:nvSpPr>
                <p:spPr bwMode="auto">
                  <a:xfrm>
                    <a:off x="2368" y="2960"/>
                    <a:ext cx="40" cy="24"/>
                  </a:xfrm>
                  <a:custGeom>
                    <a:avLst/>
                    <a:gdLst/>
                    <a:ahLst/>
                    <a:cxnLst>
                      <a:cxn ang="0">
                        <a:pos x="1" y="0"/>
                      </a:cxn>
                      <a:cxn ang="0">
                        <a:pos x="2" y="10"/>
                      </a:cxn>
                      <a:cxn ang="0">
                        <a:pos x="13" y="12"/>
                      </a:cxn>
                      <a:cxn ang="0">
                        <a:pos x="20" y="4"/>
                      </a:cxn>
                      <a:cxn ang="0">
                        <a:pos x="1" y="0"/>
                      </a:cxn>
                    </a:cxnLst>
                    <a:rect l="0" t="0" r="r" b="b"/>
                    <a:pathLst>
                      <a:path w="20" h="12">
                        <a:moveTo>
                          <a:pt x="1" y="0"/>
                        </a:moveTo>
                        <a:cubicBezTo>
                          <a:pt x="1" y="0"/>
                          <a:pt x="0" y="6"/>
                          <a:pt x="2" y="10"/>
                        </a:cubicBezTo>
                        <a:cubicBezTo>
                          <a:pt x="7" y="11"/>
                          <a:pt x="13" y="12"/>
                          <a:pt x="13" y="12"/>
                        </a:cubicBezTo>
                        <a:cubicBezTo>
                          <a:pt x="13" y="12"/>
                          <a:pt x="18" y="10"/>
                          <a:pt x="20" y="4"/>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8" name="Freeform 198"/>
                  <p:cNvSpPr>
                    <a:spLocks noChangeAspect="1"/>
                  </p:cNvSpPr>
                  <p:nvPr/>
                </p:nvSpPr>
                <p:spPr bwMode="auto">
                  <a:xfrm>
                    <a:off x="2370" y="2960"/>
                    <a:ext cx="36" cy="24"/>
                  </a:xfrm>
                  <a:custGeom>
                    <a:avLst/>
                    <a:gdLst/>
                    <a:ahLst/>
                    <a:cxnLst>
                      <a:cxn ang="0">
                        <a:pos x="1" y="0"/>
                      </a:cxn>
                      <a:cxn ang="0">
                        <a:pos x="2" y="9"/>
                      </a:cxn>
                      <a:cxn ang="0">
                        <a:pos x="12" y="12"/>
                      </a:cxn>
                      <a:cxn ang="0">
                        <a:pos x="18" y="5"/>
                      </a:cxn>
                      <a:cxn ang="0">
                        <a:pos x="1" y="0"/>
                      </a:cxn>
                    </a:cxnLst>
                    <a:rect l="0" t="0" r="r" b="b"/>
                    <a:pathLst>
                      <a:path w="18" h="12">
                        <a:moveTo>
                          <a:pt x="1" y="0"/>
                        </a:moveTo>
                        <a:cubicBezTo>
                          <a:pt x="1" y="0"/>
                          <a:pt x="0" y="6"/>
                          <a:pt x="2" y="9"/>
                        </a:cubicBezTo>
                        <a:cubicBezTo>
                          <a:pt x="6" y="10"/>
                          <a:pt x="12" y="12"/>
                          <a:pt x="12" y="12"/>
                        </a:cubicBezTo>
                        <a:cubicBezTo>
                          <a:pt x="12" y="12"/>
                          <a:pt x="16" y="9"/>
                          <a:pt x="18"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Freeform 199"/>
                  <p:cNvSpPr>
                    <a:spLocks noChangeAspect="1"/>
                  </p:cNvSpPr>
                  <p:nvPr/>
                </p:nvSpPr>
                <p:spPr bwMode="auto">
                  <a:xfrm>
                    <a:off x="2358" y="2998"/>
                    <a:ext cx="10" cy="24"/>
                  </a:xfrm>
                  <a:custGeom>
                    <a:avLst/>
                    <a:gdLst/>
                    <a:ahLst/>
                    <a:cxnLst>
                      <a:cxn ang="0">
                        <a:pos x="1" y="6"/>
                      </a:cxn>
                      <a:cxn ang="0">
                        <a:pos x="2" y="1"/>
                      </a:cxn>
                      <a:cxn ang="0">
                        <a:pos x="4" y="6"/>
                      </a:cxn>
                      <a:cxn ang="0">
                        <a:pos x="3" y="12"/>
                      </a:cxn>
                      <a:cxn ang="0">
                        <a:pos x="1" y="6"/>
                      </a:cxn>
                    </a:cxnLst>
                    <a:rect l="0" t="0" r="r" b="b"/>
                    <a:pathLst>
                      <a:path w="5" h="12">
                        <a:moveTo>
                          <a:pt x="1" y="6"/>
                        </a:moveTo>
                        <a:cubicBezTo>
                          <a:pt x="0" y="3"/>
                          <a:pt x="1" y="1"/>
                          <a:pt x="2" y="1"/>
                        </a:cubicBezTo>
                        <a:cubicBezTo>
                          <a:pt x="3" y="0"/>
                          <a:pt x="4" y="3"/>
                          <a:pt x="4" y="6"/>
                        </a:cubicBezTo>
                        <a:cubicBezTo>
                          <a:pt x="5" y="9"/>
                          <a:pt x="4" y="12"/>
                          <a:pt x="3" y="12"/>
                        </a:cubicBezTo>
                        <a:cubicBezTo>
                          <a:pt x="2" y="12"/>
                          <a:pt x="1"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0" name="Freeform 200"/>
                  <p:cNvSpPr>
                    <a:spLocks noChangeAspect="1"/>
                  </p:cNvSpPr>
                  <p:nvPr/>
                </p:nvSpPr>
                <p:spPr bwMode="auto">
                  <a:xfrm>
                    <a:off x="2360" y="3002"/>
                    <a:ext cx="6" cy="18"/>
                  </a:xfrm>
                  <a:custGeom>
                    <a:avLst/>
                    <a:gdLst/>
                    <a:ahLst/>
                    <a:cxnLst>
                      <a:cxn ang="0">
                        <a:pos x="3" y="4"/>
                      </a:cxn>
                      <a:cxn ang="0">
                        <a:pos x="2" y="9"/>
                      </a:cxn>
                      <a:cxn ang="0">
                        <a:pos x="0" y="4"/>
                      </a:cxn>
                      <a:cxn ang="0">
                        <a:pos x="1" y="0"/>
                      </a:cxn>
                      <a:cxn ang="0">
                        <a:pos x="3" y="4"/>
                      </a:cxn>
                    </a:cxnLst>
                    <a:rect l="0" t="0" r="r" b="b"/>
                    <a:pathLst>
                      <a:path w="3" h="9">
                        <a:moveTo>
                          <a:pt x="3" y="4"/>
                        </a:moveTo>
                        <a:cubicBezTo>
                          <a:pt x="3" y="7"/>
                          <a:pt x="3" y="9"/>
                          <a:pt x="2" y="9"/>
                        </a:cubicBezTo>
                        <a:cubicBezTo>
                          <a:pt x="1" y="9"/>
                          <a:pt x="0" y="7"/>
                          <a:pt x="0" y="4"/>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Freeform 201"/>
                  <p:cNvSpPr>
                    <a:spLocks noChangeAspect="1"/>
                  </p:cNvSpPr>
                  <p:nvPr/>
                </p:nvSpPr>
                <p:spPr bwMode="auto">
                  <a:xfrm>
                    <a:off x="2372" y="3002"/>
                    <a:ext cx="10" cy="24"/>
                  </a:xfrm>
                  <a:custGeom>
                    <a:avLst/>
                    <a:gdLst/>
                    <a:ahLst/>
                    <a:cxnLst>
                      <a:cxn ang="0">
                        <a:pos x="1" y="6"/>
                      </a:cxn>
                      <a:cxn ang="0">
                        <a:pos x="4" y="1"/>
                      </a:cxn>
                      <a:cxn ang="0">
                        <a:pos x="4" y="7"/>
                      </a:cxn>
                      <a:cxn ang="0">
                        <a:pos x="1" y="11"/>
                      </a:cxn>
                      <a:cxn ang="0">
                        <a:pos x="1" y="6"/>
                      </a:cxn>
                    </a:cxnLst>
                    <a:rect l="0" t="0" r="r" b="b"/>
                    <a:pathLst>
                      <a:path w="5" h="12">
                        <a:moveTo>
                          <a:pt x="1" y="6"/>
                        </a:moveTo>
                        <a:cubicBezTo>
                          <a:pt x="1" y="3"/>
                          <a:pt x="3" y="0"/>
                          <a:pt x="4" y="1"/>
                        </a:cubicBezTo>
                        <a:cubicBezTo>
                          <a:pt x="5" y="1"/>
                          <a:pt x="5" y="4"/>
                          <a:pt x="4" y="7"/>
                        </a:cubicBezTo>
                        <a:cubicBezTo>
                          <a:pt x="3" y="10"/>
                          <a:pt x="2" y="12"/>
                          <a:pt x="1" y="11"/>
                        </a:cubicBezTo>
                        <a:cubicBezTo>
                          <a:pt x="0" y="11"/>
                          <a:pt x="0" y="8"/>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Freeform 202"/>
                  <p:cNvSpPr>
                    <a:spLocks noChangeAspect="1"/>
                  </p:cNvSpPr>
                  <p:nvPr/>
                </p:nvSpPr>
                <p:spPr bwMode="auto">
                  <a:xfrm>
                    <a:off x="2372" y="3006"/>
                    <a:ext cx="10" cy="18"/>
                  </a:xfrm>
                  <a:custGeom>
                    <a:avLst/>
                    <a:gdLst/>
                    <a:ahLst/>
                    <a:cxnLst>
                      <a:cxn ang="0">
                        <a:pos x="4" y="5"/>
                      </a:cxn>
                      <a:cxn ang="0">
                        <a:pos x="1" y="8"/>
                      </a:cxn>
                      <a:cxn ang="0">
                        <a:pos x="1" y="4"/>
                      </a:cxn>
                      <a:cxn ang="0">
                        <a:pos x="4" y="0"/>
                      </a:cxn>
                      <a:cxn ang="0">
                        <a:pos x="4" y="5"/>
                      </a:cxn>
                    </a:cxnLst>
                    <a:rect l="0" t="0" r="r" b="b"/>
                    <a:pathLst>
                      <a:path w="5" h="9">
                        <a:moveTo>
                          <a:pt x="4" y="5"/>
                        </a:moveTo>
                        <a:cubicBezTo>
                          <a:pt x="3" y="7"/>
                          <a:pt x="2" y="9"/>
                          <a:pt x="1" y="8"/>
                        </a:cubicBezTo>
                        <a:cubicBezTo>
                          <a:pt x="0" y="8"/>
                          <a:pt x="0" y="6"/>
                          <a:pt x="1" y="4"/>
                        </a:cubicBezTo>
                        <a:cubicBezTo>
                          <a:pt x="2" y="1"/>
                          <a:pt x="3" y="0"/>
                          <a:pt x="4" y="0"/>
                        </a:cubicBezTo>
                        <a:cubicBezTo>
                          <a:pt x="5" y="0"/>
                          <a:pt x="5" y="2"/>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Freeform 203"/>
                  <p:cNvSpPr>
                    <a:spLocks noChangeAspect="1"/>
                  </p:cNvSpPr>
                  <p:nvPr/>
                </p:nvSpPr>
                <p:spPr bwMode="auto">
                  <a:xfrm>
                    <a:off x="2380" y="3010"/>
                    <a:ext cx="20" cy="18"/>
                  </a:xfrm>
                  <a:custGeom>
                    <a:avLst/>
                    <a:gdLst/>
                    <a:ahLst/>
                    <a:cxnLst>
                      <a:cxn ang="0">
                        <a:pos x="4" y="3"/>
                      </a:cxn>
                      <a:cxn ang="0">
                        <a:pos x="9" y="0"/>
                      </a:cxn>
                      <a:cxn ang="0">
                        <a:pos x="7" y="6"/>
                      </a:cxn>
                      <a:cxn ang="0">
                        <a:pos x="1" y="8"/>
                      </a:cxn>
                      <a:cxn ang="0">
                        <a:pos x="4" y="3"/>
                      </a:cxn>
                    </a:cxnLst>
                    <a:rect l="0" t="0" r="r" b="b"/>
                    <a:pathLst>
                      <a:path w="10" h="9">
                        <a:moveTo>
                          <a:pt x="4" y="3"/>
                        </a:moveTo>
                        <a:cubicBezTo>
                          <a:pt x="6" y="1"/>
                          <a:pt x="9" y="0"/>
                          <a:pt x="9" y="0"/>
                        </a:cubicBezTo>
                        <a:cubicBezTo>
                          <a:pt x="10" y="1"/>
                          <a:pt x="9" y="4"/>
                          <a:pt x="7" y="6"/>
                        </a:cubicBezTo>
                        <a:cubicBezTo>
                          <a:pt x="4" y="8"/>
                          <a:pt x="2" y="9"/>
                          <a:pt x="1" y="8"/>
                        </a:cubicBezTo>
                        <a:cubicBezTo>
                          <a:pt x="0" y="7"/>
                          <a:pt x="2" y="5"/>
                          <a:pt x="4" y="3"/>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Freeform 204"/>
                  <p:cNvSpPr>
                    <a:spLocks noChangeAspect="1"/>
                  </p:cNvSpPr>
                  <p:nvPr/>
                </p:nvSpPr>
                <p:spPr bwMode="auto">
                  <a:xfrm>
                    <a:off x="2382" y="3012"/>
                    <a:ext cx="16" cy="14"/>
                  </a:xfrm>
                  <a:custGeom>
                    <a:avLst/>
                    <a:gdLst/>
                    <a:ahLst/>
                    <a:cxnLst>
                      <a:cxn ang="0">
                        <a:pos x="5" y="4"/>
                      </a:cxn>
                      <a:cxn ang="0">
                        <a:pos x="1" y="6"/>
                      </a:cxn>
                      <a:cxn ang="0">
                        <a:pos x="3" y="2"/>
                      </a:cxn>
                      <a:cxn ang="0">
                        <a:pos x="7" y="0"/>
                      </a:cxn>
                      <a:cxn ang="0">
                        <a:pos x="5" y="4"/>
                      </a:cxn>
                    </a:cxnLst>
                    <a:rect l="0" t="0" r="r" b="b"/>
                    <a:pathLst>
                      <a:path w="8" h="7">
                        <a:moveTo>
                          <a:pt x="5" y="4"/>
                        </a:moveTo>
                        <a:cubicBezTo>
                          <a:pt x="3" y="6"/>
                          <a:pt x="2" y="7"/>
                          <a:pt x="1" y="6"/>
                        </a:cubicBezTo>
                        <a:cubicBezTo>
                          <a:pt x="0" y="6"/>
                          <a:pt x="1" y="4"/>
                          <a:pt x="3" y="2"/>
                        </a:cubicBezTo>
                        <a:cubicBezTo>
                          <a:pt x="5" y="0"/>
                          <a:pt x="7" y="0"/>
                          <a:pt x="7" y="0"/>
                        </a:cubicBezTo>
                        <a:cubicBezTo>
                          <a:pt x="8" y="1"/>
                          <a:pt x="7" y="3"/>
                          <a:pt x="5"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Freeform 205"/>
                  <p:cNvSpPr>
                    <a:spLocks noChangeAspect="1"/>
                  </p:cNvSpPr>
                  <p:nvPr/>
                </p:nvSpPr>
                <p:spPr bwMode="auto">
                  <a:xfrm>
                    <a:off x="2492" y="2421"/>
                    <a:ext cx="12" cy="22"/>
                  </a:xfrm>
                  <a:custGeom>
                    <a:avLst/>
                    <a:gdLst/>
                    <a:ahLst/>
                    <a:cxnLst>
                      <a:cxn ang="0">
                        <a:pos x="1" y="6"/>
                      </a:cxn>
                      <a:cxn ang="0">
                        <a:pos x="2" y="0"/>
                      </a:cxn>
                      <a:cxn ang="0">
                        <a:pos x="5" y="5"/>
                      </a:cxn>
                      <a:cxn ang="0">
                        <a:pos x="4" y="11"/>
                      </a:cxn>
                      <a:cxn ang="0">
                        <a:pos x="1" y="6"/>
                      </a:cxn>
                    </a:cxnLst>
                    <a:rect l="0" t="0" r="r" b="b"/>
                    <a:pathLst>
                      <a:path w="6" h="11">
                        <a:moveTo>
                          <a:pt x="1" y="6"/>
                        </a:moveTo>
                        <a:cubicBezTo>
                          <a:pt x="0" y="3"/>
                          <a:pt x="1" y="0"/>
                          <a:pt x="2" y="0"/>
                        </a:cubicBezTo>
                        <a:cubicBezTo>
                          <a:pt x="3" y="0"/>
                          <a:pt x="4" y="2"/>
                          <a:pt x="5" y="5"/>
                        </a:cubicBezTo>
                        <a:cubicBezTo>
                          <a:pt x="6" y="8"/>
                          <a:pt x="5" y="10"/>
                          <a:pt x="4" y="11"/>
                        </a:cubicBezTo>
                        <a:cubicBezTo>
                          <a:pt x="3" y="11"/>
                          <a:pt x="2"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6" name="Freeform 206"/>
                  <p:cNvSpPr>
                    <a:spLocks noChangeAspect="1"/>
                  </p:cNvSpPr>
                  <p:nvPr/>
                </p:nvSpPr>
                <p:spPr bwMode="auto">
                  <a:xfrm>
                    <a:off x="2494" y="2423"/>
                    <a:ext cx="8" cy="18"/>
                  </a:xfrm>
                  <a:custGeom>
                    <a:avLst/>
                    <a:gdLst/>
                    <a:ahLst/>
                    <a:cxnLst>
                      <a:cxn ang="0">
                        <a:pos x="3" y="4"/>
                      </a:cxn>
                      <a:cxn ang="0">
                        <a:pos x="3" y="9"/>
                      </a:cxn>
                      <a:cxn ang="0">
                        <a:pos x="0" y="5"/>
                      </a:cxn>
                      <a:cxn ang="0">
                        <a:pos x="1" y="0"/>
                      </a:cxn>
                      <a:cxn ang="0">
                        <a:pos x="3" y="4"/>
                      </a:cxn>
                    </a:cxnLst>
                    <a:rect l="0" t="0" r="r" b="b"/>
                    <a:pathLst>
                      <a:path w="4" h="9">
                        <a:moveTo>
                          <a:pt x="3" y="4"/>
                        </a:moveTo>
                        <a:cubicBezTo>
                          <a:pt x="4" y="6"/>
                          <a:pt x="4" y="8"/>
                          <a:pt x="3" y="9"/>
                        </a:cubicBezTo>
                        <a:cubicBezTo>
                          <a:pt x="2" y="9"/>
                          <a:pt x="1" y="7"/>
                          <a:pt x="0" y="5"/>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Freeform 207"/>
                  <p:cNvSpPr>
                    <a:spLocks noChangeAspect="1"/>
                  </p:cNvSpPr>
                  <p:nvPr/>
                </p:nvSpPr>
                <p:spPr bwMode="auto">
                  <a:xfrm>
                    <a:off x="2508" y="2421"/>
                    <a:ext cx="8" cy="24"/>
                  </a:xfrm>
                  <a:custGeom>
                    <a:avLst/>
                    <a:gdLst/>
                    <a:ahLst/>
                    <a:cxnLst>
                      <a:cxn ang="0">
                        <a:pos x="0" y="6"/>
                      </a:cxn>
                      <a:cxn ang="0">
                        <a:pos x="3" y="1"/>
                      </a:cxn>
                      <a:cxn ang="0">
                        <a:pos x="4" y="6"/>
                      </a:cxn>
                      <a:cxn ang="0">
                        <a:pos x="1" y="12"/>
                      </a:cxn>
                      <a:cxn ang="0">
                        <a:pos x="0" y="6"/>
                      </a:cxn>
                    </a:cxnLst>
                    <a:rect l="0" t="0" r="r" b="b"/>
                    <a:pathLst>
                      <a:path w="4" h="12">
                        <a:moveTo>
                          <a:pt x="0" y="6"/>
                        </a:moveTo>
                        <a:cubicBezTo>
                          <a:pt x="1" y="3"/>
                          <a:pt x="2" y="0"/>
                          <a:pt x="3" y="1"/>
                        </a:cubicBezTo>
                        <a:cubicBezTo>
                          <a:pt x="4" y="1"/>
                          <a:pt x="4" y="3"/>
                          <a:pt x="4" y="6"/>
                        </a:cubicBezTo>
                        <a:cubicBezTo>
                          <a:pt x="4" y="9"/>
                          <a:pt x="2" y="12"/>
                          <a:pt x="1" y="12"/>
                        </a:cubicBezTo>
                        <a:cubicBezTo>
                          <a:pt x="0" y="12"/>
                          <a:pt x="0" y="9"/>
                          <a:pt x="0"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Freeform 208"/>
                  <p:cNvSpPr>
                    <a:spLocks noChangeAspect="1"/>
                  </p:cNvSpPr>
                  <p:nvPr/>
                </p:nvSpPr>
                <p:spPr bwMode="auto">
                  <a:xfrm>
                    <a:off x="2508" y="2425"/>
                    <a:ext cx="8" cy="18"/>
                  </a:xfrm>
                  <a:custGeom>
                    <a:avLst/>
                    <a:gdLst/>
                    <a:ahLst/>
                    <a:cxnLst>
                      <a:cxn ang="0">
                        <a:pos x="4" y="4"/>
                      </a:cxn>
                      <a:cxn ang="0">
                        <a:pos x="1" y="9"/>
                      </a:cxn>
                      <a:cxn ang="0">
                        <a:pos x="1" y="4"/>
                      </a:cxn>
                      <a:cxn ang="0">
                        <a:pos x="3" y="0"/>
                      </a:cxn>
                      <a:cxn ang="0">
                        <a:pos x="4" y="4"/>
                      </a:cxn>
                    </a:cxnLst>
                    <a:rect l="0" t="0" r="r" b="b"/>
                    <a:pathLst>
                      <a:path w="4" h="9">
                        <a:moveTo>
                          <a:pt x="4" y="4"/>
                        </a:moveTo>
                        <a:cubicBezTo>
                          <a:pt x="3" y="7"/>
                          <a:pt x="2" y="9"/>
                          <a:pt x="1" y="9"/>
                        </a:cubicBezTo>
                        <a:cubicBezTo>
                          <a:pt x="1" y="8"/>
                          <a:pt x="0" y="6"/>
                          <a:pt x="1" y="4"/>
                        </a:cubicBezTo>
                        <a:cubicBezTo>
                          <a:pt x="1" y="1"/>
                          <a:pt x="2" y="0"/>
                          <a:pt x="3" y="0"/>
                        </a:cubicBezTo>
                        <a:cubicBezTo>
                          <a:pt x="3" y="0"/>
                          <a:pt x="4" y="2"/>
                          <a:pt x="4"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Freeform 209"/>
                  <p:cNvSpPr>
                    <a:spLocks noChangeAspect="1"/>
                  </p:cNvSpPr>
                  <p:nvPr/>
                </p:nvSpPr>
                <p:spPr bwMode="auto">
                  <a:xfrm>
                    <a:off x="2518" y="2425"/>
                    <a:ext cx="16" cy="20"/>
                  </a:xfrm>
                  <a:custGeom>
                    <a:avLst/>
                    <a:gdLst/>
                    <a:ahLst/>
                    <a:cxnLst>
                      <a:cxn ang="0">
                        <a:pos x="3" y="4"/>
                      </a:cxn>
                      <a:cxn ang="0">
                        <a:pos x="8" y="1"/>
                      </a:cxn>
                      <a:cxn ang="0">
                        <a:pos x="6" y="6"/>
                      </a:cxn>
                      <a:cxn ang="0">
                        <a:pos x="1" y="10"/>
                      </a:cxn>
                      <a:cxn ang="0">
                        <a:pos x="3" y="4"/>
                      </a:cxn>
                    </a:cxnLst>
                    <a:rect l="0" t="0" r="r" b="b"/>
                    <a:pathLst>
                      <a:path w="8" h="10">
                        <a:moveTo>
                          <a:pt x="3" y="4"/>
                        </a:moveTo>
                        <a:cubicBezTo>
                          <a:pt x="4" y="1"/>
                          <a:pt x="7" y="0"/>
                          <a:pt x="8" y="1"/>
                        </a:cubicBezTo>
                        <a:cubicBezTo>
                          <a:pt x="8" y="1"/>
                          <a:pt x="8" y="4"/>
                          <a:pt x="6" y="6"/>
                        </a:cubicBezTo>
                        <a:cubicBezTo>
                          <a:pt x="4" y="9"/>
                          <a:pt x="2" y="10"/>
                          <a:pt x="1" y="10"/>
                        </a:cubicBezTo>
                        <a:cubicBezTo>
                          <a:pt x="0" y="9"/>
                          <a:pt x="1" y="6"/>
                          <a:pt x="3" y="4"/>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0" name="Freeform 210"/>
                  <p:cNvSpPr>
                    <a:spLocks noChangeAspect="1"/>
                  </p:cNvSpPr>
                  <p:nvPr/>
                </p:nvSpPr>
                <p:spPr bwMode="auto">
                  <a:xfrm>
                    <a:off x="2520" y="2427"/>
                    <a:ext cx="12" cy="16"/>
                  </a:xfrm>
                  <a:custGeom>
                    <a:avLst/>
                    <a:gdLst/>
                    <a:ahLst/>
                    <a:cxnLst>
                      <a:cxn ang="0">
                        <a:pos x="4" y="5"/>
                      </a:cxn>
                      <a:cxn ang="0">
                        <a:pos x="0" y="8"/>
                      </a:cxn>
                      <a:cxn ang="0">
                        <a:pos x="2" y="3"/>
                      </a:cxn>
                      <a:cxn ang="0">
                        <a:pos x="6" y="1"/>
                      </a:cxn>
                      <a:cxn ang="0">
                        <a:pos x="4" y="5"/>
                      </a:cxn>
                    </a:cxnLst>
                    <a:rect l="0" t="0" r="r" b="b"/>
                    <a:pathLst>
                      <a:path w="6" h="8">
                        <a:moveTo>
                          <a:pt x="4" y="5"/>
                        </a:moveTo>
                        <a:cubicBezTo>
                          <a:pt x="3" y="7"/>
                          <a:pt x="1" y="8"/>
                          <a:pt x="0" y="8"/>
                        </a:cubicBezTo>
                        <a:cubicBezTo>
                          <a:pt x="0" y="7"/>
                          <a:pt x="0" y="5"/>
                          <a:pt x="2" y="3"/>
                        </a:cubicBezTo>
                        <a:cubicBezTo>
                          <a:pt x="3" y="1"/>
                          <a:pt x="5" y="0"/>
                          <a:pt x="6" y="1"/>
                        </a:cubicBezTo>
                        <a:cubicBezTo>
                          <a:pt x="6" y="1"/>
                          <a:pt x="6" y="3"/>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Freeform 211"/>
                  <p:cNvSpPr>
                    <a:spLocks noChangeAspect="1"/>
                  </p:cNvSpPr>
                  <p:nvPr/>
                </p:nvSpPr>
                <p:spPr bwMode="auto">
                  <a:xfrm>
                    <a:off x="2190" y="2680"/>
                    <a:ext cx="226" cy="374"/>
                  </a:xfrm>
                  <a:custGeom>
                    <a:avLst/>
                    <a:gdLst/>
                    <a:ahLst/>
                    <a:cxnLst>
                      <a:cxn ang="0">
                        <a:pos x="74" y="87"/>
                      </a:cxn>
                      <a:cxn ang="0">
                        <a:pos x="62" y="130"/>
                      </a:cxn>
                      <a:cxn ang="0">
                        <a:pos x="57" y="179"/>
                      </a:cxn>
                      <a:cxn ang="0">
                        <a:pos x="2" y="180"/>
                      </a:cxn>
                      <a:cxn ang="0">
                        <a:pos x="1" y="174"/>
                      </a:cxn>
                      <a:cxn ang="0">
                        <a:pos x="0" y="162"/>
                      </a:cxn>
                      <a:cxn ang="0">
                        <a:pos x="0" y="152"/>
                      </a:cxn>
                      <a:cxn ang="0">
                        <a:pos x="1" y="125"/>
                      </a:cxn>
                      <a:cxn ang="0">
                        <a:pos x="1" y="120"/>
                      </a:cxn>
                      <a:cxn ang="0">
                        <a:pos x="3" y="114"/>
                      </a:cxn>
                      <a:cxn ang="0">
                        <a:pos x="7" y="112"/>
                      </a:cxn>
                      <a:cxn ang="0">
                        <a:pos x="13" y="112"/>
                      </a:cxn>
                      <a:cxn ang="0">
                        <a:pos x="24" y="107"/>
                      </a:cxn>
                      <a:cxn ang="0">
                        <a:pos x="32" y="98"/>
                      </a:cxn>
                      <a:cxn ang="0">
                        <a:pos x="37" y="88"/>
                      </a:cxn>
                      <a:cxn ang="0">
                        <a:pos x="43" y="78"/>
                      </a:cxn>
                      <a:cxn ang="0">
                        <a:pos x="46" y="66"/>
                      </a:cxn>
                      <a:cxn ang="0">
                        <a:pos x="48" y="60"/>
                      </a:cxn>
                      <a:cxn ang="0">
                        <a:pos x="50" y="55"/>
                      </a:cxn>
                      <a:cxn ang="0">
                        <a:pos x="53" y="49"/>
                      </a:cxn>
                      <a:cxn ang="0">
                        <a:pos x="57" y="46"/>
                      </a:cxn>
                      <a:cxn ang="0">
                        <a:pos x="64" y="37"/>
                      </a:cxn>
                      <a:cxn ang="0">
                        <a:pos x="70" y="27"/>
                      </a:cxn>
                      <a:cxn ang="0">
                        <a:pos x="73" y="22"/>
                      </a:cxn>
                      <a:cxn ang="0">
                        <a:pos x="74" y="20"/>
                      </a:cxn>
                      <a:cxn ang="0">
                        <a:pos x="77" y="18"/>
                      </a:cxn>
                      <a:cxn ang="0">
                        <a:pos x="82" y="15"/>
                      </a:cxn>
                      <a:cxn ang="0">
                        <a:pos x="86" y="12"/>
                      </a:cxn>
                      <a:cxn ang="0">
                        <a:pos x="96" y="6"/>
                      </a:cxn>
                      <a:cxn ang="0">
                        <a:pos x="107" y="1"/>
                      </a:cxn>
                      <a:cxn ang="0">
                        <a:pos x="111" y="2"/>
                      </a:cxn>
                      <a:cxn ang="0">
                        <a:pos x="113" y="7"/>
                      </a:cxn>
                      <a:cxn ang="0">
                        <a:pos x="111" y="18"/>
                      </a:cxn>
                      <a:cxn ang="0">
                        <a:pos x="108" y="24"/>
                      </a:cxn>
                      <a:cxn ang="0">
                        <a:pos x="105" y="28"/>
                      </a:cxn>
                      <a:cxn ang="0">
                        <a:pos x="96" y="35"/>
                      </a:cxn>
                      <a:cxn ang="0">
                        <a:pos x="88" y="42"/>
                      </a:cxn>
                      <a:cxn ang="0">
                        <a:pos x="81" y="63"/>
                      </a:cxn>
                      <a:cxn ang="0">
                        <a:pos x="74" y="87"/>
                      </a:cxn>
                    </a:cxnLst>
                    <a:rect l="0" t="0" r="r" b="b"/>
                    <a:pathLst>
                      <a:path w="113" h="187">
                        <a:moveTo>
                          <a:pt x="74" y="87"/>
                        </a:moveTo>
                        <a:cubicBezTo>
                          <a:pt x="68" y="103"/>
                          <a:pt x="68" y="114"/>
                          <a:pt x="62" y="130"/>
                        </a:cubicBezTo>
                        <a:cubicBezTo>
                          <a:pt x="57" y="145"/>
                          <a:pt x="62" y="163"/>
                          <a:pt x="57" y="179"/>
                        </a:cubicBezTo>
                        <a:cubicBezTo>
                          <a:pt x="57" y="179"/>
                          <a:pt x="33" y="187"/>
                          <a:pt x="2" y="180"/>
                        </a:cubicBezTo>
                        <a:cubicBezTo>
                          <a:pt x="1" y="180"/>
                          <a:pt x="1" y="175"/>
                          <a:pt x="1" y="174"/>
                        </a:cubicBezTo>
                        <a:cubicBezTo>
                          <a:pt x="0" y="170"/>
                          <a:pt x="1" y="166"/>
                          <a:pt x="0" y="162"/>
                        </a:cubicBezTo>
                        <a:cubicBezTo>
                          <a:pt x="0" y="158"/>
                          <a:pt x="0" y="155"/>
                          <a:pt x="0" y="152"/>
                        </a:cubicBezTo>
                        <a:cubicBezTo>
                          <a:pt x="0" y="143"/>
                          <a:pt x="0" y="134"/>
                          <a:pt x="1" y="125"/>
                        </a:cubicBezTo>
                        <a:cubicBezTo>
                          <a:pt x="1" y="123"/>
                          <a:pt x="1" y="122"/>
                          <a:pt x="1" y="120"/>
                        </a:cubicBezTo>
                        <a:cubicBezTo>
                          <a:pt x="1" y="117"/>
                          <a:pt x="1" y="117"/>
                          <a:pt x="3" y="114"/>
                        </a:cubicBezTo>
                        <a:cubicBezTo>
                          <a:pt x="4" y="112"/>
                          <a:pt x="4" y="113"/>
                          <a:pt x="7" y="112"/>
                        </a:cubicBezTo>
                        <a:cubicBezTo>
                          <a:pt x="9" y="112"/>
                          <a:pt x="11" y="112"/>
                          <a:pt x="13" y="112"/>
                        </a:cubicBezTo>
                        <a:cubicBezTo>
                          <a:pt x="17" y="110"/>
                          <a:pt x="21" y="109"/>
                          <a:pt x="24" y="107"/>
                        </a:cubicBezTo>
                        <a:cubicBezTo>
                          <a:pt x="27" y="104"/>
                          <a:pt x="30" y="102"/>
                          <a:pt x="32" y="98"/>
                        </a:cubicBezTo>
                        <a:cubicBezTo>
                          <a:pt x="34" y="95"/>
                          <a:pt x="35" y="91"/>
                          <a:pt x="37" y="88"/>
                        </a:cubicBezTo>
                        <a:cubicBezTo>
                          <a:pt x="39" y="85"/>
                          <a:pt x="41" y="81"/>
                          <a:pt x="43" y="78"/>
                        </a:cubicBezTo>
                        <a:cubicBezTo>
                          <a:pt x="44" y="74"/>
                          <a:pt x="45" y="70"/>
                          <a:pt x="46" y="66"/>
                        </a:cubicBezTo>
                        <a:cubicBezTo>
                          <a:pt x="47" y="64"/>
                          <a:pt x="47" y="62"/>
                          <a:pt x="48" y="60"/>
                        </a:cubicBezTo>
                        <a:cubicBezTo>
                          <a:pt x="49" y="58"/>
                          <a:pt x="49" y="57"/>
                          <a:pt x="50" y="55"/>
                        </a:cubicBezTo>
                        <a:cubicBezTo>
                          <a:pt x="51" y="53"/>
                          <a:pt x="52" y="51"/>
                          <a:pt x="53" y="49"/>
                        </a:cubicBezTo>
                        <a:cubicBezTo>
                          <a:pt x="54" y="48"/>
                          <a:pt x="56" y="47"/>
                          <a:pt x="57" y="46"/>
                        </a:cubicBezTo>
                        <a:cubicBezTo>
                          <a:pt x="60" y="43"/>
                          <a:pt x="62" y="40"/>
                          <a:pt x="64" y="37"/>
                        </a:cubicBezTo>
                        <a:cubicBezTo>
                          <a:pt x="67" y="34"/>
                          <a:pt x="69" y="31"/>
                          <a:pt x="70" y="27"/>
                        </a:cubicBezTo>
                        <a:cubicBezTo>
                          <a:pt x="71" y="25"/>
                          <a:pt x="72" y="24"/>
                          <a:pt x="73" y="22"/>
                        </a:cubicBezTo>
                        <a:cubicBezTo>
                          <a:pt x="74" y="20"/>
                          <a:pt x="74" y="20"/>
                          <a:pt x="74" y="20"/>
                        </a:cubicBezTo>
                        <a:cubicBezTo>
                          <a:pt x="75" y="19"/>
                          <a:pt x="76" y="19"/>
                          <a:pt x="77" y="18"/>
                        </a:cubicBezTo>
                        <a:cubicBezTo>
                          <a:pt x="78" y="17"/>
                          <a:pt x="80" y="16"/>
                          <a:pt x="82" y="15"/>
                        </a:cubicBezTo>
                        <a:cubicBezTo>
                          <a:pt x="83" y="14"/>
                          <a:pt x="85" y="13"/>
                          <a:pt x="86" y="12"/>
                        </a:cubicBezTo>
                        <a:cubicBezTo>
                          <a:pt x="90" y="11"/>
                          <a:pt x="93" y="9"/>
                          <a:pt x="96" y="6"/>
                        </a:cubicBezTo>
                        <a:cubicBezTo>
                          <a:pt x="99" y="4"/>
                          <a:pt x="103" y="3"/>
                          <a:pt x="107" y="1"/>
                        </a:cubicBezTo>
                        <a:cubicBezTo>
                          <a:pt x="108" y="0"/>
                          <a:pt x="110" y="1"/>
                          <a:pt x="111" y="2"/>
                        </a:cubicBezTo>
                        <a:cubicBezTo>
                          <a:pt x="112" y="3"/>
                          <a:pt x="112" y="5"/>
                          <a:pt x="113" y="7"/>
                        </a:cubicBezTo>
                        <a:cubicBezTo>
                          <a:pt x="113" y="10"/>
                          <a:pt x="113" y="15"/>
                          <a:pt x="111" y="18"/>
                        </a:cubicBezTo>
                        <a:cubicBezTo>
                          <a:pt x="110" y="20"/>
                          <a:pt x="109" y="22"/>
                          <a:pt x="108" y="24"/>
                        </a:cubicBezTo>
                        <a:cubicBezTo>
                          <a:pt x="107" y="25"/>
                          <a:pt x="106" y="26"/>
                          <a:pt x="105" y="28"/>
                        </a:cubicBezTo>
                        <a:cubicBezTo>
                          <a:pt x="102" y="31"/>
                          <a:pt x="100" y="33"/>
                          <a:pt x="96" y="35"/>
                        </a:cubicBezTo>
                        <a:cubicBezTo>
                          <a:pt x="94" y="37"/>
                          <a:pt x="90" y="39"/>
                          <a:pt x="88" y="42"/>
                        </a:cubicBezTo>
                        <a:cubicBezTo>
                          <a:pt x="85" y="48"/>
                          <a:pt x="84" y="56"/>
                          <a:pt x="81" y="63"/>
                        </a:cubicBezTo>
                        <a:cubicBezTo>
                          <a:pt x="79" y="71"/>
                          <a:pt x="76" y="79"/>
                          <a:pt x="74" y="87"/>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Freeform 212"/>
                  <p:cNvSpPr>
                    <a:spLocks noChangeAspect="1"/>
                  </p:cNvSpPr>
                  <p:nvPr/>
                </p:nvSpPr>
                <p:spPr bwMode="auto">
                  <a:xfrm>
                    <a:off x="2374" y="2678"/>
                    <a:ext cx="44" cy="32"/>
                  </a:xfrm>
                  <a:custGeom>
                    <a:avLst/>
                    <a:gdLst/>
                    <a:ahLst/>
                    <a:cxnLst>
                      <a:cxn ang="0">
                        <a:pos x="0" y="9"/>
                      </a:cxn>
                      <a:cxn ang="0">
                        <a:pos x="3" y="15"/>
                      </a:cxn>
                      <a:cxn ang="0">
                        <a:pos x="9" y="15"/>
                      </a:cxn>
                      <a:cxn ang="0">
                        <a:pos x="21" y="6"/>
                      </a:cxn>
                      <a:cxn ang="0">
                        <a:pos x="20" y="1"/>
                      </a:cxn>
                      <a:cxn ang="0">
                        <a:pos x="12" y="2"/>
                      </a:cxn>
                      <a:cxn ang="0">
                        <a:pos x="0" y="9"/>
                      </a:cxn>
                    </a:cxnLst>
                    <a:rect l="0" t="0" r="r" b="b"/>
                    <a:pathLst>
                      <a:path w="22" h="16">
                        <a:moveTo>
                          <a:pt x="0" y="9"/>
                        </a:moveTo>
                        <a:cubicBezTo>
                          <a:pt x="0" y="11"/>
                          <a:pt x="0" y="14"/>
                          <a:pt x="3" y="15"/>
                        </a:cubicBezTo>
                        <a:cubicBezTo>
                          <a:pt x="5" y="16"/>
                          <a:pt x="7" y="16"/>
                          <a:pt x="9" y="15"/>
                        </a:cubicBezTo>
                        <a:cubicBezTo>
                          <a:pt x="14" y="13"/>
                          <a:pt x="18" y="10"/>
                          <a:pt x="21" y="6"/>
                        </a:cubicBezTo>
                        <a:cubicBezTo>
                          <a:pt x="22" y="4"/>
                          <a:pt x="22" y="1"/>
                          <a:pt x="20" y="1"/>
                        </a:cubicBezTo>
                        <a:cubicBezTo>
                          <a:pt x="17" y="0"/>
                          <a:pt x="15" y="1"/>
                          <a:pt x="12" y="2"/>
                        </a:cubicBezTo>
                        <a:cubicBezTo>
                          <a:pt x="6" y="5"/>
                          <a:pt x="4" y="6"/>
                          <a:pt x="0" y="9"/>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Freeform 213"/>
                  <p:cNvSpPr>
                    <a:spLocks noChangeAspect="1"/>
                  </p:cNvSpPr>
                  <p:nvPr/>
                </p:nvSpPr>
                <p:spPr bwMode="auto">
                  <a:xfrm>
                    <a:off x="2374" y="2678"/>
                    <a:ext cx="44" cy="32"/>
                  </a:xfrm>
                  <a:custGeom>
                    <a:avLst/>
                    <a:gdLst/>
                    <a:ahLst/>
                    <a:cxnLst>
                      <a:cxn ang="0">
                        <a:pos x="0" y="9"/>
                      </a:cxn>
                      <a:cxn ang="0">
                        <a:pos x="0" y="11"/>
                      </a:cxn>
                      <a:cxn ang="0">
                        <a:pos x="3" y="15"/>
                      </a:cxn>
                      <a:cxn ang="0">
                        <a:pos x="6" y="16"/>
                      </a:cxn>
                      <a:cxn ang="0">
                        <a:pos x="9" y="15"/>
                      </a:cxn>
                      <a:cxn ang="0">
                        <a:pos x="21" y="6"/>
                      </a:cxn>
                      <a:cxn ang="0">
                        <a:pos x="22" y="3"/>
                      </a:cxn>
                      <a:cxn ang="0">
                        <a:pos x="20" y="0"/>
                      </a:cxn>
                      <a:cxn ang="0">
                        <a:pos x="18" y="0"/>
                      </a:cxn>
                      <a:cxn ang="0">
                        <a:pos x="12" y="2"/>
                      </a:cxn>
                      <a:cxn ang="0">
                        <a:pos x="0" y="9"/>
                      </a:cxn>
                      <a:cxn ang="0">
                        <a:pos x="0" y="10"/>
                      </a:cxn>
                      <a:cxn ang="0">
                        <a:pos x="13" y="3"/>
                      </a:cxn>
                      <a:cxn ang="0">
                        <a:pos x="18" y="1"/>
                      </a:cxn>
                      <a:cxn ang="0">
                        <a:pos x="20" y="1"/>
                      </a:cxn>
                      <a:cxn ang="0">
                        <a:pos x="21" y="3"/>
                      </a:cxn>
                      <a:cxn ang="0">
                        <a:pos x="20" y="6"/>
                      </a:cxn>
                      <a:cxn ang="0">
                        <a:pos x="9" y="14"/>
                      </a:cxn>
                      <a:cxn ang="0">
                        <a:pos x="6" y="15"/>
                      </a:cxn>
                      <a:cxn ang="0">
                        <a:pos x="3" y="15"/>
                      </a:cxn>
                      <a:cxn ang="0">
                        <a:pos x="0" y="11"/>
                      </a:cxn>
                      <a:cxn ang="0">
                        <a:pos x="0" y="9"/>
                      </a:cxn>
                    </a:cxnLst>
                    <a:rect l="0" t="0" r="r" b="b"/>
                    <a:pathLst>
                      <a:path w="22" h="16">
                        <a:moveTo>
                          <a:pt x="0" y="9"/>
                        </a:moveTo>
                        <a:cubicBezTo>
                          <a:pt x="0" y="10"/>
                          <a:pt x="0" y="10"/>
                          <a:pt x="0" y="11"/>
                        </a:cubicBezTo>
                        <a:cubicBezTo>
                          <a:pt x="0" y="13"/>
                          <a:pt x="0" y="15"/>
                          <a:pt x="3" y="15"/>
                        </a:cubicBezTo>
                        <a:cubicBezTo>
                          <a:pt x="4" y="16"/>
                          <a:pt x="5" y="16"/>
                          <a:pt x="6" y="16"/>
                        </a:cubicBezTo>
                        <a:cubicBezTo>
                          <a:pt x="7" y="16"/>
                          <a:pt x="8" y="15"/>
                          <a:pt x="9" y="15"/>
                        </a:cubicBezTo>
                        <a:cubicBezTo>
                          <a:pt x="14" y="14"/>
                          <a:pt x="18" y="11"/>
                          <a:pt x="21" y="6"/>
                        </a:cubicBezTo>
                        <a:cubicBezTo>
                          <a:pt x="22" y="5"/>
                          <a:pt x="22" y="4"/>
                          <a:pt x="22" y="3"/>
                        </a:cubicBezTo>
                        <a:cubicBezTo>
                          <a:pt x="22" y="2"/>
                          <a:pt x="21" y="1"/>
                          <a:pt x="20" y="0"/>
                        </a:cubicBezTo>
                        <a:cubicBezTo>
                          <a:pt x="20" y="0"/>
                          <a:pt x="19" y="0"/>
                          <a:pt x="18" y="0"/>
                        </a:cubicBezTo>
                        <a:cubicBezTo>
                          <a:pt x="16" y="0"/>
                          <a:pt x="14" y="1"/>
                          <a:pt x="12" y="2"/>
                        </a:cubicBezTo>
                        <a:cubicBezTo>
                          <a:pt x="6" y="5"/>
                          <a:pt x="4" y="6"/>
                          <a:pt x="0" y="9"/>
                        </a:cubicBezTo>
                        <a:cubicBezTo>
                          <a:pt x="0" y="10"/>
                          <a:pt x="0" y="10"/>
                          <a:pt x="0" y="10"/>
                        </a:cubicBezTo>
                        <a:cubicBezTo>
                          <a:pt x="4" y="6"/>
                          <a:pt x="7" y="5"/>
                          <a:pt x="13" y="3"/>
                        </a:cubicBezTo>
                        <a:cubicBezTo>
                          <a:pt x="15" y="2"/>
                          <a:pt x="16" y="1"/>
                          <a:pt x="18" y="1"/>
                        </a:cubicBezTo>
                        <a:cubicBezTo>
                          <a:pt x="19" y="1"/>
                          <a:pt x="19" y="1"/>
                          <a:pt x="20" y="1"/>
                        </a:cubicBezTo>
                        <a:cubicBezTo>
                          <a:pt x="21" y="1"/>
                          <a:pt x="21" y="2"/>
                          <a:pt x="21" y="3"/>
                        </a:cubicBezTo>
                        <a:cubicBezTo>
                          <a:pt x="21" y="4"/>
                          <a:pt x="21" y="5"/>
                          <a:pt x="20" y="6"/>
                        </a:cubicBezTo>
                        <a:cubicBezTo>
                          <a:pt x="18" y="10"/>
                          <a:pt x="14" y="13"/>
                          <a:pt x="9" y="14"/>
                        </a:cubicBezTo>
                        <a:cubicBezTo>
                          <a:pt x="8" y="15"/>
                          <a:pt x="7" y="15"/>
                          <a:pt x="6" y="15"/>
                        </a:cubicBezTo>
                        <a:cubicBezTo>
                          <a:pt x="5" y="15"/>
                          <a:pt x="4" y="15"/>
                          <a:pt x="3" y="15"/>
                        </a:cubicBezTo>
                        <a:cubicBezTo>
                          <a:pt x="1" y="14"/>
                          <a:pt x="0" y="13"/>
                          <a:pt x="0" y="11"/>
                        </a:cubicBezTo>
                        <a:cubicBezTo>
                          <a:pt x="0" y="10"/>
                          <a:pt x="0" y="10"/>
                          <a:pt x="0" y="9"/>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4" name="Freeform 214"/>
                  <p:cNvSpPr>
                    <a:spLocks noChangeAspect="1"/>
                  </p:cNvSpPr>
                  <p:nvPr/>
                </p:nvSpPr>
                <p:spPr bwMode="auto">
                  <a:xfrm>
                    <a:off x="2556" y="2778"/>
                    <a:ext cx="68" cy="58"/>
                  </a:xfrm>
                  <a:custGeom>
                    <a:avLst/>
                    <a:gdLst/>
                    <a:ahLst/>
                    <a:cxnLst>
                      <a:cxn ang="0">
                        <a:pos x="13" y="0"/>
                      </a:cxn>
                      <a:cxn ang="0">
                        <a:pos x="23" y="5"/>
                      </a:cxn>
                      <a:cxn ang="0">
                        <a:pos x="33" y="13"/>
                      </a:cxn>
                      <a:cxn ang="0">
                        <a:pos x="31" y="24"/>
                      </a:cxn>
                      <a:cxn ang="0">
                        <a:pos x="19" y="28"/>
                      </a:cxn>
                      <a:cxn ang="0">
                        <a:pos x="8" y="27"/>
                      </a:cxn>
                      <a:cxn ang="0">
                        <a:pos x="3" y="24"/>
                      </a:cxn>
                      <a:cxn ang="0">
                        <a:pos x="1" y="21"/>
                      </a:cxn>
                      <a:cxn ang="0">
                        <a:pos x="1" y="18"/>
                      </a:cxn>
                      <a:cxn ang="0">
                        <a:pos x="6" y="9"/>
                      </a:cxn>
                      <a:cxn ang="0">
                        <a:pos x="11" y="6"/>
                      </a:cxn>
                      <a:cxn ang="0">
                        <a:pos x="13" y="0"/>
                      </a:cxn>
                    </a:cxnLst>
                    <a:rect l="0" t="0" r="r" b="b"/>
                    <a:pathLst>
                      <a:path w="34" h="29">
                        <a:moveTo>
                          <a:pt x="13" y="0"/>
                        </a:moveTo>
                        <a:cubicBezTo>
                          <a:pt x="17" y="1"/>
                          <a:pt x="20" y="3"/>
                          <a:pt x="23" y="5"/>
                        </a:cubicBezTo>
                        <a:cubicBezTo>
                          <a:pt x="27" y="8"/>
                          <a:pt x="30" y="10"/>
                          <a:pt x="33" y="13"/>
                        </a:cubicBezTo>
                        <a:cubicBezTo>
                          <a:pt x="34" y="15"/>
                          <a:pt x="32" y="23"/>
                          <a:pt x="31" y="24"/>
                        </a:cubicBezTo>
                        <a:cubicBezTo>
                          <a:pt x="27" y="26"/>
                          <a:pt x="23" y="28"/>
                          <a:pt x="19" y="28"/>
                        </a:cubicBezTo>
                        <a:cubicBezTo>
                          <a:pt x="15" y="27"/>
                          <a:pt x="12" y="29"/>
                          <a:pt x="8" y="27"/>
                        </a:cubicBezTo>
                        <a:cubicBezTo>
                          <a:pt x="6" y="26"/>
                          <a:pt x="4" y="26"/>
                          <a:pt x="3" y="24"/>
                        </a:cubicBezTo>
                        <a:cubicBezTo>
                          <a:pt x="3" y="23"/>
                          <a:pt x="2" y="22"/>
                          <a:pt x="1" y="21"/>
                        </a:cubicBezTo>
                        <a:cubicBezTo>
                          <a:pt x="1" y="21"/>
                          <a:pt x="1" y="19"/>
                          <a:pt x="1" y="18"/>
                        </a:cubicBezTo>
                        <a:cubicBezTo>
                          <a:pt x="0" y="15"/>
                          <a:pt x="3" y="10"/>
                          <a:pt x="6" y="9"/>
                        </a:cubicBezTo>
                        <a:cubicBezTo>
                          <a:pt x="8" y="8"/>
                          <a:pt x="10" y="8"/>
                          <a:pt x="11" y="6"/>
                        </a:cubicBezTo>
                        <a:cubicBezTo>
                          <a:pt x="12" y="4"/>
                          <a:pt x="12" y="2"/>
                          <a:pt x="13"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Freeform 215"/>
                  <p:cNvSpPr>
                    <a:spLocks noChangeAspect="1"/>
                  </p:cNvSpPr>
                  <p:nvPr/>
                </p:nvSpPr>
                <p:spPr bwMode="auto">
                  <a:xfrm>
                    <a:off x="2508" y="2836"/>
                    <a:ext cx="90" cy="74"/>
                  </a:xfrm>
                  <a:custGeom>
                    <a:avLst/>
                    <a:gdLst/>
                    <a:ahLst/>
                    <a:cxnLst>
                      <a:cxn ang="0">
                        <a:pos x="27" y="0"/>
                      </a:cxn>
                      <a:cxn ang="0">
                        <a:pos x="31" y="3"/>
                      </a:cxn>
                      <a:cxn ang="0">
                        <a:pos x="36" y="6"/>
                      </a:cxn>
                      <a:cxn ang="0">
                        <a:pos x="44" y="15"/>
                      </a:cxn>
                      <a:cxn ang="0">
                        <a:pos x="45" y="21"/>
                      </a:cxn>
                      <a:cxn ang="0">
                        <a:pos x="43" y="27"/>
                      </a:cxn>
                      <a:cxn ang="0">
                        <a:pos x="35" y="34"/>
                      </a:cxn>
                      <a:cxn ang="0">
                        <a:pos x="23" y="36"/>
                      </a:cxn>
                      <a:cxn ang="0">
                        <a:pos x="16" y="37"/>
                      </a:cxn>
                      <a:cxn ang="0">
                        <a:pos x="10" y="36"/>
                      </a:cxn>
                      <a:cxn ang="0">
                        <a:pos x="1" y="32"/>
                      </a:cxn>
                      <a:cxn ang="0">
                        <a:pos x="0" y="26"/>
                      </a:cxn>
                      <a:cxn ang="0">
                        <a:pos x="2" y="20"/>
                      </a:cxn>
                      <a:cxn ang="0">
                        <a:pos x="22" y="12"/>
                      </a:cxn>
                      <a:cxn ang="0">
                        <a:pos x="20" y="13"/>
                      </a:cxn>
                      <a:cxn ang="0">
                        <a:pos x="27" y="0"/>
                      </a:cxn>
                    </a:cxnLst>
                    <a:rect l="0" t="0" r="r" b="b"/>
                    <a:pathLst>
                      <a:path w="45" h="37">
                        <a:moveTo>
                          <a:pt x="27" y="0"/>
                        </a:moveTo>
                        <a:cubicBezTo>
                          <a:pt x="28" y="1"/>
                          <a:pt x="30" y="1"/>
                          <a:pt x="31" y="3"/>
                        </a:cubicBezTo>
                        <a:cubicBezTo>
                          <a:pt x="33" y="4"/>
                          <a:pt x="34" y="5"/>
                          <a:pt x="36" y="6"/>
                        </a:cubicBezTo>
                        <a:cubicBezTo>
                          <a:pt x="39" y="8"/>
                          <a:pt x="42" y="12"/>
                          <a:pt x="44" y="15"/>
                        </a:cubicBezTo>
                        <a:cubicBezTo>
                          <a:pt x="44" y="17"/>
                          <a:pt x="45" y="19"/>
                          <a:pt x="45" y="21"/>
                        </a:cubicBezTo>
                        <a:cubicBezTo>
                          <a:pt x="44" y="23"/>
                          <a:pt x="43" y="25"/>
                          <a:pt x="43" y="27"/>
                        </a:cubicBezTo>
                        <a:cubicBezTo>
                          <a:pt x="43" y="30"/>
                          <a:pt x="38" y="34"/>
                          <a:pt x="35" y="34"/>
                        </a:cubicBezTo>
                        <a:cubicBezTo>
                          <a:pt x="31" y="35"/>
                          <a:pt x="27" y="36"/>
                          <a:pt x="23" y="36"/>
                        </a:cubicBezTo>
                        <a:cubicBezTo>
                          <a:pt x="20" y="37"/>
                          <a:pt x="18" y="37"/>
                          <a:pt x="16" y="37"/>
                        </a:cubicBezTo>
                        <a:cubicBezTo>
                          <a:pt x="14" y="37"/>
                          <a:pt x="12" y="36"/>
                          <a:pt x="10" y="36"/>
                        </a:cubicBezTo>
                        <a:cubicBezTo>
                          <a:pt x="8" y="36"/>
                          <a:pt x="2" y="34"/>
                          <a:pt x="1" y="32"/>
                        </a:cubicBezTo>
                        <a:cubicBezTo>
                          <a:pt x="0" y="31"/>
                          <a:pt x="0" y="27"/>
                          <a:pt x="0" y="26"/>
                        </a:cubicBezTo>
                        <a:cubicBezTo>
                          <a:pt x="0" y="24"/>
                          <a:pt x="1" y="22"/>
                          <a:pt x="2" y="20"/>
                        </a:cubicBezTo>
                        <a:cubicBezTo>
                          <a:pt x="7" y="15"/>
                          <a:pt x="16" y="13"/>
                          <a:pt x="22" y="12"/>
                        </a:cubicBezTo>
                        <a:cubicBezTo>
                          <a:pt x="22" y="13"/>
                          <a:pt x="21" y="13"/>
                          <a:pt x="20" y="13"/>
                        </a:cubicBezTo>
                        <a:cubicBezTo>
                          <a:pt x="22" y="9"/>
                          <a:pt x="25" y="4"/>
                          <a:pt x="27"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Freeform 216"/>
                  <p:cNvSpPr>
                    <a:spLocks noChangeAspect="1"/>
                  </p:cNvSpPr>
                  <p:nvPr/>
                </p:nvSpPr>
                <p:spPr bwMode="auto">
                  <a:xfrm>
                    <a:off x="2514" y="2874"/>
                    <a:ext cx="54" cy="38"/>
                  </a:xfrm>
                  <a:custGeom>
                    <a:avLst/>
                    <a:gdLst/>
                    <a:ahLst/>
                    <a:cxnLst>
                      <a:cxn ang="0">
                        <a:pos x="23" y="2"/>
                      </a:cxn>
                      <a:cxn ang="0">
                        <a:pos x="16" y="1"/>
                      </a:cxn>
                      <a:cxn ang="0">
                        <a:pos x="7" y="3"/>
                      </a:cxn>
                      <a:cxn ang="0">
                        <a:pos x="0" y="8"/>
                      </a:cxn>
                      <a:cxn ang="0">
                        <a:pos x="3" y="15"/>
                      </a:cxn>
                      <a:cxn ang="0">
                        <a:pos x="20" y="15"/>
                      </a:cxn>
                      <a:cxn ang="0">
                        <a:pos x="25" y="9"/>
                      </a:cxn>
                      <a:cxn ang="0">
                        <a:pos x="23" y="2"/>
                      </a:cxn>
                    </a:cxnLst>
                    <a:rect l="0" t="0" r="r" b="b"/>
                    <a:pathLst>
                      <a:path w="27" h="19">
                        <a:moveTo>
                          <a:pt x="23" y="2"/>
                        </a:moveTo>
                        <a:cubicBezTo>
                          <a:pt x="21" y="0"/>
                          <a:pt x="18" y="0"/>
                          <a:pt x="16" y="1"/>
                        </a:cubicBezTo>
                        <a:cubicBezTo>
                          <a:pt x="13" y="1"/>
                          <a:pt x="10" y="1"/>
                          <a:pt x="7" y="3"/>
                        </a:cubicBezTo>
                        <a:cubicBezTo>
                          <a:pt x="5" y="3"/>
                          <a:pt x="1" y="5"/>
                          <a:pt x="0" y="8"/>
                        </a:cubicBezTo>
                        <a:cubicBezTo>
                          <a:pt x="0" y="10"/>
                          <a:pt x="2" y="14"/>
                          <a:pt x="3" y="15"/>
                        </a:cubicBezTo>
                        <a:cubicBezTo>
                          <a:pt x="8" y="19"/>
                          <a:pt x="15" y="16"/>
                          <a:pt x="20" y="15"/>
                        </a:cubicBezTo>
                        <a:cubicBezTo>
                          <a:pt x="23" y="14"/>
                          <a:pt x="24" y="12"/>
                          <a:pt x="25" y="9"/>
                        </a:cubicBezTo>
                        <a:cubicBezTo>
                          <a:pt x="27" y="7"/>
                          <a:pt x="24" y="4"/>
                          <a:pt x="23"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Freeform 217"/>
                  <p:cNvSpPr>
                    <a:spLocks noChangeAspect="1"/>
                  </p:cNvSpPr>
                  <p:nvPr/>
                </p:nvSpPr>
                <p:spPr bwMode="auto">
                  <a:xfrm>
                    <a:off x="2514" y="2874"/>
                    <a:ext cx="52" cy="34"/>
                  </a:xfrm>
                  <a:custGeom>
                    <a:avLst/>
                    <a:gdLst/>
                    <a:ahLst/>
                    <a:cxnLst>
                      <a:cxn ang="0">
                        <a:pos x="23" y="2"/>
                      </a:cxn>
                      <a:cxn ang="0">
                        <a:pos x="19" y="0"/>
                      </a:cxn>
                      <a:cxn ang="0">
                        <a:pos x="15" y="0"/>
                      </a:cxn>
                      <a:cxn ang="0">
                        <a:pos x="7" y="2"/>
                      </a:cxn>
                      <a:cxn ang="0">
                        <a:pos x="0" y="8"/>
                      </a:cxn>
                      <a:cxn ang="0">
                        <a:pos x="0" y="9"/>
                      </a:cxn>
                      <a:cxn ang="0">
                        <a:pos x="3" y="16"/>
                      </a:cxn>
                      <a:cxn ang="0">
                        <a:pos x="9" y="17"/>
                      </a:cxn>
                      <a:cxn ang="0">
                        <a:pos x="20" y="15"/>
                      </a:cxn>
                      <a:cxn ang="0">
                        <a:pos x="26" y="9"/>
                      </a:cxn>
                      <a:cxn ang="0">
                        <a:pos x="26" y="7"/>
                      </a:cxn>
                      <a:cxn ang="0">
                        <a:pos x="23" y="2"/>
                      </a:cxn>
                      <a:cxn ang="0">
                        <a:pos x="23" y="2"/>
                      </a:cxn>
                      <a:cxn ang="0">
                        <a:pos x="25" y="7"/>
                      </a:cxn>
                      <a:cxn ang="0">
                        <a:pos x="25" y="9"/>
                      </a:cxn>
                      <a:cxn ang="0">
                        <a:pos x="20" y="15"/>
                      </a:cxn>
                      <a:cxn ang="0">
                        <a:pos x="9" y="17"/>
                      </a:cxn>
                      <a:cxn ang="0">
                        <a:pos x="4" y="15"/>
                      </a:cxn>
                      <a:cxn ang="0">
                        <a:pos x="1" y="9"/>
                      </a:cxn>
                      <a:cxn ang="0">
                        <a:pos x="1" y="8"/>
                      </a:cxn>
                      <a:cxn ang="0">
                        <a:pos x="7" y="3"/>
                      </a:cxn>
                      <a:cxn ang="0">
                        <a:pos x="16" y="1"/>
                      </a:cxn>
                      <a:cxn ang="0">
                        <a:pos x="19" y="0"/>
                      </a:cxn>
                      <a:cxn ang="0">
                        <a:pos x="23" y="2"/>
                      </a:cxn>
                    </a:cxnLst>
                    <a:rect l="0" t="0" r="r" b="b"/>
                    <a:pathLst>
                      <a:path w="26" h="17">
                        <a:moveTo>
                          <a:pt x="23" y="2"/>
                        </a:moveTo>
                        <a:cubicBezTo>
                          <a:pt x="22" y="0"/>
                          <a:pt x="21" y="0"/>
                          <a:pt x="19" y="0"/>
                        </a:cubicBezTo>
                        <a:cubicBezTo>
                          <a:pt x="18" y="0"/>
                          <a:pt x="17" y="0"/>
                          <a:pt x="15" y="0"/>
                        </a:cubicBezTo>
                        <a:cubicBezTo>
                          <a:pt x="13" y="1"/>
                          <a:pt x="9" y="1"/>
                          <a:pt x="7" y="2"/>
                        </a:cubicBezTo>
                        <a:cubicBezTo>
                          <a:pt x="4" y="3"/>
                          <a:pt x="1" y="5"/>
                          <a:pt x="0" y="8"/>
                        </a:cubicBezTo>
                        <a:cubicBezTo>
                          <a:pt x="0" y="9"/>
                          <a:pt x="0" y="9"/>
                          <a:pt x="0" y="9"/>
                        </a:cubicBezTo>
                        <a:cubicBezTo>
                          <a:pt x="0" y="11"/>
                          <a:pt x="2" y="14"/>
                          <a:pt x="3" y="16"/>
                        </a:cubicBezTo>
                        <a:cubicBezTo>
                          <a:pt x="5" y="17"/>
                          <a:pt x="7" y="17"/>
                          <a:pt x="9" y="17"/>
                        </a:cubicBezTo>
                        <a:cubicBezTo>
                          <a:pt x="13" y="17"/>
                          <a:pt x="17" y="16"/>
                          <a:pt x="20" y="15"/>
                        </a:cubicBezTo>
                        <a:cubicBezTo>
                          <a:pt x="23" y="14"/>
                          <a:pt x="25" y="12"/>
                          <a:pt x="26" y="9"/>
                        </a:cubicBezTo>
                        <a:cubicBezTo>
                          <a:pt x="26" y="9"/>
                          <a:pt x="26" y="8"/>
                          <a:pt x="26" y="7"/>
                        </a:cubicBezTo>
                        <a:cubicBezTo>
                          <a:pt x="26" y="5"/>
                          <a:pt x="24" y="3"/>
                          <a:pt x="23" y="2"/>
                        </a:cubicBezTo>
                        <a:cubicBezTo>
                          <a:pt x="23" y="2"/>
                          <a:pt x="23" y="2"/>
                          <a:pt x="23" y="2"/>
                        </a:cubicBezTo>
                        <a:cubicBezTo>
                          <a:pt x="24" y="4"/>
                          <a:pt x="25" y="6"/>
                          <a:pt x="25" y="7"/>
                        </a:cubicBezTo>
                        <a:cubicBezTo>
                          <a:pt x="25" y="8"/>
                          <a:pt x="25" y="8"/>
                          <a:pt x="25" y="9"/>
                        </a:cubicBezTo>
                        <a:cubicBezTo>
                          <a:pt x="24" y="11"/>
                          <a:pt x="23" y="14"/>
                          <a:pt x="20" y="15"/>
                        </a:cubicBezTo>
                        <a:cubicBezTo>
                          <a:pt x="17" y="15"/>
                          <a:pt x="13" y="17"/>
                          <a:pt x="9" y="17"/>
                        </a:cubicBezTo>
                        <a:cubicBezTo>
                          <a:pt x="7" y="17"/>
                          <a:pt x="5" y="16"/>
                          <a:pt x="4" y="15"/>
                        </a:cubicBezTo>
                        <a:cubicBezTo>
                          <a:pt x="2" y="14"/>
                          <a:pt x="1" y="11"/>
                          <a:pt x="1" y="9"/>
                        </a:cubicBezTo>
                        <a:cubicBezTo>
                          <a:pt x="1" y="8"/>
                          <a:pt x="1" y="8"/>
                          <a:pt x="1" y="8"/>
                        </a:cubicBezTo>
                        <a:cubicBezTo>
                          <a:pt x="1" y="6"/>
                          <a:pt x="5" y="4"/>
                          <a:pt x="7" y="3"/>
                        </a:cubicBezTo>
                        <a:cubicBezTo>
                          <a:pt x="10" y="2"/>
                          <a:pt x="13" y="2"/>
                          <a:pt x="16" y="1"/>
                        </a:cubicBezTo>
                        <a:cubicBezTo>
                          <a:pt x="17" y="1"/>
                          <a:pt x="18" y="0"/>
                          <a:pt x="19" y="0"/>
                        </a:cubicBezTo>
                        <a:cubicBezTo>
                          <a:pt x="20" y="0"/>
                          <a:pt x="22" y="1"/>
                          <a:pt x="23" y="2"/>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Freeform 218"/>
                  <p:cNvSpPr>
                    <a:spLocks noChangeAspect="1"/>
                  </p:cNvSpPr>
                  <p:nvPr/>
                </p:nvSpPr>
                <p:spPr bwMode="auto">
                  <a:xfrm>
                    <a:off x="2480" y="2906"/>
                    <a:ext cx="98" cy="54"/>
                  </a:xfrm>
                  <a:custGeom>
                    <a:avLst/>
                    <a:gdLst/>
                    <a:ahLst/>
                    <a:cxnLst>
                      <a:cxn ang="0">
                        <a:pos x="30" y="25"/>
                      </a:cxn>
                      <a:cxn ang="0">
                        <a:pos x="49" y="14"/>
                      </a:cxn>
                      <a:cxn ang="0">
                        <a:pos x="30" y="2"/>
                      </a:cxn>
                      <a:cxn ang="0">
                        <a:pos x="19" y="0"/>
                      </a:cxn>
                      <a:cxn ang="0">
                        <a:pos x="7" y="3"/>
                      </a:cxn>
                      <a:cxn ang="0">
                        <a:pos x="16" y="22"/>
                      </a:cxn>
                      <a:cxn ang="0">
                        <a:pos x="30" y="25"/>
                      </a:cxn>
                    </a:cxnLst>
                    <a:rect l="0" t="0" r="r" b="b"/>
                    <a:pathLst>
                      <a:path w="49" h="27">
                        <a:moveTo>
                          <a:pt x="30" y="25"/>
                        </a:moveTo>
                        <a:cubicBezTo>
                          <a:pt x="37" y="27"/>
                          <a:pt x="49" y="22"/>
                          <a:pt x="49" y="14"/>
                        </a:cubicBezTo>
                        <a:cubicBezTo>
                          <a:pt x="49" y="4"/>
                          <a:pt x="38" y="3"/>
                          <a:pt x="30" y="2"/>
                        </a:cubicBezTo>
                        <a:cubicBezTo>
                          <a:pt x="27" y="2"/>
                          <a:pt x="23" y="0"/>
                          <a:pt x="19" y="0"/>
                        </a:cubicBezTo>
                        <a:cubicBezTo>
                          <a:pt x="15" y="0"/>
                          <a:pt x="10" y="0"/>
                          <a:pt x="7" y="3"/>
                        </a:cubicBezTo>
                        <a:cubicBezTo>
                          <a:pt x="0" y="11"/>
                          <a:pt x="9" y="19"/>
                          <a:pt x="16" y="22"/>
                        </a:cubicBezTo>
                        <a:cubicBezTo>
                          <a:pt x="19" y="24"/>
                          <a:pt x="25" y="25"/>
                          <a:pt x="30" y="25"/>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Freeform 219"/>
                  <p:cNvSpPr>
                    <a:spLocks noChangeAspect="1"/>
                  </p:cNvSpPr>
                  <p:nvPr/>
                </p:nvSpPr>
                <p:spPr bwMode="auto">
                  <a:xfrm>
                    <a:off x="2486" y="2940"/>
                    <a:ext cx="62" cy="60"/>
                  </a:xfrm>
                  <a:custGeom>
                    <a:avLst/>
                    <a:gdLst/>
                    <a:ahLst/>
                    <a:cxnLst>
                      <a:cxn ang="0">
                        <a:pos x="10" y="2"/>
                      </a:cxn>
                      <a:cxn ang="0">
                        <a:pos x="1" y="6"/>
                      </a:cxn>
                      <a:cxn ang="0">
                        <a:pos x="2" y="16"/>
                      </a:cxn>
                      <a:cxn ang="0">
                        <a:pos x="10" y="24"/>
                      </a:cxn>
                      <a:cxn ang="0">
                        <a:pos x="14" y="26"/>
                      </a:cxn>
                      <a:cxn ang="0">
                        <a:pos x="19" y="28"/>
                      </a:cxn>
                      <a:cxn ang="0">
                        <a:pos x="27" y="26"/>
                      </a:cxn>
                      <a:cxn ang="0">
                        <a:pos x="27" y="17"/>
                      </a:cxn>
                      <a:cxn ang="0">
                        <a:pos x="10" y="2"/>
                      </a:cxn>
                    </a:cxnLst>
                    <a:rect l="0" t="0" r="r" b="b"/>
                    <a:pathLst>
                      <a:path w="31" h="30">
                        <a:moveTo>
                          <a:pt x="10" y="2"/>
                        </a:moveTo>
                        <a:cubicBezTo>
                          <a:pt x="7" y="0"/>
                          <a:pt x="3" y="3"/>
                          <a:pt x="1" y="6"/>
                        </a:cubicBezTo>
                        <a:cubicBezTo>
                          <a:pt x="0" y="9"/>
                          <a:pt x="0" y="13"/>
                          <a:pt x="2" y="16"/>
                        </a:cubicBezTo>
                        <a:cubicBezTo>
                          <a:pt x="4" y="19"/>
                          <a:pt x="7" y="22"/>
                          <a:pt x="10" y="24"/>
                        </a:cubicBezTo>
                        <a:cubicBezTo>
                          <a:pt x="11" y="25"/>
                          <a:pt x="12" y="25"/>
                          <a:pt x="14" y="26"/>
                        </a:cubicBezTo>
                        <a:cubicBezTo>
                          <a:pt x="15" y="27"/>
                          <a:pt x="17" y="27"/>
                          <a:pt x="19" y="28"/>
                        </a:cubicBezTo>
                        <a:cubicBezTo>
                          <a:pt x="22" y="30"/>
                          <a:pt x="25" y="28"/>
                          <a:pt x="27" y="26"/>
                        </a:cubicBezTo>
                        <a:cubicBezTo>
                          <a:pt x="31" y="24"/>
                          <a:pt x="29" y="20"/>
                          <a:pt x="27" y="17"/>
                        </a:cubicBezTo>
                        <a:cubicBezTo>
                          <a:pt x="23" y="11"/>
                          <a:pt x="17" y="6"/>
                          <a:pt x="10" y="2"/>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Freeform 220"/>
                  <p:cNvSpPr>
                    <a:spLocks noChangeAspect="1"/>
                  </p:cNvSpPr>
                  <p:nvPr/>
                </p:nvSpPr>
                <p:spPr bwMode="auto">
                  <a:xfrm>
                    <a:off x="2562" y="2804"/>
                    <a:ext cx="42" cy="24"/>
                  </a:xfrm>
                  <a:custGeom>
                    <a:avLst/>
                    <a:gdLst/>
                    <a:ahLst/>
                    <a:cxnLst>
                      <a:cxn ang="0">
                        <a:pos x="19" y="2"/>
                      </a:cxn>
                      <a:cxn ang="0">
                        <a:pos x="17" y="1"/>
                      </a:cxn>
                      <a:cxn ang="0">
                        <a:pos x="14" y="1"/>
                      </a:cxn>
                      <a:cxn ang="0">
                        <a:pos x="7" y="0"/>
                      </a:cxn>
                      <a:cxn ang="0">
                        <a:pos x="1" y="3"/>
                      </a:cxn>
                      <a:cxn ang="0">
                        <a:pos x="2" y="10"/>
                      </a:cxn>
                      <a:cxn ang="0">
                        <a:pos x="8" y="12"/>
                      </a:cxn>
                      <a:cxn ang="0">
                        <a:pos x="15" y="12"/>
                      </a:cxn>
                      <a:cxn ang="0">
                        <a:pos x="20" y="9"/>
                      </a:cxn>
                      <a:cxn ang="0">
                        <a:pos x="19" y="2"/>
                      </a:cxn>
                    </a:cxnLst>
                    <a:rect l="0" t="0" r="r" b="b"/>
                    <a:pathLst>
                      <a:path w="21" h="12">
                        <a:moveTo>
                          <a:pt x="19" y="2"/>
                        </a:moveTo>
                        <a:cubicBezTo>
                          <a:pt x="18" y="2"/>
                          <a:pt x="18" y="2"/>
                          <a:pt x="17" y="1"/>
                        </a:cubicBezTo>
                        <a:cubicBezTo>
                          <a:pt x="16" y="1"/>
                          <a:pt x="15" y="1"/>
                          <a:pt x="14" y="1"/>
                        </a:cubicBezTo>
                        <a:cubicBezTo>
                          <a:pt x="12" y="1"/>
                          <a:pt x="10" y="0"/>
                          <a:pt x="7" y="0"/>
                        </a:cubicBezTo>
                        <a:cubicBezTo>
                          <a:pt x="5" y="1"/>
                          <a:pt x="2" y="1"/>
                          <a:pt x="1" y="3"/>
                        </a:cubicBezTo>
                        <a:cubicBezTo>
                          <a:pt x="0" y="4"/>
                          <a:pt x="1" y="9"/>
                          <a:pt x="2" y="10"/>
                        </a:cubicBezTo>
                        <a:cubicBezTo>
                          <a:pt x="3" y="11"/>
                          <a:pt x="6" y="11"/>
                          <a:pt x="8" y="12"/>
                        </a:cubicBezTo>
                        <a:cubicBezTo>
                          <a:pt x="10" y="12"/>
                          <a:pt x="13" y="12"/>
                          <a:pt x="15" y="12"/>
                        </a:cubicBezTo>
                        <a:cubicBezTo>
                          <a:pt x="17" y="11"/>
                          <a:pt x="19" y="11"/>
                          <a:pt x="20" y="9"/>
                        </a:cubicBezTo>
                        <a:cubicBezTo>
                          <a:pt x="21" y="6"/>
                          <a:pt x="21" y="5"/>
                          <a:pt x="19"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Freeform 221"/>
                  <p:cNvSpPr>
                    <a:spLocks noChangeAspect="1"/>
                  </p:cNvSpPr>
                  <p:nvPr/>
                </p:nvSpPr>
                <p:spPr bwMode="auto">
                  <a:xfrm>
                    <a:off x="2562" y="2804"/>
                    <a:ext cx="42" cy="24"/>
                  </a:xfrm>
                  <a:custGeom>
                    <a:avLst/>
                    <a:gdLst/>
                    <a:ahLst/>
                    <a:cxnLst>
                      <a:cxn ang="0">
                        <a:pos x="19" y="2"/>
                      </a:cxn>
                      <a:cxn ang="0">
                        <a:pos x="18" y="2"/>
                      </a:cxn>
                      <a:cxn ang="0">
                        <a:pos x="17" y="1"/>
                      </a:cxn>
                      <a:cxn ang="0">
                        <a:pos x="16" y="0"/>
                      </a:cxn>
                      <a:cxn ang="0">
                        <a:pos x="14" y="1"/>
                      </a:cxn>
                      <a:cxn ang="0">
                        <a:pos x="9" y="0"/>
                      </a:cxn>
                      <a:cxn ang="0">
                        <a:pos x="7" y="0"/>
                      </a:cxn>
                      <a:cxn ang="0">
                        <a:pos x="1" y="3"/>
                      </a:cxn>
                      <a:cxn ang="0">
                        <a:pos x="0" y="5"/>
                      </a:cxn>
                      <a:cxn ang="0">
                        <a:pos x="1" y="8"/>
                      </a:cxn>
                      <a:cxn ang="0">
                        <a:pos x="1" y="10"/>
                      </a:cxn>
                      <a:cxn ang="0">
                        <a:pos x="8" y="12"/>
                      </a:cxn>
                      <a:cxn ang="0">
                        <a:pos x="11" y="12"/>
                      </a:cxn>
                      <a:cxn ang="0">
                        <a:pos x="15" y="12"/>
                      </a:cxn>
                      <a:cxn ang="0">
                        <a:pos x="18" y="11"/>
                      </a:cxn>
                      <a:cxn ang="0">
                        <a:pos x="20" y="9"/>
                      </a:cxn>
                      <a:cxn ang="0">
                        <a:pos x="21" y="6"/>
                      </a:cxn>
                      <a:cxn ang="0">
                        <a:pos x="19" y="2"/>
                      </a:cxn>
                      <a:cxn ang="0">
                        <a:pos x="19" y="3"/>
                      </a:cxn>
                      <a:cxn ang="0">
                        <a:pos x="20" y="6"/>
                      </a:cxn>
                      <a:cxn ang="0">
                        <a:pos x="20" y="9"/>
                      </a:cxn>
                      <a:cxn ang="0">
                        <a:pos x="18" y="11"/>
                      </a:cxn>
                      <a:cxn ang="0">
                        <a:pos x="14" y="11"/>
                      </a:cxn>
                      <a:cxn ang="0">
                        <a:pos x="11" y="12"/>
                      </a:cxn>
                      <a:cxn ang="0">
                        <a:pos x="8" y="11"/>
                      </a:cxn>
                      <a:cxn ang="0">
                        <a:pos x="2" y="9"/>
                      </a:cxn>
                      <a:cxn ang="0">
                        <a:pos x="1" y="8"/>
                      </a:cxn>
                      <a:cxn ang="0">
                        <a:pos x="1" y="5"/>
                      </a:cxn>
                      <a:cxn ang="0">
                        <a:pos x="1" y="3"/>
                      </a:cxn>
                      <a:cxn ang="0">
                        <a:pos x="7" y="1"/>
                      </a:cxn>
                      <a:cxn ang="0">
                        <a:pos x="9" y="1"/>
                      </a:cxn>
                      <a:cxn ang="0">
                        <a:pos x="14" y="1"/>
                      </a:cxn>
                      <a:cxn ang="0">
                        <a:pos x="16" y="1"/>
                      </a:cxn>
                      <a:cxn ang="0">
                        <a:pos x="17" y="1"/>
                      </a:cxn>
                      <a:cxn ang="0">
                        <a:pos x="18" y="2"/>
                      </a:cxn>
                      <a:cxn ang="0">
                        <a:pos x="19" y="3"/>
                      </a:cxn>
                      <a:cxn ang="0">
                        <a:pos x="19" y="2"/>
                      </a:cxn>
                    </a:cxnLst>
                    <a:rect l="0" t="0" r="r" b="b"/>
                    <a:pathLst>
                      <a:path w="21" h="12">
                        <a:moveTo>
                          <a:pt x="19" y="2"/>
                        </a:moveTo>
                        <a:cubicBezTo>
                          <a:pt x="19" y="2"/>
                          <a:pt x="19" y="2"/>
                          <a:pt x="18" y="2"/>
                        </a:cubicBezTo>
                        <a:cubicBezTo>
                          <a:pt x="18" y="1"/>
                          <a:pt x="18" y="1"/>
                          <a:pt x="17" y="1"/>
                        </a:cubicBezTo>
                        <a:cubicBezTo>
                          <a:pt x="17" y="1"/>
                          <a:pt x="16" y="1"/>
                          <a:pt x="16" y="0"/>
                        </a:cubicBezTo>
                        <a:cubicBezTo>
                          <a:pt x="15" y="1"/>
                          <a:pt x="15" y="1"/>
                          <a:pt x="14" y="1"/>
                        </a:cubicBezTo>
                        <a:cubicBezTo>
                          <a:pt x="12" y="1"/>
                          <a:pt x="11" y="0"/>
                          <a:pt x="9" y="0"/>
                        </a:cubicBezTo>
                        <a:cubicBezTo>
                          <a:pt x="8" y="0"/>
                          <a:pt x="8" y="0"/>
                          <a:pt x="7" y="0"/>
                        </a:cubicBezTo>
                        <a:cubicBezTo>
                          <a:pt x="5" y="1"/>
                          <a:pt x="2" y="1"/>
                          <a:pt x="1" y="3"/>
                        </a:cubicBezTo>
                        <a:cubicBezTo>
                          <a:pt x="0" y="3"/>
                          <a:pt x="0" y="4"/>
                          <a:pt x="0" y="5"/>
                        </a:cubicBezTo>
                        <a:cubicBezTo>
                          <a:pt x="0" y="6"/>
                          <a:pt x="0" y="7"/>
                          <a:pt x="1" y="8"/>
                        </a:cubicBezTo>
                        <a:cubicBezTo>
                          <a:pt x="1" y="9"/>
                          <a:pt x="1" y="10"/>
                          <a:pt x="1" y="10"/>
                        </a:cubicBezTo>
                        <a:cubicBezTo>
                          <a:pt x="3" y="11"/>
                          <a:pt x="6" y="11"/>
                          <a:pt x="8" y="12"/>
                        </a:cubicBezTo>
                        <a:cubicBezTo>
                          <a:pt x="9" y="12"/>
                          <a:pt x="10" y="12"/>
                          <a:pt x="11" y="12"/>
                        </a:cubicBezTo>
                        <a:cubicBezTo>
                          <a:pt x="12" y="12"/>
                          <a:pt x="14" y="12"/>
                          <a:pt x="15" y="12"/>
                        </a:cubicBezTo>
                        <a:cubicBezTo>
                          <a:pt x="16" y="12"/>
                          <a:pt x="17" y="11"/>
                          <a:pt x="18" y="11"/>
                        </a:cubicBezTo>
                        <a:cubicBezTo>
                          <a:pt x="19" y="11"/>
                          <a:pt x="20" y="10"/>
                          <a:pt x="20" y="9"/>
                        </a:cubicBezTo>
                        <a:cubicBezTo>
                          <a:pt x="21" y="8"/>
                          <a:pt x="21" y="7"/>
                          <a:pt x="21" y="6"/>
                        </a:cubicBezTo>
                        <a:cubicBezTo>
                          <a:pt x="21" y="5"/>
                          <a:pt x="20" y="4"/>
                          <a:pt x="19" y="2"/>
                        </a:cubicBezTo>
                        <a:cubicBezTo>
                          <a:pt x="19" y="3"/>
                          <a:pt x="19" y="3"/>
                          <a:pt x="19" y="3"/>
                        </a:cubicBezTo>
                        <a:cubicBezTo>
                          <a:pt x="20" y="4"/>
                          <a:pt x="20" y="5"/>
                          <a:pt x="20" y="6"/>
                        </a:cubicBezTo>
                        <a:cubicBezTo>
                          <a:pt x="20" y="7"/>
                          <a:pt x="20" y="8"/>
                          <a:pt x="20" y="9"/>
                        </a:cubicBezTo>
                        <a:cubicBezTo>
                          <a:pt x="19" y="10"/>
                          <a:pt x="18" y="10"/>
                          <a:pt x="18" y="11"/>
                        </a:cubicBezTo>
                        <a:cubicBezTo>
                          <a:pt x="17" y="11"/>
                          <a:pt x="16" y="11"/>
                          <a:pt x="14" y="11"/>
                        </a:cubicBezTo>
                        <a:cubicBezTo>
                          <a:pt x="14" y="12"/>
                          <a:pt x="12" y="12"/>
                          <a:pt x="11" y="12"/>
                        </a:cubicBezTo>
                        <a:cubicBezTo>
                          <a:pt x="10" y="12"/>
                          <a:pt x="9" y="12"/>
                          <a:pt x="8" y="11"/>
                        </a:cubicBezTo>
                        <a:cubicBezTo>
                          <a:pt x="6" y="11"/>
                          <a:pt x="3" y="11"/>
                          <a:pt x="2" y="9"/>
                        </a:cubicBezTo>
                        <a:cubicBezTo>
                          <a:pt x="2" y="9"/>
                          <a:pt x="1" y="9"/>
                          <a:pt x="1" y="8"/>
                        </a:cubicBezTo>
                        <a:cubicBezTo>
                          <a:pt x="1" y="7"/>
                          <a:pt x="1" y="6"/>
                          <a:pt x="1" y="5"/>
                        </a:cubicBezTo>
                        <a:cubicBezTo>
                          <a:pt x="1" y="4"/>
                          <a:pt x="1" y="4"/>
                          <a:pt x="1" y="3"/>
                        </a:cubicBezTo>
                        <a:cubicBezTo>
                          <a:pt x="2" y="1"/>
                          <a:pt x="5" y="1"/>
                          <a:pt x="7" y="1"/>
                        </a:cubicBezTo>
                        <a:cubicBezTo>
                          <a:pt x="8" y="1"/>
                          <a:pt x="8" y="1"/>
                          <a:pt x="9" y="1"/>
                        </a:cubicBezTo>
                        <a:cubicBezTo>
                          <a:pt x="11" y="1"/>
                          <a:pt x="12" y="1"/>
                          <a:pt x="14" y="1"/>
                        </a:cubicBezTo>
                        <a:cubicBezTo>
                          <a:pt x="15" y="1"/>
                          <a:pt x="15" y="1"/>
                          <a:pt x="16" y="1"/>
                        </a:cubicBezTo>
                        <a:cubicBezTo>
                          <a:pt x="17" y="1"/>
                          <a:pt x="17" y="1"/>
                          <a:pt x="17" y="1"/>
                        </a:cubicBezTo>
                        <a:cubicBezTo>
                          <a:pt x="17" y="2"/>
                          <a:pt x="18" y="2"/>
                          <a:pt x="18" y="2"/>
                        </a:cubicBezTo>
                        <a:cubicBezTo>
                          <a:pt x="18" y="2"/>
                          <a:pt x="18" y="2"/>
                          <a:pt x="19" y="3"/>
                        </a:cubicBezTo>
                        <a:lnTo>
                          <a:pt x="19" y="2"/>
                        </a:ln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Freeform 222"/>
                  <p:cNvSpPr>
                    <a:spLocks noChangeAspect="1"/>
                  </p:cNvSpPr>
                  <p:nvPr/>
                </p:nvSpPr>
                <p:spPr bwMode="auto">
                  <a:xfrm>
                    <a:off x="2496" y="2916"/>
                    <a:ext cx="52" cy="30"/>
                  </a:xfrm>
                  <a:custGeom>
                    <a:avLst/>
                    <a:gdLst/>
                    <a:ahLst/>
                    <a:cxnLst>
                      <a:cxn ang="0">
                        <a:pos x="24" y="3"/>
                      </a:cxn>
                      <a:cxn ang="0">
                        <a:pos x="21" y="1"/>
                      </a:cxn>
                      <a:cxn ang="0">
                        <a:pos x="17" y="0"/>
                      </a:cxn>
                      <a:cxn ang="0">
                        <a:pos x="8" y="0"/>
                      </a:cxn>
                      <a:cxn ang="0">
                        <a:pos x="1" y="3"/>
                      </a:cxn>
                      <a:cxn ang="0">
                        <a:pos x="0" y="7"/>
                      </a:cxn>
                      <a:cxn ang="0">
                        <a:pos x="2" y="11"/>
                      </a:cxn>
                      <a:cxn ang="0">
                        <a:pos x="17" y="14"/>
                      </a:cxn>
                      <a:cxn ang="0">
                        <a:pos x="25" y="11"/>
                      </a:cxn>
                      <a:cxn ang="0">
                        <a:pos x="24" y="3"/>
                      </a:cxn>
                    </a:cxnLst>
                    <a:rect l="0" t="0" r="r" b="b"/>
                    <a:pathLst>
                      <a:path w="26" h="15">
                        <a:moveTo>
                          <a:pt x="24" y="3"/>
                        </a:moveTo>
                        <a:cubicBezTo>
                          <a:pt x="23" y="2"/>
                          <a:pt x="23" y="1"/>
                          <a:pt x="21" y="1"/>
                        </a:cubicBezTo>
                        <a:cubicBezTo>
                          <a:pt x="20" y="0"/>
                          <a:pt x="19" y="1"/>
                          <a:pt x="17" y="0"/>
                        </a:cubicBezTo>
                        <a:cubicBezTo>
                          <a:pt x="14" y="0"/>
                          <a:pt x="11" y="0"/>
                          <a:pt x="8" y="0"/>
                        </a:cubicBezTo>
                        <a:cubicBezTo>
                          <a:pt x="6" y="0"/>
                          <a:pt x="2" y="1"/>
                          <a:pt x="1" y="3"/>
                        </a:cubicBezTo>
                        <a:cubicBezTo>
                          <a:pt x="0" y="7"/>
                          <a:pt x="0" y="7"/>
                          <a:pt x="0" y="7"/>
                        </a:cubicBezTo>
                        <a:cubicBezTo>
                          <a:pt x="1" y="9"/>
                          <a:pt x="1" y="10"/>
                          <a:pt x="2" y="11"/>
                        </a:cubicBezTo>
                        <a:cubicBezTo>
                          <a:pt x="5" y="15"/>
                          <a:pt x="13" y="14"/>
                          <a:pt x="17" y="14"/>
                        </a:cubicBezTo>
                        <a:cubicBezTo>
                          <a:pt x="20" y="14"/>
                          <a:pt x="24" y="13"/>
                          <a:pt x="25" y="11"/>
                        </a:cubicBezTo>
                        <a:cubicBezTo>
                          <a:pt x="26" y="8"/>
                          <a:pt x="25" y="6"/>
                          <a:pt x="24" y="3"/>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Freeform 223"/>
                  <p:cNvSpPr>
                    <a:spLocks noChangeAspect="1"/>
                  </p:cNvSpPr>
                  <p:nvPr/>
                </p:nvSpPr>
                <p:spPr bwMode="auto">
                  <a:xfrm>
                    <a:off x="2496" y="2916"/>
                    <a:ext cx="52" cy="28"/>
                  </a:xfrm>
                  <a:custGeom>
                    <a:avLst/>
                    <a:gdLst/>
                    <a:ahLst/>
                    <a:cxnLst>
                      <a:cxn ang="0">
                        <a:pos x="24" y="3"/>
                      </a:cxn>
                      <a:cxn ang="0">
                        <a:pos x="23" y="1"/>
                      </a:cxn>
                      <a:cxn ang="0">
                        <a:pos x="21" y="0"/>
                      </a:cxn>
                      <a:cxn ang="0">
                        <a:pos x="17" y="0"/>
                      </a:cxn>
                      <a:cxn ang="0">
                        <a:pos x="13" y="0"/>
                      </a:cxn>
                      <a:cxn ang="0">
                        <a:pos x="8" y="0"/>
                      </a:cxn>
                      <a:cxn ang="0">
                        <a:pos x="0" y="3"/>
                      </a:cxn>
                      <a:cxn ang="0">
                        <a:pos x="0" y="3"/>
                      </a:cxn>
                      <a:cxn ang="0">
                        <a:pos x="0" y="7"/>
                      </a:cxn>
                      <a:cxn ang="0">
                        <a:pos x="0" y="7"/>
                      </a:cxn>
                      <a:cxn ang="0">
                        <a:pos x="0" y="7"/>
                      </a:cxn>
                      <a:cxn ang="0">
                        <a:pos x="2" y="11"/>
                      </a:cxn>
                      <a:cxn ang="0">
                        <a:pos x="13" y="14"/>
                      </a:cxn>
                      <a:cxn ang="0">
                        <a:pos x="17" y="14"/>
                      </a:cxn>
                      <a:cxn ang="0">
                        <a:pos x="25" y="11"/>
                      </a:cxn>
                      <a:cxn ang="0">
                        <a:pos x="26" y="8"/>
                      </a:cxn>
                      <a:cxn ang="0">
                        <a:pos x="24" y="3"/>
                      </a:cxn>
                      <a:cxn ang="0">
                        <a:pos x="24" y="3"/>
                      </a:cxn>
                      <a:cxn ang="0">
                        <a:pos x="25" y="8"/>
                      </a:cxn>
                      <a:cxn ang="0">
                        <a:pos x="25" y="11"/>
                      </a:cxn>
                      <a:cxn ang="0">
                        <a:pos x="17" y="14"/>
                      </a:cxn>
                      <a:cxn ang="0">
                        <a:pos x="13" y="14"/>
                      </a:cxn>
                      <a:cxn ang="0">
                        <a:pos x="2" y="11"/>
                      </a:cxn>
                      <a:cxn ang="0">
                        <a:pos x="0" y="7"/>
                      </a:cxn>
                      <a:cxn ang="0">
                        <a:pos x="0" y="7"/>
                      </a:cxn>
                      <a:cxn ang="0">
                        <a:pos x="0" y="7"/>
                      </a:cxn>
                      <a:cxn ang="0">
                        <a:pos x="1" y="3"/>
                      </a:cxn>
                      <a:cxn ang="0">
                        <a:pos x="1" y="3"/>
                      </a:cxn>
                      <a:cxn ang="0">
                        <a:pos x="1" y="3"/>
                      </a:cxn>
                      <a:cxn ang="0">
                        <a:pos x="8" y="0"/>
                      </a:cxn>
                      <a:cxn ang="0">
                        <a:pos x="13" y="0"/>
                      </a:cxn>
                      <a:cxn ang="0">
                        <a:pos x="17" y="1"/>
                      </a:cxn>
                      <a:cxn ang="0">
                        <a:pos x="21" y="1"/>
                      </a:cxn>
                      <a:cxn ang="0">
                        <a:pos x="23" y="2"/>
                      </a:cxn>
                      <a:cxn ang="0">
                        <a:pos x="24" y="3"/>
                      </a:cxn>
                    </a:cxnLst>
                    <a:rect l="0" t="0" r="r" b="b"/>
                    <a:pathLst>
                      <a:path w="26" h="14">
                        <a:moveTo>
                          <a:pt x="24" y="3"/>
                        </a:moveTo>
                        <a:cubicBezTo>
                          <a:pt x="24" y="2"/>
                          <a:pt x="24" y="2"/>
                          <a:pt x="23" y="1"/>
                        </a:cubicBezTo>
                        <a:cubicBezTo>
                          <a:pt x="23" y="1"/>
                          <a:pt x="22" y="1"/>
                          <a:pt x="21" y="0"/>
                        </a:cubicBezTo>
                        <a:cubicBezTo>
                          <a:pt x="20" y="0"/>
                          <a:pt x="19" y="0"/>
                          <a:pt x="17" y="0"/>
                        </a:cubicBezTo>
                        <a:cubicBezTo>
                          <a:pt x="16" y="0"/>
                          <a:pt x="14" y="0"/>
                          <a:pt x="13" y="0"/>
                        </a:cubicBezTo>
                        <a:cubicBezTo>
                          <a:pt x="11" y="0"/>
                          <a:pt x="10" y="0"/>
                          <a:pt x="8" y="0"/>
                        </a:cubicBezTo>
                        <a:cubicBezTo>
                          <a:pt x="6" y="0"/>
                          <a:pt x="2" y="0"/>
                          <a:pt x="0" y="3"/>
                        </a:cubicBezTo>
                        <a:cubicBezTo>
                          <a:pt x="0" y="3"/>
                          <a:pt x="0" y="3"/>
                          <a:pt x="0" y="3"/>
                        </a:cubicBezTo>
                        <a:cubicBezTo>
                          <a:pt x="0" y="7"/>
                          <a:pt x="0" y="7"/>
                          <a:pt x="0" y="7"/>
                        </a:cubicBezTo>
                        <a:cubicBezTo>
                          <a:pt x="0" y="7"/>
                          <a:pt x="0" y="7"/>
                          <a:pt x="0" y="7"/>
                        </a:cubicBezTo>
                        <a:cubicBezTo>
                          <a:pt x="0" y="7"/>
                          <a:pt x="0" y="7"/>
                          <a:pt x="0" y="7"/>
                        </a:cubicBezTo>
                        <a:cubicBezTo>
                          <a:pt x="0" y="9"/>
                          <a:pt x="0" y="10"/>
                          <a:pt x="2" y="11"/>
                        </a:cubicBezTo>
                        <a:cubicBezTo>
                          <a:pt x="4" y="14"/>
                          <a:pt x="9" y="14"/>
                          <a:pt x="13" y="14"/>
                        </a:cubicBezTo>
                        <a:cubicBezTo>
                          <a:pt x="15" y="14"/>
                          <a:pt x="16" y="14"/>
                          <a:pt x="17" y="14"/>
                        </a:cubicBezTo>
                        <a:cubicBezTo>
                          <a:pt x="20" y="14"/>
                          <a:pt x="24" y="14"/>
                          <a:pt x="25" y="11"/>
                        </a:cubicBezTo>
                        <a:cubicBezTo>
                          <a:pt x="26" y="10"/>
                          <a:pt x="26" y="9"/>
                          <a:pt x="26" y="8"/>
                        </a:cubicBezTo>
                        <a:cubicBezTo>
                          <a:pt x="26" y="6"/>
                          <a:pt x="25" y="5"/>
                          <a:pt x="24" y="3"/>
                        </a:cubicBezTo>
                        <a:cubicBezTo>
                          <a:pt x="24" y="3"/>
                          <a:pt x="24" y="3"/>
                          <a:pt x="24" y="3"/>
                        </a:cubicBezTo>
                        <a:cubicBezTo>
                          <a:pt x="25" y="5"/>
                          <a:pt x="25" y="6"/>
                          <a:pt x="25" y="8"/>
                        </a:cubicBezTo>
                        <a:cubicBezTo>
                          <a:pt x="25" y="9"/>
                          <a:pt x="25" y="10"/>
                          <a:pt x="25" y="11"/>
                        </a:cubicBezTo>
                        <a:cubicBezTo>
                          <a:pt x="24" y="13"/>
                          <a:pt x="20" y="14"/>
                          <a:pt x="17" y="14"/>
                        </a:cubicBezTo>
                        <a:cubicBezTo>
                          <a:pt x="16" y="14"/>
                          <a:pt x="15" y="14"/>
                          <a:pt x="13" y="14"/>
                        </a:cubicBezTo>
                        <a:cubicBezTo>
                          <a:pt x="9" y="14"/>
                          <a:pt x="5" y="13"/>
                          <a:pt x="2" y="11"/>
                        </a:cubicBezTo>
                        <a:cubicBezTo>
                          <a:pt x="1" y="9"/>
                          <a:pt x="1" y="9"/>
                          <a:pt x="0" y="7"/>
                        </a:cubicBezTo>
                        <a:cubicBezTo>
                          <a:pt x="0" y="7"/>
                          <a:pt x="0" y="7"/>
                          <a:pt x="0" y="7"/>
                        </a:cubicBezTo>
                        <a:cubicBezTo>
                          <a:pt x="0" y="7"/>
                          <a:pt x="0" y="7"/>
                          <a:pt x="0" y="7"/>
                        </a:cubicBezTo>
                        <a:cubicBezTo>
                          <a:pt x="1" y="3"/>
                          <a:pt x="1" y="3"/>
                          <a:pt x="1" y="3"/>
                        </a:cubicBezTo>
                        <a:cubicBezTo>
                          <a:pt x="1" y="3"/>
                          <a:pt x="1" y="3"/>
                          <a:pt x="1" y="3"/>
                        </a:cubicBezTo>
                        <a:cubicBezTo>
                          <a:pt x="1" y="3"/>
                          <a:pt x="1" y="3"/>
                          <a:pt x="1" y="3"/>
                        </a:cubicBezTo>
                        <a:cubicBezTo>
                          <a:pt x="2" y="1"/>
                          <a:pt x="6" y="0"/>
                          <a:pt x="8" y="0"/>
                        </a:cubicBezTo>
                        <a:cubicBezTo>
                          <a:pt x="10" y="0"/>
                          <a:pt x="11" y="0"/>
                          <a:pt x="13" y="0"/>
                        </a:cubicBezTo>
                        <a:cubicBezTo>
                          <a:pt x="14" y="0"/>
                          <a:pt x="16" y="0"/>
                          <a:pt x="17" y="1"/>
                        </a:cubicBezTo>
                        <a:cubicBezTo>
                          <a:pt x="19" y="1"/>
                          <a:pt x="20" y="1"/>
                          <a:pt x="21" y="1"/>
                        </a:cubicBezTo>
                        <a:cubicBezTo>
                          <a:pt x="22" y="1"/>
                          <a:pt x="23" y="2"/>
                          <a:pt x="23" y="2"/>
                        </a:cubicBezTo>
                        <a:cubicBezTo>
                          <a:pt x="23" y="2"/>
                          <a:pt x="23" y="2"/>
                          <a:pt x="24" y="3"/>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Freeform 224"/>
                  <p:cNvSpPr>
                    <a:spLocks noChangeAspect="1"/>
                  </p:cNvSpPr>
                  <p:nvPr/>
                </p:nvSpPr>
                <p:spPr bwMode="auto">
                  <a:xfrm>
                    <a:off x="2496" y="2946"/>
                    <a:ext cx="26" cy="28"/>
                  </a:xfrm>
                  <a:custGeom>
                    <a:avLst/>
                    <a:gdLst/>
                    <a:ahLst/>
                    <a:cxnLst>
                      <a:cxn ang="0">
                        <a:pos x="3" y="0"/>
                      </a:cxn>
                      <a:cxn ang="0">
                        <a:pos x="4" y="5"/>
                      </a:cxn>
                      <a:cxn ang="0">
                        <a:pos x="2" y="9"/>
                      </a:cxn>
                      <a:cxn ang="0">
                        <a:pos x="9" y="14"/>
                      </a:cxn>
                      <a:cxn ang="0">
                        <a:pos x="12" y="11"/>
                      </a:cxn>
                      <a:cxn ang="0">
                        <a:pos x="11" y="7"/>
                      </a:cxn>
                      <a:cxn ang="0">
                        <a:pos x="3" y="0"/>
                      </a:cxn>
                    </a:cxnLst>
                    <a:rect l="0" t="0" r="r" b="b"/>
                    <a:pathLst>
                      <a:path w="13" h="14">
                        <a:moveTo>
                          <a:pt x="3" y="0"/>
                        </a:moveTo>
                        <a:cubicBezTo>
                          <a:pt x="4" y="2"/>
                          <a:pt x="4" y="3"/>
                          <a:pt x="4" y="5"/>
                        </a:cubicBezTo>
                        <a:cubicBezTo>
                          <a:pt x="4" y="6"/>
                          <a:pt x="3" y="8"/>
                          <a:pt x="2" y="9"/>
                        </a:cubicBezTo>
                        <a:cubicBezTo>
                          <a:pt x="0" y="12"/>
                          <a:pt x="7" y="13"/>
                          <a:pt x="9" y="14"/>
                        </a:cubicBezTo>
                        <a:cubicBezTo>
                          <a:pt x="10" y="14"/>
                          <a:pt x="12" y="13"/>
                          <a:pt x="12" y="11"/>
                        </a:cubicBezTo>
                        <a:cubicBezTo>
                          <a:pt x="12" y="9"/>
                          <a:pt x="13" y="9"/>
                          <a:pt x="11" y="7"/>
                        </a:cubicBezTo>
                        <a:cubicBezTo>
                          <a:pt x="9" y="4"/>
                          <a:pt x="6" y="2"/>
                          <a:pt x="3" y="0"/>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Freeform 225"/>
                  <p:cNvSpPr>
                    <a:spLocks noChangeAspect="1"/>
                  </p:cNvSpPr>
                  <p:nvPr/>
                </p:nvSpPr>
                <p:spPr bwMode="auto">
                  <a:xfrm>
                    <a:off x="2500" y="2946"/>
                    <a:ext cx="22" cy="28"/>
                  </a:xfrm>
                  <a:custGeom>
                    <a:avLst/>
                    <a:gdLst/>
                    <a:ahLst/>
                    <a:cxnLst>
                      <a:cxn ang="0">
                        <a:pos x="1" y="0"/>
                      </a:cxn>
                      <a:cxn ang="0">
                        <a:pos x="2" y="5"/>
                      </a:cxn>
                      <a:cxn ang="0">
                        <a:pos x="0" y="9"/>
                      </a:cxn>
                      <a:cxn ang="0">
                        <a:pos x="0" y="10"/>
                      </a:cxn>
                      <a:cxn ang="0">
                        <a:pos x="3" y="13"/>
                      </a:cxn>
                      <a:cxn ang="0">
                        <a:pos x="7" y="14"/>
                      </a:cxn>
                      <a:cxn ang="0">
                        <a:pos x="7" y="14"/>
                      </a:cxn>
                      <a:cxn ang="0">
                        <a:pos x="10" y="11"/>
                      </a:cxn>
                      <a:cxn ang="0">
                        <a:pos x="11" y="9"/>
                      </a:cxn>
                      <a:cxn ang="0">
                        <a:pos x="9" y="7"/>
                      </a:cxn>
                      <a:cxn ang="0">
                        <a:pos x="1" y="0"/>
                      </a:cxn>
                      <a:cxn ang="0">
                        <a:pos x="1" y="0"/>
                      </a:cxn>
                      <a:cxn ang="0">
                        <a:pos x="9" y="7"/>
                      </a:cxn>
                      <a:cxn ang="0">
                        <a:pos x="10" y="9"/>
                      </a:cxn>
                      <a:cxn ang="0">
                        <a:pos x="10" y="11"/>
                      </a:cxn>
                      <a:cxn ang="0">
                        <a:pos x="7" y="13"/>
                      </a:cxn>
                      <a:cxn ang="0">
                        <a:pos x="7" y="13"/>
                      </a:cxn>
                      <a:cxn ang="0">
                        <a:pos x="3" y="12"/>
                      </a:cxn>
                      <a:cxn ang="0">
                        <a:pos x="0" y="10"/>
                      </a:cxn>
                      <a:cxn ang="0">
                        <a:pos x="0" y="9"/>
                      </a:cxn>
                      <a:cxn ang="0">
                        <a:pos x="3" y="5"/>
                      </a:cxn>
                      <a:cxn ang="0">
                        <a:pos x="1" y="0"/>
                      </a:cxn>
                    </a:cxnLst>
                    <a:rect l="0" t="0" r="r" b="b"/>
                    <a:pathLst>
                      <a:path w="11" h="14">
                        <a:moveTo>
                          <a:pt x="1" y="0"/>
                        </a:moveTo>
                        <a:cubicBezTo>
                          <a:pt x="1" y="2"/>
                          <a:pt x="2" y="3"/>
                          <a:pt x="2" y="5"/>
                        </a:cubicBezTo>
                        <a:cubicBezTo>
                          <a:pt x="2" y="6"/>
                          <a:pt x="1" y="7"/>
                          <a:pt x="0" y="9"/>
                        </a:cubicBezTo>
                        <a:cubicBezTo>
                          <a:pt x="0" y="9"/>
                          <a:pt x="0" y="9"/>
                          <a:pt x="0" y="10"/>
                        </a:cubicBezTo>
                        <a:cubicBezTo>
                          <a:pt x="0" y="11"/>
                          <a:pt x="1" y="12"/>
                          <a:pt x="3" y="13"/>
                        </a:cubicBezTo>
                        <a:cubicBezTo>
                          <a:pt x="4" y="13"/>
                          <a:pt x="6" y="14"/>
                          <a:pt x="7" y="14"/>
                        </a:cubicBezTo>
                        <a:cubicBezTo>
                          <a:pt x="7" y="14"/>
                          <a:pt x="7" y="14"/>
                          <a:pt x="7" y="14"/>
                        </a:cubicBezTo>
                        <a:cubicBezTo>
                          <a:pt x="9" y="14"/>
                          <a:pt x="10" y="13"/>
                          <a:pt x="10" y="11"/>
                        </a:cubicBezTo>
                        <a:cubicBezTo>
                          <a:pt x="10" y="10"/>
                          <a:pt x="11" y="9"/>
                          <a:pt x="11" y="9"/>
                        </a:cubicBezTo>
                        <a:cubicBezTo>
                          <a:pt x="11" y="8"/>
                          <a:pt x="10" y="7"/>
                          <a:pt x="9" y="7"/>
                        </a:cubicBezTo>
                        <a:cubicBezTo>
                          <a:pt x="7" y="4"/>
                          <a:pt x="4" y="2"/>
                          <a:pt x="1" y="0"/>
                        </a:cubicBezTo>
                        <a:cubicBezTo>
                          <a:pt x="1" y="0"/>
                          <a:pt x="1" y="0"/>
                          <a:pt x="1" y="0"/>
                        </a:cubicBezTo>
                        <a:cubicBezTo>
                          <a:pt x="4" y="2"/>
                          <a:pt x="6" y="4"/>
                          <a:pt x="9" y="7"/>
                        </a:cubicBezTo>
                        <a:cubicBezTo>
                          <a:pt x="10" y="8"/>
                          <a:pt x="10" y="8"/>
                          <a:pt x="10" y="9"/>
                        </a:cubicBezTo>
                        <a:cubicBezTo>
                          <a:pt x="10" y="9"/>
                          <a:pt x="10" y="10"/>
                          <a:pt x="10" y="11"/>
                        </a:cubicBezTo>
                        <a:cubicBezTo>
                          <a:pt x="10" y="12"/>
                          <a:pt x="9" y="13"/>
                          <a:pt x="7" y="13"/>
                        </a:cubicBezTo>
                        <a:cubicBezTo>
                          <a:pt x="7" y="13"/>
                          <a:pt x="7" y="13"/>
                          <a:pt x="7" y="13"/>
                        </a:cubicBezTo>
                        <a:cubicBezTo>
                          <a:pt x="6" y="13"/>
                          <a:pt x="4" y="13"/>
                          <a:pt x="3" y="12"/>
                        </a:cubicBezTo>
                        <a:cubicBezTo>
                          <a:pt x="1" y="12"/>
                          <a:pt x="0" y="11"/>
                          <a:pt x="0" y="10"/>
                        </a:cubicBezTo>
                        <a:cubicBezTo>
                          <a:pt x="0" y="9"/>
                          <a:pt x="0" y="9"/>
                          <a:pt x="0" y="9"/>
                        </a:cubicBezTo>
                        <a:cubicBezTo>
                          <a:pt x="1" y="8"/>
                          <a:pt x="3" y="6"/>
                          <a:pt x="3" y="5"/>
                        </a:cubicBezTo>
                        <a:cubicBezTo>
                          <a:pt x="3" y="3"/>
                          <a:pt x="2" y="2"/>
                          <a:pt x="1" y="0"/>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8" name="Freeform 363"/>
                <p:cNvSpPr>
                  <a:spLocks noChangeAspect="1" noEditPoints="1"/>
                </p:cNvSpPr>
                <p:nvPr/>
              </p:nvSpPr>
              <p:spPr bwMode="auto">
                <a:xfrm rot="615779">
                  <a:off x="6151561" y="1293790"/>
                  <a:ext cx="515885" cy="220510"/>
                </a:xfrm>
                <a:custGeom>
                  <a:avLst/>
                  <a:gdLst/>
                  <a:ahLst/>
                  <a:cxnLst>
                    <a:cxn ang="0">
                      <a:pos x="71" y="8"/>
                    </a:cxn>
                    <a:cxn ang="0">
                      <a:pos x="74" y="22"/>
                    </a:cxn>
                    <a:cxn ang="0">
                      <a:pos x="70" y="36"/>
                    </a:cxn>
                    <a:cxn ang="0">
                      <a:pos x="73" y="38"/>
                    </a:cxn>
                    <a:cxn ang="0">
                      <a:pos x="78" y="22"/>
                    </a:cxn>
                    <a:cxn ang="0">
                      <a:pos x="74" y="6"/>
                    </a:cxn>
                    <a:cxn ang="0">
                      <a:pos x="71" y="8"/>
                    </a:cxn>
                    <a:cxn ang="0">
                      <a:pos x="86" y="0"/>
                    </a:cxn>
                    <a:cxn ang="0">
                      <a:pos x="83" y="1"/>
                    </a:cxn>
                    <a:cxn ang="0">
                      <a:pos x="88" y="22"/>
                    </a:cxn>
                    <a:cxn ang="0">
                      <a:pos x="82" y="43"/>
                    </a:cxn>
                    <a:cxn ang="0">
                      <a:pos x="85" y="45"/>
                    </a:cxn>
                    <a:cxn ang="0">
                      <a:pos x="92" y="22"/>
                    </a:cxn>
                    <a:cxn ang="0">
                      <a:pos x="86" y="0"/>
                    </a:cxn>
                    <a:cxn ang="0">
                      <a:pos x="9" y="1"/>
                    </a:cxn>
                    <a:cxn ang="0">
                      <a:pos x="6" y="0"/>
                    </a:cxn>
                    <a:cxn ang="0">
                      <a:pos x="0" y="22"/>
                    </a:cxn>
                    <a:cxn ang="0">
                      <a:pos x="6" y="45"/>
                    </a:cxn>
                    <a:cxn ang="0">
                      <a:pos x="10" y="43"/>
                    </a:cxn>
                    <a:cxn ang="0">
                      <a:pos x="4" y="22"/>
                    </a:cxn>
                    <a:cxn ang="0">
                      <a:pos x="9" y="1"/>
                    </a:cxn>
                    <a:cxn ang="0">
                      <a:pos x="21" y="8"/>
                    </a:cxn>
                    <a:cxn ang="0">
                      <a:pos x="18" y="6"/>
                    </a:cxn>
                    <a:cxn ang="0">
                      <a:pos x="14" y="22"/>
                    </a:cxn>
                    <a:cxn ang="0">
                      <a:pos x="18" y="38"/>
                    </a:cxn>
                    <a:cxn ang="0">
                      <a:pos x="22" y="36"/>
                    </a:cxn>
                    <a:cxn ang="0">
                      <a:pos x="18" y="22"/>
                    </a:cxn>
                    <a:cxn ang="0">
                      <a:pos x="21" y="8"/>
                    </a:cxn>
                    <a:cxn ang="0">
                      <a:pos x="59" y="15"/>
                    </a:cxn>
                    <a:cxn ang="0">
                      <a:pos x="61" y="22"/>
                    </a:cxn>
                    <a:cxn ang="0">
                      <a:pos x="59" y="30"/>
                    </a:cxn>
                    <a:cxn ang="0">
                      <a:pos x="62" y="32"/>
                    </a:cxn>
                    <a:cxn ang="0">
                      <a:pos x="65" y="22"/>
                    </a:cxn>
                    <a:cxn ang="0">
                      <a:pos x="63" y="12"/>
                    </a:cxn>
                    <a:cxn ang="0">
                      <a:pos x="59" y="15"/>
                    </a:cxn>
                    <a:cxn ang="0">
                      <a:pos x="32" y="15"/>
                    </a:cxn>
                    <a:cxn ang="0">
                      <a:pos x="29" y="12"/>
                    </a:cxn>
                    <a:cxn ang="0">
                      <a:pos x="26" y="22"/>
                    </a:cxn>
                    <a:cxn ang="0">
                      <a:pos x="29" y="32"/>
                    </a:cxn>
                    <a:cxn ang="0">
                      <a:pos x="33" y="30"/>
                    </a:cxn>
                    <a:cxn ang="0">
                      <a:pos x="30" y="22"/>
                    </a:cxn>
                    <a:cxn ang="0">
                      <a:pos x="32" y="15"/>
                    </a:cxn>
                  </a:cxnLst>
                  <a:rect l="0" t="0" r="r" b="b"/>
                  <a:pathLst>
                    <a:path w="92" h="45">
                      <a:moveTo>
                        <a:pt x="71" y="8"/>
                      </a:moveTo>
                      <a:cubicBezTo>
                        <a:pt x="73" y="12"/>
                        <a:pt x="74" y="17"/>
                        <a:pt x="74" y="22"/>
                      </a:cubicBezTo>
                      <a:cubicBezTo>
                        <a:pt x="74" y="27"/>
                        <a:pt x="73" y="32"/>
                        <a:pt x="70" y="36"/>
                      </a:cubicBezTo>
                      <a:cubicBezTo>
                        <a:pt x="73" y="38"/>
                        <a:pt x="73" y="38"/>
                        <a:pt x="73" y="38"/>
                      </a:cubicBezTo>
                      <a:cubicBezTo>
                        <a:pt x="76" y="33"/>
                        <a:pt x="78" y="28"/>
                        <a:pt x="78" y="22"/>
                      </a:cubicBezTo>
                      <a:cubicBezTo>
                        <a:pt x="78" y="16"/>
                        <a:pt x="77" y="11"/>
                        <a:pt x="74" y="6"/>
                      </a:cubicBezTo>
                      <a:lnTo>
                        <a:pt x="71" y="8"/>
                      </a:lnTo>
                      <a:close/>
                      <a:moveTo>
                        <a:pt x="86" y="0"/>
                      </a:moveTo>
                      <a:cubicBezTo>
                        <a:pt x="83" y="1"/>
                        <a:pt x="83" y="1"/>
                        <a:pt x="83" y="1"/>
                      </a:cubicBezTo>
                      <a:cubicBezTo>
                        <a:pt x="86" y="7"/>
                        <a:pt x="88" y="14"/>
                        <a:pt x="88" y="22"/>
                      </a:cubicBezTo>
                      <a:cubicBezTo>
                        <a:pt x="88" y="29"/>
                        <a:pt x="86" y="37"/>
                        <a:pt x="82" y="43"/>
                      </a:cubicBezTo>
                      <a:cubicBezTo>
                        <a:pt x="85" y="45"/>
                        <a:pt x="85" y="45"/>
                        <a:pt x="85" y="45"/>
                      </a:cubicBezTo>
                      <a:cubicBezTo>
                        <a:pt x="89" y="38"/>
                        <a:pt x="92" y="30"/>
                        <a:pt x="92" y="22"/>
                      </a:cubicBezTo>
                      <a:cubicBezTo>
                        <a:pt x="92" y="14"/>
                        <a:pt x="90" y="6"/>
                        <a:pt x="86" y="0"/>
                      </a:cubicBezTo>
                      <a:close/>
                      <a:moveTo>
                        <a:pt x="9" y="1"/>
                      </a:moveTo>
                      <a:cubicBezTo>
                        <a:pt x="6" y="0"/>
                        <a:pt x="6" y="0"/>
                        <a:pt x="6" y="0"/>
                      </a:cubicBezTo>
                      <a:cubicBezTo>
                        <a:pt x="2" y="6"/>
                        <a:pt x="0" y="14"/>
                        <a:pt x="0" y="22"/>
                      </a:cubicBezTo>
                      <a:cubicBezTo>
                        <a:pt x="0" y="30"/>
                        <a:pt x="2" y="38"/>
                        <a:pt x="6" y="45"/>
                      </a:cubicBezTo>
                      <a:cubicBezTo>
                        <a:pt x="10" y="43"/>
                        <a:pt x="10" y="43"/>
                        <a:pt x="10" y="43"/>
                      </a:cubicBezTo>
                      <a:cubicBezTo>
                        <a:pt x="6" y="37"/>
                        <a:pt x="4" y="29"/>
                        <a:pt x="4" y="22"/>
                      </a:cubicBezTo>
                      <a:cubicBezTo>
                        <a:pt x="4" y="14"/>
                        <a:pt x="6" y="7"/>
                        <a:pt x="9" y="1"/>
                      </a:cubicBezTo>
                      <a:close/>
                      <a:moveTo>
                        <a:pt x="21" y="8"/>
                      </a:moveTo>
                      <a:cubicBezTo>
                        <a:pt x="18" y="6"/>
                        <a:pt x="18" y="6"/>
                        <a:pt x="18" y="6"/>
                      </a:cubicBezTo>
                      <a:cubicBezTo>
                        <a:pt x="15" y="11"/>
                        <a:pt x="14" y="16"/>
                        <a:pt x="14" y="22"/>
                      </a:cubicBezTo>
                      <a:cubicBezTo>
                        <a:pt x="14" y="28"/>
                        <a:pt x="15" y="33"/>
                        <a:pt x="18" y="38"/>
                      </a:cubicBezTo>
                      <a:cubicBezTo>
                        <a:pt x="22" y="36"/>
                        <a:pt x="22" y="36"/>
                        <a:pt x="22" y="36"/>
                      </a:cubicBezTo>
                      <a:cubicBezTo>
                        <a:pt x="19" y="32"/>
                        <a:pt x="18" y="27"/>
                        <a:pt x="18" y="22"/>
                      </a:cubicBezTo>
                      <a:cubicBezTo>
                        <a:pt x="18" y="17"/>
                        <a:pt x="19" y="12"/>
                        <a:pt x="21" y="8"/>
                      </a:cubicBezTo>
                      <a:close/>
                      <a:moveTo>
                        <a:pt x="59" y="15"/>
                      </a:moveTo>
                      <a:cubicBezTo>
                        <a:pt x="61" y="17"/>
                        <a:pt x="61" y="19"/>
                        <a:pt x="61" y="22"/>
                      </a:cubicBezTo>
                      <a:cubicBezTo>
                        <a:pt x="61" y="25"/>
                        <a:pt x="60" y="27"/>
                        <a:pt x="59" y="30"/>
                      </a:cubicBezTo>
                      <a:cubicBezTo>
                        <a:pt x="62" y="32"/>
                        <a:pt x="62" y="32"/>
                        <a:pt x="62" y="32"/>
                      </a:cubicBezTo>
                      <a:cubicBezTo>
                        <a:pt x="64" y="29"/>
                        <a:pt x="65" y="25"/>
                        <a:pt x="65" y="22"/>
                      </a:cubicBezTo>
                      <a:cubicBezTo>
                        <a:pt x="65" y="18"/>
                        <a:pt x="65" y="15"/>
                        <a:pt x="63" y="12"/>
                      </a:cubicBezTo>
                      <a:lnTo>
                        <a:pt x="59" y="15"/>
                      </a:lnTo>
                      <a:close/>
                      <a:moveTo>
                        <a:pt x="32" y="15"/>
                      </a:moveTo>
                      <a:cubicBezTo>
                        <a:pt x="29" y="12"/>
                        <a:pt x="29" y="12"/>
                        <a:pt x="29" y="12"/>
                      </a:cubicBezTo>
                      <a:cubicBezTo>
                        <a:pt x="27" y="15"/>
                        <a:pt x="26" y="18"/>
                        <a:pt x="26" y="22"/>
                      </a:cubicBezTo>
                      <a:cubicBezTo>
                        <a:pt x="26" y="25"/>
                        <a:pt x="27" y="29"/>
                        <a:pt x="29" y="32"/>
                      </a:cubicBezTo>
                      <a:cubicBezTo>
                        <a:pt x="33" y="30"/>
                        <a:pt x="33" y="30"/>
                        <a:pt x="33" y="30"/>
                      </a:cubicBezTo>
                      <a:cubicBezTo>
                        <a:pt x="31" y="27"/>
                        <a:pt x="30" y="25"/>
                        <a:pt x="30" y="22"/>
                      </a:cubicBezTo>
                      <a:cubicBezTo>
                        <a:pt x="30" y="19"/>
                        <a:pt x="31" y="17"/>
                        <a:pt x="32" y="15"/>
                      </a:cubicBezTo>
                      <a:close/>
                    </a:path>
                  </a:pathLst>
                </a:custGeom>
                <a:solidFill>
                  <a:srgbClr val="F7931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29" name="Picture 575"/>
                <p:cNvPicPr>
                  <a:picLocks noChangeAspect="1" noChangeArrowheads="1"/>
                </p:cNvPicPr>
                <p:nvPr/>
              </p:nvPicPr>
              <p:blipFill>
                <a:blip r:embed="rId7" cstate="print"/>
                <a:srcRect/>
                <a:stretch>
                  <a:fillRect/>
                </a:stretch>
              </p:blipFill>
              <p:spPr bwMode="auto">
                <a:xfrm>
                  <a:off x="5923612" y="1545802"/>
                  <a:ext cx="328727" cy="335611"/>
                </a:xfrm>
                <a:prstGeom prst="rect">
                  <a:avLst/>
                </a:prstGeom>
                <a:noFill/>
                <a:ln w="9525">
                  <a:noFill/>
                  <a:miter lim="800000"/>
                  <a:headEnd/>
                  <a:tailEnd/>
                </a:ln>
                <a:effectLst/>
              </p:spPr>
            </p:pic>
          </p:grpSp>
          <p:grpSp>
            <p:nvGrpSpPr>
              <p:cNvPr id="35" name="组合 639"/>
              <p:cNvGrpSpPr/>
              <p:nvPr/>
            </p:nvGrpSpPr>
            <p:grpSpPr>
              <a:xfrm>
                <a:off x="279107" y="1845617"/>
                <a:ext cx="787203" cy="621884"/>
                <a:chOff x="5923612" y="1293790"/>
                <a:chExt cx="743834" cy="587623"/>
              </a:xfrm>
            </p:grpSpPr>
            <p:grpSp>
              <p:nvGrpSpPr>
                <p:cNvPr id="138" name="Group 139"/>
                <p:cNvGrpSpPr>
                  <a:grpSpLocks noChangeAspect="1"/>
                </p:cNvGrpSpPr>
                <p:nvPr/>
              </p:nvGrpSpPr>
              <p:grpSpPr bwMode="auto">
                <a:xfrm>
                  <a:off x="6197151" y="1293790"/>
                  <a:ext cx="307131" cy="522196"/>
                  <a:chOff x="2190" y="2373"/>
                  <a:chExt cx="434" cy="727"/>
                </a:xfrm>
              </p:grpSpPr>
              <p:sp>
                <p:nvSpPr>
                  <p:cNvPr id="141" name="Freeform 140"/>
                  <p:cNvSpPr>
                    <a:spLocks noChangeAspect="1"/>
                  </p:cNvSpPr>
                  <p:nvPr/>
                </p:nvSpPr>
                <p:spPr bwMode="auto">
                  <a:xfrm>
                    <a:off x="2490" y="2974"/>
                    <a:ext cx="40" cy="28"/>
                  </a:xfrm>
                  <a:custGeom>
                    <a:avLst/>
                    <a:gdLst/>
                    <a:ahLst/>
                    <a:cxnLst>
                      <a:cxn ang="0">
                        <a:pos x="4" y="0"/>
                      </a:cxn>
                      <a:cxn ang="0">
                        <a:pos x="0" y="14"/>
                      </a:cxn>
                      <a:cxn ang="0">
                        <a:pos x="10" y="13"/>
                      </a:cxn>
                      <a:cxn ang="0">
                        <a:pos x="20" y="12"/>
                      </a:cxn>
                      <a:cxn ang="0">
                        <a:pos x="4" y="0"/>
                      </a:cxn>
                    </a:cxnLst>
                    <a:rect l="0" t="0" r="r" b="b"/>
                    <a:pathLst>
                      <a:path w="20" h="14">
                        <a:moveTo>
                          <a:pt x="4" y="0"/>
                        </a:moveTo>
                        <a:cubicBezTo>
                          <a:pt x="3" y="5"/>
                          <a:pt x="1" y="9"/>
                          <a:pt x="0" y="14"/>
                        </a:cubicBezTo>
                        <a:cubicBezTo>
                          <a:pt x="3" y="14"/>
                          <a:pt x="7" y="13"/>
                          <a:pt x="10" y="13"/>
                        </a:cubicBezTo>
                        <a:cubicBezTo>
                          <a:pt x="14" y="13"/>
                          <a:pt x="17" y="12"/>
                          <a:pt x="20" y="12"/>
                        </a:cubicBezTo>
                        <a:cubicBezTo>
                          <a:pt x="15" y="8"/>
                          <a:pt x="9" y="4"/>
                          <a:pt x="4"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Freeform 141"/>
                  <p:cNvSpPr>
                    <a:spLocks noChangeAspect="1"/>
                  </p:cNvSpPr>
                  <p:nvPr/>
                </p:nvSpPr>
                <p:spPr bwMode="auto">
                  <a:xfrm>
                    <a:off x="2290" y="2750"/>
                    <a:ext cx="290" cy="322"/>
                  </a:xfrm>
                  <a:custGeom>
                    <a:avLst/>
                    <a:gdLst/>
                    <a:ahLst/>
                    <a:cxnLst>
                      <a:cxn ang="0">
                        <a:pos x="41" y="0"/>
                      </a:cxn>
                      <a:cxn ang="0">
                        <a:pos x="2" y="125"/>
                      </a:cxn>
                      <a:cxn ang="0">
                        <a:pos x="62" y="160"/>
                      </a:cxn>
                      <a:cxn ang="0">
                        <a:pos x="101" y="133"/>
                      </a:cxn>
                      <a:cxn ang="0">
                        <a:pos x="141" y="27"/>
                      </a:cxn>
                      <a:cxn ang="0">
                        <a:pos x="145" y="18"/>
                      </a:cxn>
                      <a:cxn ang="0">
                        <a:pos x="90" y="7"/>
                      </a:cxn>
                      <a:cxn ang="0">
                        <a:pos x="65" y="3"/>
                      </a:cxn>
                      <a:cxn ang="0">
                        <a:pos x="41" y="0"/>
                      </a:cxn>
                    </a:cxnLst>
                    <a:rect l="0" t="0" r="r" b="b"/>
                    <a:pathLst>
                      <a:path w="145" h="161">
                        <a:moveTo>
                          <a:pt x="41" y="0"/>
                        </a:moveTo>
                        <a:cubicBezTo>
                          <a:pt x="28" y="37"/>
                          <a:pt x="0" y="120"/>
                          <a:pt x="2" y="125"/>
                        </a:cubicBezTo>
                        <a:cubicBezTo>
                          <a:pt x="2" y="126"/>
                          <a:pt x="17" y="154"/>
                          <a:pt x="62" y="160"/>
                        </a:cubicBezTo>
                        <a:cubicBezTo>
                          <a:pt x="66" y="161"/>
                          <a:pt x="88" y="156"/>
                          <a:pt x="101" y="133"/>
                        </a:cubicBezTo>
                        <a:cubicBezTo>
                          <a:pt x="116" y="90"/>
                          <a:pt x="126" y="70"/>
                          <a:pt x="141" y="27"/>
                        </a:cubicBezTo>
                        <a:cubicBezTo>
                          <a:pt x="142" y="24"/>
                          <a:pt x="144" y="21"/>
                          <a:pt x="145" y="18"/>
                        </a:cubicBezTo>
                        <a:cubicBezTo>
                          <a:pt x="127" y="13"/>
                          <a:pt x="108" y="10"/>
                          <a:pt x="90" y="7"/>
                        </a:cubicBezTo>
                        <a:cubicBezTo>
                          <a:pt x="82" y="5"/>
                          <a:pt x="73" y="4"/>
                          <a:pt x="65" y="3"/>
                        </a:cubicBezTo>
                        <a:cubicBezTo>
                          <a:pt x="57" y="1"/>
                          <a:pt x="49" y="0"/>
                          <a:pt x="41" y="0"/>
                        </a:cubicBezTo>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Freeform 142"/>
                  <p:cNvSpPr>
                    <a:spLocks noChangeAspect="1"/>
                  </p:cNvSpPr>
                  <p:nvPr/>
                </p:nvSpPr>
                <p:spPr bwMode="auto">
                  <a:xfrm>
                    <a:off x="2544" y="2690"/>
                    <a:ext cx="66" cy="102"/>
                  </a:xfrm>
                  <a:custGeom>
                    <a:avLst/>
                    <a:gdLst/>
                    <a:ahLst/>
                    <a:cxnLst>
                      <a:cxn ang="0">
                        <a:pos x="0" y="46"/>
                      </a:cxn>
                      <a:cxn ang="0">
                        <a:pos x="20" y="5"/>
                      </a:cxn>
                      <a:cxn ang="0">
                        <a:pos x="33" y="11"/>
                      </a:cxn>
                      <a:cxn ang="0">
                        <a:pos x="17" y="51"/>
                      </a:cxn>
                      <a:cxn ang="0">
                        <a:pos x="0" y="46"/>
                      </a:cxn>
                    </a:cxnLst>
                    <a:rect l="0" t="0" r="r" b="b"/>
                    <a:pathLst>
                      <a:path w="33" h="51">
                        <a:moveTo>
                          <a:pt x="0" y="46"/>
                        </a:moveTo>
                        <a:cubicBezTo>
                          <a:pt x="20" y="5"/>
                          <a:pt x="20" y="5"/>
                          <a:pt x="20" y="5"/>
                        </a:cubicBezTo>
                        <a:cubicBezTo>
                          <a:pt x="20" y="5"/>
                          <a:pt x="30" y="0"/>
                          <a:pt x="33" y="11"/>
                        </a:cubicBezTo>
                        <a:cubicBezTo>
                          <a:pt x="26" y="28"/>
                          <a:pt x="17" y="51"/>
                          <a:pt x="17" y="51"/>
                        </a:cubicBezTo>
                        <a:lnTo>
                          <a:pt x="0" y="46"/>
                        </a:ln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Freeform 143"/>
                  <p:cNvSpPr>
                    <a:spLocks noChangeAspect="1"/>
                  </p:cNvSpPr>
                  <p:nvPr/>
                </p:nvSpPr>
                <p:spPr bwMode="auto">
                  <a:xfrm>
                    <a:off x="2380" y="2373"/>
                    <a:ext cx="222" cy="383"/>
                  </a:xfrm>
                  <a:custGeom>
                    <a:avLst/>
                    <a:gdLst/>
                    <a:ahLst/>
                    <a:cxnLst>
                      <a:cxn ang="0">
                        <a:pos x="93" y="191"/>
                      </a:cxn>
                      <a:cxn ang="0">
                        <a:pos x="33" y="180"/>
                      </a:cxn>
                      <a:cxn ang="0">
                        <a:pos x="4" y="176"/>
                      </a:cxn>
                      <a:cxn ang="0">
                        <a:pos x="0" y="172"/>
                      </a:cxn>
                      <a:cxn ang="0">
                        <a:pos x="18" y="46"/>
                      </a:cxn>
                      <a:cxn ang="0">
                        <a:pos x="21" y="25"/>
                      </a:cxn>
                      <a:cxn ang="0">
                        <a:pos x="22" y="21"/>
                      </a:cxn>
                      <a:cxn ang="0">
                        <a:pos x="110" y="25"/>
                      </a:cxn>
                      <a:cxn ang="0">
                        <a:pos x="93" y="191"/>
                      </a:cxn>
                    </a:cxnLst>
                    <a:rect l="0" t="0" r="r" b="b"/>
                    <a:pathLst>
                      <a:path w="111" h="191">
                        <a:moveTo>
                          <a:pt x="93" y="191"/>
                        </a:moveTo>
                        <a:cubicBezTo>
                          <a:pt x="93" y="191"/>
                          <a:pt x="54" y="184"/>
                          <a:pt x="33" y="180"/>
                        </a:cubicBezTo>
                        <a:cubicBezTo>
                          <a:pt x="23" y="179"/>
                          <a:pt x="14" y="177"/>
                          <a:pt x="4" y="176"/>
                        </a:cubicBezTo>
                        <a:cubicBezTo>
                          <a:pt x="0" y="175"/>
                          <a:pt x="0" y="176"/>
                          <a:pt x="0" y="172"/>
                        </a:cubicBezTo>
                        <a:cubicBezTo>
                          <a:pt x="6" y="130"/>
                          <a:pt x="12" y="88"/>
                          <a:pt x="18" y="46"/>
                        </a:cubicBezTo>
                        <a:cubicBezTo>
                          <a:pt x="19" y="39"/>
                          <a:pt x="20" y="32"/>
                          <a:pt x="21" y="25"/>
                        </a:cubicBezTo>
                        <a:cubicBezTo>
                          <a:pt x="21" y="23"/>
                          <a:pt x="21" y="22"/>
                          <a:pt x="22" y="21"/>
                        </a:cubicBezTo>
                        <a:cubicBezTo>
                          <a:pt x="49" y="0"/>
                          <a:pt x="98" y="14"/>
                          <a:pt x="110" y="25"/>
                        </a:cubicBezTo>
                        <a:cubicBezTo>
                          <a:pt x="111" y="26"/>
                          <a:pt x="93" y="191"/>
                          <a:pt x="93" y="191"/>
                        </a:cubicBez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Freeform 144"/>
                  <p:cNvSpPr>
                    <a:spLocks noChangeAspect="1"/>
                  </p:cNvSpPr>
                  <p:nvPr/>
                </p:nvSpPr>
                <p:spPr bwMode="auto">
                  <a:xfrm>
                    <a:off x="2396" y="2486"/>
                    <a:ext cx="178" cy="236"/>
                  </a:xfrm>
                  <a:custGeom>
                    <a:avLst/>
                    <a:gdLst/>
                    <a:ahLst/>
                    <a:cxnLst>
                      <a:cxn ang="0">
                        <a:pos x="14" y="16"/>
                      </a:cxn>
                      <a:cxn ang="0">
                        <a:pos x="2" y="92"/>
                      </a:cxn>
                      <a:cxn ang="0">
                        <a:pos x="3" y="104"/>
                      </a:cxn>
                      <a:cxn ang="0">
                        <a:pos x="67" y="117"/>
                      </a:cxn>
                      <a:cxn ang="0">
                        <a:pos x="81" y="101"/>
                      </a:cxn>
                      <a:cxn ang="0">
                        <a:pos x="88" y="26"/>
                      </a:cxn>
                      <a:cxn ang="0">
                        <a:pos x="52" y="4"/>
                      </a:cxn>
                      <a:cxn ang="0">
                        <a:pos x="14" y="16"/>
                      </a:cxn>
                    </a:cxnLst>
                    <a:rect l="0" t="0" r="r" b="b"/>
                    <a:pathLst>
                      <a:path w="89" h="118">
                        <a:moveTo>
                          <a:pt x="14" y="16"/>
                        </a:moveTo>
                        <a:cubicBezTo>
                          <a:pt x="12" y="26"/>
                          <a:pt x="2" y="88"/>
                          <a:pt x="2" y="92"/>
                        </a:cubicBezTo>
                        <a:cubicBezTo>
                          <a:pt x="1" y="95"/>
                          <a:pt x="0" y="101"/>
                          <a:pt x="3" y="104"/>
                        </a:cubicBezTo>
                        <a:cubicBezTo>
                          <a:pt x="8" y="111"/>
                          <a:pt x="63" y="117"/>
                          <a:pt x="67" y="117"/>
                        </a:cubicBezTo>
                        <a:cubicBezTo>
                          <a:pt x="79" y="118"/>
                          <a:pt x="79" y="112"/>
                          <a:pt x="81" y="101"/>
                        </a:cubicBezTo>
                        <a:cubicBezTo>
                          <a:pt x="82" y="93"/>
                          <a:pt x="87" y="45"/>
                          <a:pt x="88" y="26"/>
                        </a:cubicBezTo>
                        <a:cubicBezTo>
                          <a:pt x="89" y="13"/>
                          <a:pt x="70" y="6"/>
                          <a:pt x="52" y="4"/>
                        </a:cubicBezTo>
                        <a:cubicBezTo>
                          <a:pt x="23" y="0"/>
                          <a:pt x="15" y="10"/>
                          <a:pt x="14" y="16"/>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Freeform 145"/>
                  <p:cNvSpPr>
                    <a:spLocks noChangeAspect="1"/>
                  </p:cNvSpPr>
                  <p:nvPr/>
                </p:nvSpPr>
                <p:spPr bwMode="auto">
                  <a:xfrm>
                    <a:off x="2412" y="2514"/>
                    <a:ext cx="152" cy="174"/>
                  </a:xfrm>
                  <a:custGeom>
                    <a:avLst/>
                    <a:gdLst/>
                    <a:ahLst/>
                    <a:cxnLst>
                      <a:cxn ang="0">
                        <a:pos x="11" y="0"/>
                      </a:cxn>
                      <a:cxn ang="0">
                        <a:pos x="76" y="8"/>
                      </a:cxn>
                      <a:cxn ang="0">
                        <a:pos x="65" y="87"/>
                      </a:cxn>
                      <a:cxn ang="0">
                        <a:pos x="1" y="78"/>
                      </a:cxn>
                      <a:cxn ang="0">
                        <a:pos x="11" y="0"/>
                      </a:cxn>
                    </a:cxnLst>
                    <a:rect l="0" t="0" r="r" b="b"/>
                    <a:pathLst>
                      <a:path w="76" h="87">
                        <a:moveTo>
                          <a:pt x="11" y="0"/>
                        </a:moveTo>
                        <a:cubicBezTo>
                          <a:pt x="30" y="3"/>
                          <a:pt x="73" y="8"/>
                          <a:pt x="76" y="8"/>
                        </a:cubicBezTo>
                        <a:cubicBezTo>
                          <a:pt x="76" y="8"/>
                          <a:pt x="67" y="73"/>
                          <a:pt x="65" y="87"/>
                        </a:cubicBezTo>
                        <a:cubicBezTo>
                          <a:pt x="46" y="84"/>
                          <a:pt x="3" y="78"/>
                          <a:pt x="1" y="78"/>
                        </a:cubicBezTo>
                        <a:cubicBezTo>
                          <a:pt x="0" y="78"/>
                          <a:pt x="9" y="14"/>
                          <a:pt x="11" y="0"/>
                        </a:cubicBezTo>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Freeform 146"/>
                  <p:cNvSpPr>
                    <a:spLocks noChangeAspect="1"/>
                  </p:cNvSpPr>
                  <p:nvPr/>
                </p:nvSpPr>
                <p:spPr bwMode="auto">
                  <a:xfrm>
                    <a:off x="2564" y="2423"/>
                    <a:ext cx="40" cy="339"/>
                  </a:xfrm>
                  <a:custGeom>
                    <a:avLst/>
                    <a:gdLst/>
                    <a:ahLst/>
                    <a:cxnLst>
                      <a:cxn ang="0">
                        <a:pos x="0" y="164"/>
                      </a:cxn>
                      <a:cxn ang="0">
                        <a:pos x="18" y="0"/>
                      </a:cxn>
                      <a:cxn ang="0">
                        <a:pos x="20" y="3"/>
                      </a:cxn>
                      <a:cxn ang="0">
                        <a:pos x="3" y="169"/>
                      </a:cxn>
                      <a:cxn ang="0">
                        <a:pos x="0" y="164"/>
                      </a:cxn>
                    </a:cxnLst>
                    <a:rect l="0" t="0" r="r" b="b"/>
                    <a:pathLst>
                      <a:path w="20" h="169">
                        <a:moveTo>
                          <a:pt x="0" y="164"/>
                        </a:moveTo>
                        <a:cubicBezTo>
                          <a:pt x="0" y="160"/>
                          <a:pt x="14" y="37"/>
                          <a:pt x="18" y="0"/>
                        </a:cubicBezTo>
                        <a:cubicBezTo>
                          <a:pt x="20" y="1"/>
                          <a:pt x="19" y="2"/>
                          <a:pt x="20" y="3"/>
                        </a:cubicBezTo>
                        <a:cubicBezTo>
                          <a:pt x="19" y="21"/>
                          <a:pt x="7" y="132"/>
                          <a:pt x="3" y="169"/>
                        </a:cubicBezTo>
                        <a:cubicBezTo>
                          <a:pt x="3" y="169"/>
                          <a:pt x="1" y="166"/>
                          <a:pt x="0" y="164"/>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Freeform 147"/>
                  <p:cNvSpPr>
                    <a:spLocks noChangeAspect="1"/>
                  </p:cNvSpPr>
                  <p:nvPr/>
                </p:nvSpPr>
                <p:spPr bwMode="auto">
                  <a:xfrm>
                    <a:off x="2412" y="2514"/>
                    <a:ext cx="152" cy="156"/>
                  </a:xfrm>
                  <a:custGeom>
                    <a:avLst/>
                    <a:gdLst/>
                    <a:ahLst/>
                    <a:cxnLst>
                      <a:cxn ang="0">
                        <a:pos x="13" y="1"/>
                      </a:cxn>
                      <a:cxn ang="0">
                        <a:pos x="76" y="9"/>
                      </a:cxn>
                      <a:cxn ang="0">
                        <a:pos x="76" y="8"/>
                      </a:cxn>
                      <a:cxn ang="0">
                        <a:pos x="11" y="0"/>
                      </a:cxn>
                      <a:cxn ang="0">
                        <a:pos x="1" y="78"/>
                      </a:cxn>
                      <a:cxn ang="0">
                        <a:pos x="2" y="78"/>
                      </a:cxn>
                      <a:cxn ang="0">
                        <a:pos x="13" y="1"/>
                      </a:cxn>
                    </a:cxnLst>
                    <a:rect l="0" t="0" r="r" b="b"/>
                    <a:pathLst>
                      <a:path w="76" h="78">
                        <a:moveTo>
                          <a:pt x="13" y="1"/>
                        </a:moveTo>
                        <a:cubicBezTo>
                          <a:pt x="30" y="4"/>
                          <a:pt x="67" y="8"/>
                          <a:pt x="76" y="9"/>
                        </a:cubicBezTo>
                        <a:cubicBezTo>
                          <a:pt x="76" y="8"/>
                          <a:pt x="76" y="8"/>
                          <a:pt x="76" y="8"/>
                        </a:cubicBezTo>
                        <a:cubicBezTo>
                          <a:pt x="73" y="8"/>
                          <a:pt x="30" y="3"/>
                          <a:pt x="11" y="0"/>
                        </a:cubicBezTo>
                        <a:cubicBezTo>
                          <a:pt x="9" y="14"/>
                          <a:pt x="0" y="78"/>
                          <a:pt x="1" y="78"/>
                        </a:cubicBezTo>
                        <a:cubicBezTo>
                          <a:pt x="1" y="78"/>
                          <a:pt x="1" y="78"/>
                          <a:pt x="2" y="78"/>
                        </a:cubicBezTo>
                        <a:cubicBezTo>
                          <a:pt x="4" y="69"/>
                          <a:pt x="11" y="14"/>
                          <a:pt x="13" y="1"/>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Freeform 148"/>
                  <p:cNvSpPr>
                    <a:spLocks noChangeAspect="1"/>
                  </p:cNvSpPr>
                  <p:nvPr/>
                </p:nvSpPr>
                <p:spPr bwMode="auto">
                  <a:xfrm>
                    <a:off x="2368" y="2728"/>
                    <a:ext cx="198" cy="54"/>
                  </a:xfrm>
                  <a:custGeom>
                    <a:avLst/>
                    <a:gdLst/>
                    <a:ahLst/>
                    <a:cxnLst>
                      <a:cxn ang="0">
                        <a:pos x="0" y="11"/>
                      </a:cxn>
                      <a:cxn ang="0">
                        <a:pos x="2" y="3"/>
                      </a:cxn>
                      <a:cxn ang="0">
                        <a:pos x="6" y="1"/>
                      </a:cxn>
                      <a:cxn ang="0">
                        <a:pos x="99" y="16"/>
                      </a:cxn>
                      <a:cxn ang="0">
                        <a:pos x="94" y="27"/>
                      </a:cxn>
                      <a:cxn ang="0">
                        <a:pos x="0" y="11"/>
                      </a:cxn>
                    </a:cxnLst>
                    <a:rect l="0" t="0" r="r" b="b"/>
                    <a:pathLst>
                      <a:path w="99" h="27">
                        <a:moveTo>
                          <a:pt x="0" y="11"/>
                        </a:moveTo>
                        <a:cubicBezTo>
                          <a:pt x="2" y="3"/>
                          <a:pt x="2" y="3"/>
                          <a:pt x="2" y="3"/>
                        </a:cubicBezTo>
                        <a:cubicBezTo>
                          <a:pt x="2" y="3"/>
                          <a:pt x="3" y="0"/>
                          <a:pt x="6" y="1"/>
                        </a:cubicBezTo>
                        <a:cubicBezTo>
                          <a:pt x="10" y="2"/>
                          <a:pt x="99" y="16"/>
                          <a:pt x="99" y="16"/>
                        </a:cubicBezTo>
                        <a:cubicBezTo>
                          <a:pt x="94" y="27"/>
                          <a:pt x="94" y="27"/>
                          <a:pt x="94" y="27"/>
                        </a:cubicBezTo>
                        <a:lnTo>
                          <a:pt x="0" y="11"/>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Freeform 149"/>
                  <p:cNvSpPr>
                    <a:spLocks noChangeAspect="1"/>
                  </p:cNvSpPr>
                  <p:nvPr/>
                </p:nvSpPr>
                <p:spPr bwMode="auto">
                  <a:xfrm>
                    <a:off x="2380" y="2724"/>
                    <a:ext cx="190" cy="38"/>
                  </a:xfrm>
                  <a:custGeom>
                    <a:avLst/>
                    <a:gdLst/>
                    <a:ahLst/>
                    <a:cxnLst>
                      <a:cxn ang="0">
                        <a:pos x="0" y="0"/>
                      </a:cxn>
                      <a:cxn ang="0">
                        <a:pos x="8" y="8"/>
                      </a:cxn>
                      <a:cxn ang="0">
                        <a:pos x="190" y="38"/>
                      </a:cxn>
                      <a:cxn ang="0">
                        <a:pos x="184" y="28"/>
                      </a:cxn>
                      <a:cxn ang="0">
                        <a:pos x="0" y="0"/>
                      </a:cxn>
                      <a:cxn ang="0">
                        <a:pos x="0" y="0"/>
                      </a:cxn>
                    </a:cxnLst>
                    <a:rect l="0" t="0" r="r" b="b"/>
                    <a:pathLst>
                      <a:path w="190" h="38">
                        <a:moveTo>
                          <a:pt x="0" y="0"/>
                        </a:moveTo>
                        <a:lnTo>
                          <a:pt x="8" y="8"/>
                        </a:lnTo>
                        <a:lnTo>
                          <a:pt x="190" y="38"/>
                        </a:lnTo>
                        <a:lnTo>
                          <a:pt x="184" y="28"/>
                        </a:lnTo>
                        <a:lnTo>
                          <a:pt x="0" y="0"/>
                        </a:lnTo>
                        <a:lnTo>
                          <a:pt x="0" y="0"/>
                        </a:lnTo>
                        <a:close/>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150"/>
                  <p:cNvSpPr>
                    <a:spLocks noChangeAspect="1"/>
                  </p:cNvSpPr>
                  <p:nvPr/>
                </p:nvSpPr>
                <p:spPr bwMode="auto">
                  <a:xfrm>
                    <a:off x="2420" y="2720"/>
                    <a:ext cx="106" cy="40"/>
                  </a:xfrm>
                  <a:custGeom>
                    <a:avLst/>
                    <a:gdLst/>
                    <a:ahLst/>
                    <a:cxnLst>
                      <a:cxn ang="0">
                        <a:pos x="0" y="10"/>
                      </a:cxn>
                      <a:cxn ang="0">
                        <a:pos x="0" y="5"/>
                      </a:cxn>
                      <a:cxn ang="0">
                        <a:pos x="5" y="0"/>
                      </a:cxn>
                      <a:cxn ang="0">
                        <a:pos x="52" y="8"/>
                      </a:cxn>
                      <a:cxn ang="0">
                        <a:pos x="50" y="19"/>
                      </a:cxn>
                      <a:cxn ang="0">
                        <a:pos x="0" y="10"/>
                      </a:cxn>
                    </a:cxnLst>
                    <a:rect l="0" t="0" r="r" b="b"/>
                    <a:pathLst>
                      <a:path w="53" h="20">
                        <a:moveTo>
                          <a:pt x="0" y="10"/>
                        </a:moveTo>
                        <a:cubicBezTo>
                          <a:pt x="0" y="9"/>
                          <a:pt x="0" y="6"/>
                          <a:pt x="0" y="5"/>
                        </a:cubicBezTo>
                        <a:cubicBezTo>
                          <a:pt x="1" y="3"/>
                          <a:pt x="3" y="1"/>
                          <a:pt x="5" y="0"/>
                        </a:cubicBezTo>
                        <a:cubicBezTo>
                          <a:pt x="19" y="2"/>
                          <a:pt x="36" y="5"/>
                          <a:pt x="52" y="8"/>
                        </a:cubicBezTo>
                        <a:cubicBezTo>
                          <a:pt x="53" y="12"/>
                          <a:pt x="52" y="20"/>
                          <a:pt x="50" y="19"/>
                        </a:cubicBezTo>
                        <a:cubicBezTo>
                          <a:pt x="46" y="19"/>
                          <a:pt x="13" y="13"/>
                          <a:pt x="0" y="10"/>
                        </a:cubicBezTo>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Freeform 151"/>
                  <p:cNvSpPr>
                    <a:spLocks noChangeAspect="1"/>
                  </p:cNvSpPr>
                  <p:nvPr/>
                </p:nvSpPr>
                <p:spPr bwMode="auto">
                  <a:xfrm>
                    <a:off x="2368" y="2750"/>
                    <a:ext cx="190" cy="36"/>
                  </a:xfrm>
                  <a:custGeom>
                    <a:avLst/>
                    <a:gdLst/>
                    <a:ahLst/>
                    <a:cxnLst>
                      <a:cxn ang="0">
                        <a:pos x="0" y="0"/>
                      </a:cxn>
                      <a:cxn ang="0">
                        <a:pos x="2" y="4"/>
                      </a:cxn>
                      <a:cxn ang="0">
                        <a:pos x="190" y="36"/>
                      </a:cxn>
                      <a:cxn ang="0">
                        <a:pos x="188" y="32"/>
                      </a:cxn>
                      <a:cxn ang="0">
                        <a:pos x="0" y="0"/>
                      </a:cxn>
                      <a:cxn ang="0">
                        <a:pos x="0" y="0"/>
                      </a:cxn>
                    </a:cxnLst>
                    <a:rect l="0" t="0" r="r" b="b"/>
                    <a:pathLst>
                      <a:path w="190" h="36">
                        <a:moveTo>
                          <a:pt x="0" y="0"/>
                        </a:moveTo>
                        <a:lnTo>
                          <a:pt x="2" y="4"/>
                        </a:lnTo>
                        <a:lnTo>
                          <a:pt x="190" y="36"/>
                        </a:lnTo>
                        <a:lnTo>
                          <a:pt x="188" y="32"/>
                        </a:lnTo>
                        <a:lnTo>
                          <a:pt x="0" y="0"/>
                        </a:lnTo>
                        <a:lnTo>
                          <a:pt x="0"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152"/>
                  <p:cNvSpPr>
                    <a:spLocks noChangeAspect="1"/>
                  </p:cNvSpPr>
                  <p:nvPr/>
                </p:nvSpPr>
                <p:spPr bwMode="auto">
                  <a:xfrm>
                    <a:off x="2460" y="2756"/>
                    <a:ext cx="124" cy="304"/>
                  </a:xfrm>
                  <a:custGeom>
                    <a:avLst/>
                    <a:gdLst/>
                    <a:ahLst/>
                    <a:cxnLst>
                      <a:cxn ang="0">
                        <a:pos x="7" y="152"/>
                      </a:cxn>
                      <a:cxn ang="0">
                        <a:pos x="62" y="10"/>
                      </a:cxn>
                      <a:cxn ang="0">
                        <a:pos x="52" y="2"/>
                      </a:cxn>
                      <a:cxn ang="0">
                        <a:pos x="49" y="15"/>
                      </a:cxn>
                      <a:cxn ang="0">
                        <a:pos x="0" y="145"/>
                      </a:cxn>
                      <a:cxn ang="0">
                        <a:pos x="7" y="152"/>
                      </a:cxn>
                    </a:cxnLst>
                    <a:rect l="0" t="0" r="r" b="b"/>
                    <a:pathLst>
                      <a:path w="62" h="152">
                        <a:moveTo>
                          <a:pt x="7" y="152"/>
                        </a:moveTo>
                        <a:cubicBezTo>
                          <a:pt x="11" y="146"/>
                          <a:pt x="50" y="41"/>
                          <a:pt x="62" y="10"/>
                        </a:cubicBezTo>
                        <a:cubicBezTo>
                          <a:pt x="62" y="10"/>
                          <a:pt x="54" y="0"/>
                          <a:pt x="52" y="2"/>
                        </a:cubicBezTo>
                        <a:cubicBezTo>
                          <a:pt x="51" y="2"/>
                          <a:pt x="44" y="12"/>
                          <a:pt x="49" y="15"/>
                        </a:cubicBezTo>
                        <a:cubicBezTo>
                          <a:pt x="47" y="15"/>
                          <a:pt x="4" y="138"/>
                          <a:pt x="0" y="145"/>
                        </a:cubicBezTo>
                        <a:lnTo>
                          <a:pt x="7" y="152"/>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153"/>
                  <p:cNvSpPr>
                    <a:spLocks noChangeAspect="1"/>
                  </p:cNvSpPr>
                  <p:nvPr/>
                </p:nvSpPr>
                <p:spPr bwMode="auto">
                  <a:xfrm>
                    <a:off x="2294" y="2998"/>
                    <a:ext cx="180" cy="102"/>
                  </a:xfrm>
                  <a:custGeom>
                    <a:avLst/>
                    <a:gdLst/>
                    <a:ahLst/>
                    <a:cxnLst>
                      <a:cxn ang="0">
                        <a:pos x="83" y="24"/>
                      </a:cxn>
                      <a:cxn ang="0">
                        <a:pos x="0" y="0"/>
                      </a:cxn>
                      <a:cxn ang="0">
                        <a:pos x="90" y="31"/>
                      </a:cxn>
                      <a:cxn ang="0">
                        <a:pos x="83" y="24"/>
                      </a:cxn>
                    </a:cxnLst>
                    <a:rect l="0" t="0" r="r" b="b"/>
                    <a:pathLst>
                      <a:path w="90" h="51">
                        <a:moveTo>
                          <a:pt x="83" y="24"/>
                        </a:moveTo>
                        <a:cubicBezTo>
                          <a:pt x="42" y="46"/>
                          <a:pt x="5" y="16"/>
                          <a:pt x="0" y="0"/>
                        </a:cubicBezTo>
                        <a:cubicBezTo>
                          <a:pt x="3" y="28"/>
                          <a:pt x="45" y="51"/>
                          <a:pt x="90" y="31"/>
                        </a:cubicBezTo>
                        <a:lnTo>
                          <a:pt x="83" y="24"/>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Oval 154"/>
                  <p:cNvSpPr>
                    <a:spLocks noChangeAspect="1" noChangeArrowheads="1"/>
                  </p:cNvSpPr>
                  <p:nvPr/>
                </p:nvSpPr>
                <p:spPr bwMode="auto">
                  <a:xfrm>
                    <a:off x="2420" y="2796"/>
                    <a:ext cx="42" cy="42"/>
                  </a:xfrm>
                  <a:prstGeom prst="ellipse">
                    <a:avLst/>
                  </a:pr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Oval 155"/>
                  <p:cNvSpPr>
                    <a:spLocks noChangeAspect="1" noChangeArrowheads="1"/>
                  </p:cNvSpPr>
                  <p:nvPr/>
                </p:nvSpPr>
                <p:spPr bwMode="auto">
                  <a:xfrm>
                    <a:off x="2424" y="2800"/>
                    <a:ext cx="34" cy="34"/>
                  </a:xfrm>
                  <a:prstGeom prst="ellipse">
                    <a:avLst/>
                  </a:pr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156"/>
                  <p:cNvSpPr>
                    <a:spLocks noChangeAspect="1" noEditPoints="1"/>
                  </p:cNvSpPr>
                  <p:nvPr/>
                </p:nvSpPr>
                <p:spPr bwMode="auto">
                  <a:xfrm>
                    <a:off x="2424" y="2798"/>
                    <a:ext cx="36" cy="36"/>
                  </a:xfrm>
                  <a:custGeom>
                    <a:avLst/>
                    <a:gdLst/>
                    <a:ahLst/>
                    <a:cxnLst>
                      <a:cxn ang="0">
                        <a:pos x="0" y="9"/>
                      </a:cxn>
                      <a:cxn ang="0">
                        <a:pos x="9" y="18"/>
                      </a:cxn>
                      <a:cxn ang="0">
                        <a:pos x="18" y="9"/>
                      </a:cxn>
                      <a:cxn ang="0">
                        <a:pos x="9" y="0"/>
                      </a:cxn>
                      <a:cxn ang="0">
                        <a:pos x="0" y="9"/>
                      </a:cxn>
                      <a:cxn ang="0">
                        <a:pos x="1" y="9"/>
                      </a:cxn>
                      <a:cxn ang="0">
                        <a:pos x="9" y="2"/>
                      </a:cxn>
                      <a:cxn ang="0">
                        <a:pos x="17" y="9"/>
                      </a:cxn>
                      <a:cxn ang="0">
                        <a:pos x="9" y="17"/>
                      </a:cxn>
                      <a:cxn ang="0">
                        <a:pos x="1" y="9"/>
                      </a:cxn>
                    </a:cxnLst>
                    <a:rect l="0" t="0" r="r" b="b"/>
                    <a:pathLst>
                      <a:path w="18" h="18">
                        <a:moveTo>
                          <a:pt x="0" y="9"/>
                        </a:moveTo>
                        <a:cubicBezTo>
                          <a:pt x="0" y="14"/>
                          <a:pt x="4" y="18"/>
                          <a:pt x="9" y="18"/>
                        </a:cubicBezTo>
                        <a:cubicBezTo>
                          <a:pt x="14" y="18"/>
                          <a:pt x="18" y="14"/>
                          <a:pt x="18" y="9"/>
                        </a:cubicBezTo>
                        <a:cubicBezTo>
                          <a:pt x="18" y="4"/>
                          <a:pt x="14" y="0"/>
                          <a:pt x="9" y="0"/>
                        </a:cubicBezTo>
                        <a:cubicBezTo>
                          <a:pt x="4" y="0"/>
                          <a:pt x="0" y="4"/>
                          <a:pt x="0" y="9"/>
                        </a:cubicBezTo>
                        <a:close/>
                        <a:moveTo>
                          <a:pt x="1" y="9"/>
                        </a:moveTo>
                        <a:cubicBezTo>
                          <a:pt x="1" y="5"/>
                          <a:pt x="5" y="2"/>
                          <a:pt x="9" y="2"/>
                        </a:cubicBezTo>
                        <a:cubicBezTo>
                          <a:pt x="13" y="2"/>
                          <a:pt x="17" y="5"/>
                          <a:pt x="17" y="9"/>
                        </a:cubicBezTo>
                        <a:cubicBezTo>
                          <a:pt x="17" y="14"/>
                          <a:pt x="13" y="17"/>
                          <a:pt x="9" y="17"/>
                        </a:cubicBezTo>
                        <a:cubicBezTo>
                          <a:pt x="5" y="17"/>
                          <a:pt x="1" y="14"/>
                          <a:pt x="1" y="9"/>
                        </a:cubicBezTo>
                        <a:close/>
                      </a:path>
                    </a:pathLst>
                  </a:custGeom>
                  <a:solidFill>
                    <a:srgbClr val="00000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Oval 157"/>
                  <p:cNvSpPr>
                    <a:spLocks noChangeAspect="1" noChangeArrowheads="1"/>
                  </p:cNvSpPr>
                  <p:nvPr/>
                </p:nvSpPr>
                <p:spPr bwMode="auto">
                  <a:xfrm>
                    <a:off x="2430" y="2802"/>
                    <a:ext cx="24" cy="16"/>
                  </a:xfrm>
                  <a:prstGeom prst="ellipse">
                    <a:avLst/>
                  </a:pr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Freeform 158"/>
                  <p:cNvSpPr>
                    <a:spLocks noChangeAspect="1"/>
                  </p:cNvSpPr>
                  <p:nvPr/>
                </p:nvSpPr>
                <p:spPr bwMode="auto">
                  <a:xfrm>
                    <a:off x="2314" y="2792"/>
                    <a:ext cx="208" cy="264"/>
                  </a:xfrm>
                  <a:custGeom>
                    <a:avLst/>
                    <a:gdLst/>
                    <a:ahLst/>
                    <a:cxnLst>
                      <a:cxn ang="0">
                        <a:pos x="30" y="0"/>
                      </a:cxn>
                      <a:cxn ang="0">
                        <a:pos x="50" y="5"/>
                      </a:cxn>
                      <a:cxn ang="0">
                        <a:pos x="57" y="25"/>
                      </a:cxn>
                      <a:cxn ang="0">
                        <a:pos x="79" y="11"/>
                      </a:cxn>
                      <a:cxn ang="0">
                        <a:pos x="104" y="16"/>
                      </a:cxn>
                      <a:cxn ang="0">
                        <a:pos x="68" y="116"/>
                      </a:cxn>
                      <a:cxn ang="0">
                        <a:pos x="0" y="96"/>
                      </a:cxn>
                      <a:cxn ang="0">
                        <a:pos x="30" y="0"/>
                      </a:cxn>
                    </a:cxnLst>
                    <a:rect l="0" t="0" r="r" b="b"/>
                    <a:pathLst>
                      <a:path w="104" h="132">
                        <a:moveTo>
                          <a:pt x="30" y="0"/>
                        </a:moveTo>
                        <a:cubicBezTo>
                          <a:pt x="50" y="5"/>
                          <a:pt x="50" y="5"/>
                          <a:pt x="50" y="5"/>
                        </a:cubicBezTo>
                        <a:cubicBezTo>
                          <a:pt x="50" y="5"/>
                          <a:pt x="43" y="19"/>
                          <a:pt x="57" y="25"/>
                        </a:cubicBezTo>
                        <a:cubicBezTo>
                          <a:pt x="70" y="30"/>
                          <a:pt x="79" y="22"/>
                          <a:pt x="79" y="11"/>
                        </a:cubicBezTo>
                        <a:cubicBezTo>
                          <a:pt x="93" y="14"/>
                          <a:pt x="104" y="16"/>
                          <a:pt x="104" y="16"/>
                        </a:cubicBezTo>
                        <a:cubicBezTo>
                          <a:pt x="68" y="116"/>
                          <a:pt x="68" y="116"/>
                          <a:pt x="68" y="116"/>
                        </a:cubicBezTo>
                        <a:cubicBezTo>
                          <a:pt x="68" y="116"/>
                          <a:pt x="19" y="132"/>
                          <a:pt x="0" y="96"/>
                        </a:cubicBezTo>
                        <a:cubicBezTo>
                          <a:pt x="6" y="74"/>
                          <a:pt x="30" y="0"/>
                          <a:pt x="30" y="0"/>
                        </a:cubicBez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Freeform 159"/>
                  <p:cNvSpPr>
                    <a:spLocks noChangeAspect="1"/>
                  </p:cNvSpPr>
                  <p:nvPr/>
                </p:nvSpPr>
                <p:spPr bwMode="auto">
                  <a:xfrm>
                    <a:off x="2370" y="2802"/>
                    <a:ext cx="36" cy="30"/>
                  </a:xfrm>
                  <a:custGeom>
                    <a:avLst/>
                    <a:gdLst/>
                    <a:ahLst/>
                    <a:cxnLst>
                      <a:cxn ang="0">
                        <a:pos x="4" y="0"/>
                      </a:cxn>
                      <a:cxn ang="0">
                        <a:pos x="18" y="4"/>
                      </a:cxn>
                      <a:cxn ang="0">
                        <a:pos x="18" y="15"/>
                      </a:cxn>
                      <a:cxn ang="0">
                        <a:pos x="0" y="11"/>
                      </a:cxn>
                      <a:cxn ang="0">
                        <a:pos x="4" y="0"/>
                      </a:cxn>
                    </a:cxnLst>
                    <a:rect l="0" t="0" r="r" b="b"/>
                    <a:pathLst>
                      <a:path w="18" h="15">
                        <a:moveTo>
                          <a:pt x="4" y="0"/>
                        </a:moveTo>
                        <a:cubicBezTo>
                          <a:pt x="18" y="4"/>
                          <a:pt x="18" y="4"/>
                          <a:pt x="18" y="4"/>
                        </a:cubicBezTo>
                        <a:cubicBezTo>
                          <a:pt x="18" y="4"/>
                          <a:pt x="17" y="11"/>
                          <a:pt x="18" y="15"/>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Freeform 160"/>
                  <p:cNvSpPr>
                    <a:spLocks noChangeAspect="1"/>
                  </p:cNvSpPr>
                  <p:nvPr/>
                </p:nvSpPr>
                <p:spPr bwMode="auto">
                  <a:xfrm>
                    <a:off x="2374" y="2806"/>
                    <a:ext cx="28" cy="24"/>
                  </a:xfrm>
                  <a:custGeom>
                    <a:avLst/>
                    <a:gdLst/>
                    <a:ahLst/>
                    <a:cxnLst>
                      <a:cxn ang="0">
                        <a:pos x="3" y="0"/>
                      </a:cxn>
                      <a:cxn ang="0">
                        <a:pos x="14" y="3"/>
                      </a:cxn>
                      <a:cxn ang="0">
                        <a:pos x="14" y="12"/>
                      </a:cxn>
                      <a:cxn ang="0">
                        <a:pos x="0" y="8"/>
                      </a:cxn>
                      <a:cxn ang="0">
                        <a:pos x="3" y="0"/>
                      </a:cxn>
                    </a:cxnLst>
                    <a:rect l="0" t="0" r="r" b="b"/>
                    <a:pathLst>
                      <a:path w="14" h="12">
                        <a:moveTo>
                          <a:pt x="3" y="0"/>
                        </a:moveTo>
                        <a:cubicBezTo>
                          <a:pt x="14" y="3"/>
                          <a:pt x="14" y="3"/>
                          <a:pt x="14" y="3"/>
                        </a:cubicBezTo>
                        <a:cubicBezTo>
                          <a:pt x="14" y="3"/>
                          <a:pt x="13" y="8"/>
                          <a:pt x="14" y="12"/>
                        </a:cubicBezTo>
                        <a:cubicBezTo>
                          <a:pt x="9" y="11"/>
                          <a:pt x="0" y="8"/>
                          <a:pt x="0" y="8"/>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Freeform 161"/>
                  <p:cNvSpPr>
                    <a:spLocks noChangeAspect="1"/>
                  </p:cNvSpPr>
                  <p:nvPr/>
                </p:nvSpPr>
                <p:spPr bwMode="auto">
                  <a:xfrm>
                    <a:off x="2358" y="2850"/>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Freeform 162"/>
                  <p:cNvSpPr>
                    <a:spLocks noChangeAspect="1"/>
                  </p:cNvSpPr>
                  <p:nvPr/>
                </p:nvSpPr>
                <p:spPr bwMode="auto">
                  <a:xfrm>
                    <a:off x="2362" y="2852"/>
                    <a:ext cx="32" cy="26"/>
                  </a:xfrm>
                  <a:custGeom>
                    <a:avLst/>
                    <a:gdLst/>
                    <a:ahLst/>
                    <a:cxnLst>
                      <a:cxn ang="0">
                        <a:pos x="3" y="0"/>
                      </a:cxn>
                      <a:cxn ang="0">
                        <a:pos x="15" y="3"/>
                      </a:cxn>
                      <a:cxn ang="0">
                        <a:pos x="16" y="13"/>
                      </a:cxn>
                      <a:cxn ang="0">
                        <a:pos x="0" y="9"/>
                      </a:cxn>
                      <a:cxn ang="0">
                        <a:pos x="3" y="0"/>
                      </a:cxn>
                    </a:cxnLst>
                    <a:rect l="0" t="0" r="r" b="b"/>
                    <a:pathLst>
                      <a:path w="16" h="13">
                        <a:moveTo>
                          <a:pt x="3" y="0"/>
                        </a:moveTo>
                        <a:cubicBezTo>
                          <a:pt x="15" y="3"/>
                          <a:pt x="15" y="3"/>
                          <a:pt x="15" y="3"/>
                        </a:cubicBezTo>
                        <a:cubicBezTo>
                          <a:pt x="15"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Freeform 163"/>
                  <p:cNvSpPr>
                    <a:spLocks noChangeAspect="1"/>
                  </p:cNvSpPr>
                  <p:nvPr/>
                </p:nvSpPr>
                <p:spPr bwMode="auto">
                  <a:xfrm>
                    <a:off x="2364" y="2854"/>
                    <a:ext cx="30" cy="24"/>
                  </a:xfrm>
                  <a:custGeom>
                    <a:avLst/>
                    <a:gdLst/>
                    <a:ahLst/>
                    <a:cxnLst>
                      <a:cxn ang="0">
                        <a:pos x="3" y="0"/>
                      </a:cxn>
                      <a:cxn ang="0">
                        <a:pos x="14" y="3"/>
                      </a:cxn>
                      <a:cxn ang="0">
                        <a:pos x="15" y="12"/>
                      </a:cxn>
                      <a:cxn ang="0">
                        <a:pos x="0" y="8"/>
                      </a:cxn>
                      <a:cxn ang="0">
                        <a:pos x="3" y="0"/>
                      </a:cxn>
                    </a:cxnLst>
                    <a:rect l="0" t="0" r="r" b="b"/>
                    <a:pathLst>
                      <a:path w="15" h="12">
                        <a:moveTo>
                          <a:pt x="3" y="0"/>
                        </a:moveTo>
                        <a:cubicBezTo>
                          <a:pt x="14" y="3"/>
                          <a:pt x="14" y="3"/>
                          <a:pt x="14" y="3"/>
                        </a:cubicBezTo>
                        <a:cubicBezTo>
                          <a:pt x="14" y="3"/>
                          <a:pt x="14" y="8"/>
                          <a:pt x="15" y="12"/>
                        </a:cubicBezTo>
                        <a:cubicBezTo>
                          <a:pt x="9" y="11"/>
                          <a:pt x="0" y="8"/>
                          <a:pt x="0" y="8"/>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Freeform 164"/>
                  <p:cNvSpPr>
                    <a:spLocks noChangeAspect="1"/>
                  </p:cNvSpPr>
                  <p:nvPr/>
                </p:nvSpPr>
                <p:spPr bwMode="auto">
                  <a:xfrm>
                    <a:off x="2466" y="2822"/>
                    <a:ext cx="44" cy="30"/>
                  </a:xfrm>
                  <a:custGeom>
                    <a:avLst/>
                    <a:gdLst/>
                    <a:ahLst/>
                    <a:cxnLst>
                      <a:cxn ang="0">
                        <a:pos x="22" y="4"/>
                      </a:cxn>
                      <a:cxn ang="0">
                        <a:pos x="6" y="0"/>
                      </a:cxn>
                      <a:cxn ang="0">
                        <a:pos x="0" y="11"/>
                      </a:cxn>
                      <a:cxn ang="0">
                        <a:pos x="18" y="15"/>
                      </a:cxn>
                      <a:cxn ang="0">
                        <a:pos x="22" y="4"/>
                      </a:cxn>
                    </a:cxnLst>
                    <a:rect l="0" t="0" r="r" b="b"/>
                    <a:pathLst>
                      <a:path w="22" h="15">
                        <a:moveTo>
                          <a:pt x="22" y="4"/>
                        </a:moveTo>
                        <a:cubicBezTo>
                          <a:pt x="6" y="0"/>
                          <a:pt x="6" y="0"/>
                          <a:pt x="6" y="0"/>
                        </a:cubicBezTo>
                        <a:cubicBezTo>
                          <a:pt x="6" y="0"/>
                          <a:pt x="3" y="7"/>
                          <a:pt x="0" y="11"/>
                        </a:cubicBezTo>
                        <a:cubicBezTo>
                          <a:pt x="7" y="13"/>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Freeform 165"/>
                  <p:cNvSpPr>
                    <a:spLocks noChangeAspect="1"/>
                  </p:cNvSpPr>
                  <p:nvPr/>
                </p:nvSpPr>
                <p:spPr bwMode="auto">
                  <a:xfrm>
                    <a:off x="2472" y="2826"/>
                    <a:ext cx="32" cy="24"/>
                  </a:xfrm>
                  <a:custGeom>
                    <a:avLst/>
                    <a:gdLst/>
                    <a:ahLst/>
                    <a:cxnLst>
                      <a:cxn ang="0">
                        <a:pos x="16" y="3"/>
                      </a:cxn>
                      <a:cxn ang="0">
                        <a:pos x="4" y="0"/>
                      </a:cxn>
                      <a:cxn ang="0">
                        <a:pos x="0" y="9"/>
                      </a:cxn>
                      <a:cxn ang="0">
                        <a:pos x="13" y="12"/>
                      </a:cxn>
                      <a:cxn ang="0">
                        <a:pos x="16" y="3"/>
                      </a:cxn>
                    </a:cxnLst>
                    <a:rect l="0" t="0" r="r" b="b"/>
                    <a:pathLst>
                      <a:path w="16" h="12">
                        <a:moveTo>
                          <a:pt x="16" y="3"/>
                        </a:moveTo>
                        <a:cubicBezTo>
                          <a:pt x="4" y="0"/>
                          <a:pt x="4" y="0"/>
                          <a:pt x="4" y="0"/>
                        </a:cubicBezTo>
                        <a:cubicBezTo>
                          <a:pt x="4" y="0"/>
                          <a:pt x="2" y="5"/>
                          <a:pt x="0" y="9"/>
                        </a:cubicBezTo>
                        <a:cubicBezTo>
                          <a:pt x="5" y="10"/>
                          <a:pt x="13" y="12"/>
                          <a:pt x="13" y="12"/>
                        </a:cubicBezTo>
                        <a:lnTo>
                          <a:pt x="16"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Freeform 166"/>
                  <p:cNvSpPr>
                    <a:spLocks noChangeAspect="1"/>
                  </p:cNvSpPr>
                  <p:nvPr/>
                </p:nvSpPr>
                <p:spPr bwMode="auto">
                  <a:xfrm>
                    <a:off x="2442" y="2872"/>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3" y="6"/>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Freeform 167"/>
                  <p:cNvSpPr>
                    <a:spLocks noChangeAspect="1"/>
                  </p:cNvSpPr>
                  <p:nvPr/>
                </p:nvSpPr>
                <p:spPr bwMode="auto">
                  <a:xfrm>
                    <a:off x="2446" y="2874"/>
                    <a:ext cx="36" cy="26"/>
                  </a:xfrm>
                  <a:custGeom>
                    <a:avLst/>
                    <a:gdLst/>
                    <a:ahLst/>
                    <a:cxnLst>
                      <a:cxn ang="0">
                        <a:pos x="18" y="3"/>
                      </a:cxn>
                      <a:cxn ang="0">
                        <a:pos x="5" y="0"/>
                      </a:cxn>
                      <a:cxn ang="0">
                        <a:pos x="0" y="9"/>
                      </a:cxn>
                      <a:cxn ang="0">
                        <a:pos x="15" y="13"/>
                      </a:cxn>
                      <a:cxn ang="0">
                        <a:pos x="18" y="3"/>
                      </a:cxn>
                    </a:cxnLst>
                    <a:rect l="0" t="0" r="r" b="b"/>
                    <a:pathLst>
                      <a:path w="18" h="13">
                        <a:moveTo>
                          <a:pt x="18" y="3"/>
                        </a:moveTo>
                        <a:cubicBezTo>
                          <a:pt x="5" y="0"/>
                          <a:pt x="5" y="0"/>
                          <a:pt x="5" y="0"/>
                        </a:cubicBezTo>
                        <a:cubicBezTo>
                          <a:pt x="5" y="0"/>
                          <a:pt x="3"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Freeform 168"/>
                  <p:cNvSpPr>
                    <a:spLocks noChangeAspect="1"/>
                  </p:cNvSpPr>
                  <p:nvPr/>
                </p:nvSpPr>
                <p:spPr bwMode="auto">
                  <a:xfrm>
                    <a:off x="2448" y="2874"/>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3" y="5"/>
                          <a:pt x="0" y="8"/>
                        </a:cubicBezTo>
                        <a:cubicBezTo>
                          <a:pt x="6"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Freeform 169"/>
                  <p:cNvSpPr>
                    <a:spLocks noChangeAspect="1"/>
                  </p:cNvSpPr>
                  <p:nvPr/>
                </p:nvSpPr>
                <p:spPr bwMode="auto">
                  <a:xfrm>
                    <a:off x="2400" y="2858"/>
                    <a:ext cx="46" cy="30"/>
                  </a:xfrm>
                  <a:custGeom>
                    <a:avLst/>
                    <a:gdLst/>
                    <a:ahLst/>
                    <a:cxnLst>
                      <a:cxn ang="0">
                        <a:pos x="1" y="0"/>
                      </a:cxn>
                      <a:cxn ang="0">
                        <a:pos x="3" y="12"/>
                      </a:cxn>
                      <a:cxn ang="0">
                        <a:pos x="16" y="15"/>
                      </a:cxn>
                      <a:cxn ang="0">
                        <a:pos x="23" y="6"/>
                      </a:cxn>
                      <a:cxn ang="0">
                        <a:pos x="1" y="0"/>
                      </a:cxn>
                    </a:cxnLst>
                    <a:rect l="0" t="0" r="r" b="b"/>
                    <a:pathLst>
                      <a:path w="23" h="15">
                        <a:moveTo>
                          <a:pt x="1" y="0"/>
                        </a:moveTo>
                        <a:cubicBezTo>
                          <a:pt x="1" y="0"/>
                          <a:pt x="0" y="8"/>
                          <a:pt x="3" y="12"/>
                        </a:cubicBezTo>
                        <a:cubicBezTo>
                          <a:pt x="8" y="14"/>
                          <a:pt x="16" y="15"/>
                          <a:pt x="16" y="15"/>
                        </a:cubicBezTo>
                        <a:cubicBezTo>
                          <a:pt x="16" y="15"/>
                          <a:pt x="21" y="12"/>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Freeform 170"/>
                  <p:cNvSpPr>
                    <a:spLocks noChangeAspect="1"/>
                  </p:cNvSpPr>
                  <p:nvPr/>
                </p:nvSpPr>
                <p:spPr bwMode="auto">
                  <a:xfrm>
                    <a:off x="2402" y="2862"/>
                    <a:ext cx="42" cy="24"/>
                  </a:xfrm>
                  <a:custGeom>
                    <a:avLst/>
                    <a:gdLst/>
                    <a:ahLst/>
                    <a:cxnLst>
                      <a:cxn ang="0">
                        <a:pos x="2" y="0"/>
                      </a:cxn>
                      <a:cxn ang="0">
                        <a:pos x="3" y="10"/>
                      </a:cxn>
                      <a:cxn ang="0">
                        <a:pos x="14" y="12"/>
                      </a:cxn>
                      <a:cxn ang="0">
                        <a:pos x="21" y="4"/>
                      </a:cxn>
                      <a:cxn ang="0">
                        <a:pos x="2" y="0"/>
                      </a:cxn>
                    </a:cxnLst>
                    <a:rect l="0" t="0" r="r" b="b"/>
                    <a:pathLst>
                      <a:path w="21" h="12">
                        <a:moveTo>
                          <a:pt x="2" y="0"/>
                        </a:moveTo>
                        <a:cubicBezTo>
                          <a:pt x="2" y="0"/>
                          <a:pt x="0" y="6"/>
                          <a:pt x="3" y="10"/>
                        </a:cubicBezTo>
                        <a:cubicBezTo>
                          <a:pt x="7" y="11"/>
                          <a:pt x="14" y="12"/>
                          <a:pt x="14" y="12"/>
                        </a:cubicBezTo>
                        <a:cubicBezTo>
                          <a:pt x="14" y="12"/>
                          <a:pt x="18" y="10"/>
                          <a:pt x="21" y="4"/>
                        </a:cubicBezTo>
                        <a:cubicBezTo>
                          <a:pt x="10" y="2"/>
                          <a:pt x="2" y="0"/>
                          <a:pt x="2"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Freeform 171"/>
                  <p:cNvSpPr>
                    <a:spLocks noChangeAspect="1"/>
                  </p:cNvSpPr>
                  <p:nvPr/>
                </p:nvSpPr>
                <p:spPr bwMode="auto">
                  <a:xfrm>
                    <a:off x="2404" y="2862"/>
                    <a:ext cx="38" cy="24"/>
                  </a:xfrm>
                  <a:custGeom>
                    <a:avLst/>
                    <a:gdLst/>
                    <a:ahLst/>
                    <a:cxnLst>
                      <a:cxn ang="0">
                        <a:pos x="1" y="0"/>
                      </a:cxn>
                      <a:cxn ang="0">
                        <a:pos x="2" y="9"/>
                      </a:cxn>
                      <a:cxn ang="0">
                        <a:pos x="13" y="12"/>
                      </a:cxn>
                      <a:cxn ang="0">
                        <a:pos x="19" y="5"/>
                      </a:cxn>
                      <a:cxn ang="0">
                        <a:pos x="1" y="0"/>
                      </a:cxn>
                    </a:cxnLst>
                    <a:rect l="0" t="0" r="r" b="b"/>
                    <a:pathLst>
                      <a:path w="19" h="12">
                        <a:moveTo>
                          <a:pt x="1" y="0"/>
                        </a:moveTo>
                        <a:cubicBezTo>
                          <a:pt x="1" y="0"/>
                          <a:pt x="0" y="6"/>
                          <a:pt x="2" y="9"/>
                        </a:cubicBezTo>
                        <a:cubicBezTo>
                          <a:pt x="6" y="10"/>
                          <a:pt x="13" y="12"/>
                          <a:pt x="13" y="12"/>
                        </a:cubicBezTo>
                        <a:cubicBezTo>
                          <a:pt x="13" y="12"/>
                          <a:pt x="17" y="9"/>
                          <a:pt x="19"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Freeform 172"/>
                  <p:cNvSpPr>
                    <a:spLocks noChangeAspect="1"/>
                  </p:cNvSpPr>
                  <p:nvPr/>
                </p:nvSpPr>
                <p:spPr bwMode="auto">
                  <a:xfrm>
                    <a:off x="2348" y="2882"/>
                    <a:ext cx="36" cy="32"/>
                  </a:xfrm>
                  <a:custGeom>
                    <a:avLst/>
                    <a:gdLst/>
                    <a:ahLst/>
                    <a:cxnLst>
                      <a:cxn ang="0">
                        <a:pos x="3" y="0"/>
                      </a:cxn>
                      <a:cxn ang="0">
                        <a:pos x="18" y="4"/>
                      </a:cxn>
                      <a:cxn ang="0">
                        <a:pos x="18" y="16"/>
                      </a:cxn>
                      <a:cxn ang="0">
                        <a:pos x="0" y="11"/>
                      </a:cxn>
                      <a:cxn ang="0">
                        <a:pos x="3" y="0"/>
                      </a:cxn>
                    </a:cxnLst>
                    <a:rect l="0" t="0" r="r" b="b"/>
                    <a:pathLst>
                      <a:path w="18" h="16">
                        <a:moveTo>
                          <a:pt x="3" y="0"/>
                        </a:moveTo>
                        <a:cubicBezTo>
                          <a:pt x="18" y="4"/>
                          <a:pt x="18" y="4"/>
                          <a:pt x="18" y="4"/>
                        </a:cubicBezTo>
                        <a:cubicBezTo>
                          <a:pt x="18" y="4"/>
                          <a:pt x="17" y="11"/>
                          <a:pt x="18" y="16"/>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Freeform 173"/>
                  <p:cNvSpPr>
                    <a:spLocks noChangeAspect="1"/>
                  </p:cNvSpPr>
                  <p:nvPr/>
                </p:nvSpPr>
                <p:spPr bwMode="auto">
                  <a:xfrm>
                    <a:off x="2350" y="2884"/>
                    <a:ext cx="32" cy="28"/>
                  </a:xfrm>
                  <a:custGeom>
                    <a:avLst/>
                    <a:gdLst/>
                    <a:ahLst/>
                    <a:cxnLst>
                      <a:cxn ang="0">
                        <a:pos x="3" y="0"/>
                      </a:cxn>
                      <a:cxn ang="0">
                        <a:pos x="16" y="4"/>
                      </a:cxn>
                      <a:cxn ang="0">
                        <a:pos x="16" y="14"/>
                      </a:cxn>
                      <a:cxn ang="0">
                        <a:pos x="0" y="10"/>
                      </a:cxn>
                      <a:cxn ang="0">
                        <a:pos x="3" y="0"/>
                      </a:cxn>
                    </a:cxnLst>
                    <a:rect l="0" t="0" r="r" b="b"/>
                    <a:pathLst>
                      <a:path w="16" h="14">
                        <a:moveTo>
                          <a:pt x="3" y="0"/>
                        </a:moveTo>
                        <a:cubicBezTo>
                          <a:pt x="16" y="4"/>
                          <a:pt x="16" y="4"/>
                          <a:pt x="16" y="4"/>
                        </a:cubicBezTo>
                        <a:cubicBezTo>
                          <a:pt x="16" y="4"/>
                          <a:pt x="15" y="10"/>
                          <a:pt x="16" y="14"/>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Freeform 174"/>
                  <p:cNvSpPr>
                    <a:spLocks noChangeAspect="1"/>
                  </p:cNvSpPr>
                  <p:nvPr/>
                </p:nvSpPr>
                <p:spPr bwMode="auto">
                  <a:xfrm>
                    <a:off x="2352" y="2886"/>
                    <a:ext cx="30" cy="24"/>
                  </a:xfrm>
                  <a:custGeom>
                    <a:avLst/>
                    <a:gdLst/>
                    <a:ahLst/>
                    <a:cxnLst>
                      <a:cxn ang="0">
                        <a:pos x="3" y="0"/>
                      </a:cxn>
                      <a:cxn ang="0">
                        <a:pos x="15" y="3"/>
                      </a:cxn>
                      <a:cxn ang="0">
                        <a:pos x="15" y="12"/>
                      </a:cxn>
                      <a:cxn ang="0">
                        <a:pos x="0" y="9"/>
                      </a:cxn>
                      <a:cxn ang="0">
                        <a:pos x="3" y="0"/>
                      </a:cxn>
                    </a:cxnLst>
                    <a:rect l="0" t="0" r="r" b="b"/>
                    <a:pathLst>
                      <a:path w="15" h="12">
                        <a:moveTo>
                          <a:pt x="3" y="0"/>
                        </a:moveTo>
                        <a:cubicBezTo>
                          <a:pt x="15" y="3"/>
                          <a:pt x="15" y="3"/>
                          <a:pt x="15" y="3"/>
                        </a:cubicBezTo>
                        <a:cubicBezTo>
                          <a:pt x="15" y="3"/>
                          <a:pt x="14" y="8"/>
                          <a:pt x="15" y="12"/>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Freeform 175"/>
                  <p:cNvSpPr>
                    <a:spLocks noChangeAspect="1"/>
                  </p:cNvSpPr>
                  <p:nvPr/>
                </p:nvSpPr>
                <p:spPr bwMode="auto">
                  <a:xfrm>
                    <a:off x="2430" y="2904"/>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4" y="7"/>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Freeform 176"/>
                  <p:cNvSpPr>
                    <a:spLocks noChangeAspect="1"/>
                  </p:cNvSpPr>
                  <p:nvPr/>
                </p:nvSpPr>
                <p:spPr bwMode="auto">
                  <a:xfrm>
                    <a:off x="2434" y="2906"/>
                    <a:ext cx="38" cy="26"/>
                  </a:xfrm>
                  <a:custGeom>
                    <a:avLst/>
                    <a:gdLst/>
                    <a:ahLst/>
                    <a:cxnLst>
                      <a:cxn ang="0">
                        <a:pos x="19" y="3"/>
                      </a:cxn>
                      <a:cxn ang="0">
                        <a:pos x="5" y="0"/>
                      </a:cxn>
                      <a:cxn ang="0">
                        <a:pos x="0" y="9"/>
                      </a:cxn>
                      <a:cxn ang="0">
                        <a:pos x="15" y="13"/>
                      </a:cxn>
                      <a:cxn ang="0">
                        <a:pos x="19" y="3"/>
                      </a:cxn>
                    </a:cxnLst>
                    <a:rect l="0" t="0" r="r" b="b"/>
                    <a:pathLst>
                      <a:path w="19" h="13">
                        <a:moveTo>
                          <a:pt x="19" y="3"/>
                        </a:moveTo>
                        <a:cubicBezTo>
                          <a:pt x="5" y="0"/>
                          <a:pt x="5" y="0"/>
                          <a:pt x="5" y="0"/>
                        </a:cubicBezTo>
                        <a:cubicBezTo>
                          <a:pt x="5" y="0"/>
                          <a:pt x="3" y="6"/>
                          <a:pt x="0" y="9"/>
                        </a:cubicBezTo>
                        <a:cubicBezTo>
                          <a:pt x="6" y="11"/>
                          <a:pt x="15" y="13"/>
                          <a:pt x="15" y="13"/>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Freeform 177"/>
                  <p:cNvSpPr>
                    <a:spLocks noChangeAspect="1"/>
                  </p:cNvSpPr>
                  <p:nvPr/>
                </p:nvSpPr>
                <p:spPr bwMode="auto">
                  <a:xfrm>
                    <a:off x="2436" y="2908"/>
                    <a:ext cx="34" cy="22"/>
                  </a:xfrm>
                  <a:custGeom>
                    <a:avLst/>
                    <a:gdLst/>
                    <a:ahLst/>
                    <a:cxnLst>
                      <a:cxn ang="0">
                        <a:pos x="17" y="3"/>
                      </a:cxn>
                      <a:cxn ang="0">
                        <a:pos x="5" y="0"/>
                      </a:cxn>
                      <a:cxn ang="0">
                        <a:pos x="0" y="8"/>
                      </a:cxn>
                      <a:cxn ang="0">
                        <a:pos x="15" y="11"/>
                      </a:cxn>
                      <a:cxn ang="0">
                        <a:pos x="17" y="3"/>
                      </a:cxn>
                    </a:cxnLst>
                    <a:rect l="0" t="0" r="r" b="b"/>
                    <a:pathLst>
                      <a:path w="17" h="11">
                        <a:moveTo>
                          <a:pt x="17" y="3"/>
                        </a:moveTo>
                        <a:cubicBezTo>
                          <a:pt x="5" y="0"/>
                          <a:pt x="5" y="0"/>
                          <a:pt x="5" y="0"/>
                        </a:cubicBezTo>
                        <a:cubicBezTo>
                          <a:pt x="5" y="0"/>
                          <a:pt x="3" y="5"/>
                          <a:pt x="0" y="8"/>
                        </a:cubicBezTo>
                        <a:cubicBezTo>
                          <a:pt x="6" y="9"/>
                          <a:pt x="15" y="11"/>
                          <a:pt x="15" y="11"/>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Freeform 178"/>
                  <p:cNvSpPr>
                    <a:spLocks noChangeAspect="1"/>
                  </p:cNvSpPr>
                  <p:nvPr/>
                </p:nvSpPr>
                <p:spPr bwMode="auto">
                  <a:xfrm>
                    <a:off x="2388" y="2892"/>
                    <a:ext cx="48" cy="30"/>
                  </a:xfrm>
                  <a:custGeom>
                    <a:avLst/>
                    <a:gdLst/>
                    <a:ahLst/>
                    <a:cxnLst>
                      <a:cxn ang="0">
                        <a:pos x="2" y="0"/>
                      </a:cxn>
                      <a:cxn ang="0">
                        <a:pos x="3" y="11"/>
                      </a:cxn>
                      <a:cxn ang="0">
                        <a:pos x="16" y="15"/>
                      </a:cxn>
                      <a:cxn ang="0">
                        <a:pos x="24" y="5"/>
                      </a:cxn>
                      <a:cxn ang="0">
                        <a:pos x="2" y="0"/>
                      </a:cxn>
                    </a:cxnLst>
                    <a:rect l="0" t="0" r="r" b="b"/>
                    <a:pathLst>
                      <a:path w="24" h="15">
                        <a:moveTo>
                          <a:pt x="2" y="0"/>
                        </a:moveTo>
                        <a:cubicBezTo>
                          <a:pt x="2" y="0"/>
                          <a:pt x="0" y="8"/>
                          <a:pt x="3" y="11"/>
                        </a:cubicBezTo>
                        <a:cubicBezTo>
                          <a:pt x="8" y="13"/>
                          <a:pt x="16" y="15"/>
                          <a:pt x="16" y="15"/>
                        </a:cubicBezTo>
                        <a:cubicBezTo>
                          <a:pt x="16" y="15"/>
                          <a:pt x="21" y="12"/>
                          <a:pt x="24" y="5"/>
                        </a:cubicBezTo>
                        <a:cubicBezTo>
                          <a:pt x="11" y="2"/>
                          <a:pt x="2" y="0"/>
                          <a:pt x="2"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Freeform 179"/>
                  <p:cNvSpPr>
                    <a:spLocks noChangeAspect="1"/>
                  </p:cNvSpPr>
                  <p:nvPr/>
                </p:nvSpPr>
                <p:spPr bwMode="auto">
                  <a:xfrm>
                    <a:off x="2392" y="2894"/>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Freeform 180"/>
                  <p:cNvSpPr>
                    <a:spLocks noChangeAspect="1"/>
                  </p:cNvSpPr>
                  <p:nvPr/>
                </p:nvSpPr>
                <p:spPr bwMode="auto">
                  <a:xfrm>
                    <a:off x="2394" y="2896"/>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1"/>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Freeform 181"/>
                  <p:cNvSpPr>
                    <a:spLocks noChangeAspect="1"/>
                  </p:cNvSpPr>
                  <p:nvPr/>
                </p:nvSpPr>
                <p:spPr bwMode="auto">
                  <a:xfrm>
                    <a:off x="2336" y="2916"/>
                    <a:ext cx="38" cy="30"/>
                  </a:xfrm>
                  <a:custGeom>
                    <a:avLst/>
                    <a:gdLst/>
                    <a:ahLst/>
                    <a:cxnLst>
                      <a:cxn ang="0">
                        <a:pos x="3" y="0"/>
                      </a:cxn>
                      <a:cxn ang="0">
                        <a:pos x="18" y="4"/>
                      </a:cxn>
                      <a:cxn ang="0">
                        <a:pos x="19" y="15"/>
                      </a:cxn>
                      <a:cxn ang="0">
                        <a:pos x="0" y="11"/>
                      </a:cxn>
                      <a:cxn ang="0">
                        <a:pos x="3" y="0"/>
                      </a:cxn>
                    </a:cxnLst>
                    <a:rect l="0" t="0" r="r" b="b"/>
                    <a:pathLst>
                      <a:path w="19" h="15">
                        <a:moveTo>
                          <a:pt x="3" y="0"/>
                        </a:moveTo>
                        <a:cubicBezTo>
                          <a:pt x="18" y="4"/>
                          <a:pt x="18" y="4"/>
                          <a:pt x="18" y="4"/>
                        </a:cubicBezTo>
                        <a:cubicBezTo>
                          <a:pt x="18" y="4"/>
                          <a:pt x="17" y="10"/>
                          <a:pt x="19" y="15"/>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Freeform 182"/>
                  <p:cNvSpPr>
                    <a:spLocks noChangeAspect="1"/>
                  </p:cNvSpPr>
                  <p:nvPr/>
                </p:nvSpPr>
                <p:spPr bwMode="auto">
                  <a:xfrm>
                    <a:off x="2338" y="2918"/>
                    <a:ext cx="32" cy="26"/>
                  </a:xfrm>
                  <a:custGeom>
                    <a:avLst/>
                    <a:gdLst/>
                    <a:ahLst/>
                    <a:cxnLst>
                      <a:cxn ang="0">
                        <a:pos x="3" y="0"/>
                      </a:cxn>
                      <a:cxn ang="0">
                        <a:pos x="16" y="3"/>
                      </a:cxn>
                      <a:cxn ang="0">
                        <a:pos x="16" y="13"/>
                      </a:cxn>
                      <a:cxn ang="0">
                        <a:pos x="0" y="9"/>
                      </a:cxn>
                      <a:cxn ang="0">
                        <a:pos x="3" y="0"/>
                      </a:cxn>
                    </a:cxnLst>
                    <a:rect l="0" t="0" r="r" b="b"/>
                    <a:pathLst>
                      <a:path w="16" h="13">
                        <a:moveTo>
                          <a:pt x="3" y="0"/>
                        </a:moveTo>
                        <a:cubicBezTo>
                          <a:pt x="16" y="3"/>
                          <a:pt x="16" y="3"/>
                          <a:pt x="16" y="3"/>
                        </a:cubicBezTo>
                        <a:cubicBezTo>
                          <a:pt x="16"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Freeform 183"/>
                  <p:cNvSpPr>
                    <a:spLocks noChangeAspect="1"/>
                  </p:cNvSpPr>
                  <p:nvPr/>
                </p:nvSpPr>
                <p:spPr bwMode="auto">
                  <a:xfrm>
                    <a:off x="2340" y="2918"/>
                    <a:ext cx="30" cy="26"/>
                  </a:xfrm>
                  <a:custGeom>
                    <a:avLst/>
                    <a:gdLst/>
                    <a:ahLst/>
                    <a:cxnLst>
                      <a:cxn ang="0">
                        <a:pos x="3" y="0"/>
                      </a:cxn>
                      <a:cxn ang="0">
                        <a:pos x="15" y="3"/>
                      </a:cxn>
                      <a:cxn ang="0">
                        <a:pos x="15" y="13"/>
                      </a:cxn>
                      <a:cxn ang="0">
                        <a:pos x="0" y="9"/>
                      </a:cxn>
                      <a:cxn ang="0">
                        <a:pos x="3" y="0"/>
                      </a:cxn>
                    </a:cxnLst>
                    <a:rect l="0" t="0" r="r" b="b"/>
                    <a:pathLst>
                      <a:path w="15" h="13">
                        <a:moveTo>
                          <a:pt x="3" y="0"/>
                        </a:moveTo>
                        <a:cubicBezTo>
                          <a:pt x="15" y="3"/>
                          <a:pt x="15" y="3"/>
                          <a:pt x="15" y="3"/>
                        </a:cubicBezTo>
                        <a:cubicBezTo>
                          <a:pt x="15" y="3"/>
                          <a:pt x="14" y="9"/>
                          <a:pt x="15" y="13"/>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Freeform 184"/>
                  <p:cNvSpPr>
                    <a:spLocks noChangeAspect="1"/>
                  </p:cNvSpPr>
                  <p:nvPr/>
                </p:nvSpPr>
                <p:spPr bwMode="auto">
                  <a:xfrm>
                    <a:off x="2418" y="2938"/>
                    <a:ext cx="44" cy="28"/>
                  </a:xfrm>
                  <a:custGeom>
                    <a:avLst/>
                    <a:gdLst/>
                    <a:ahLst/>
                    <a:cxnLst>
                      <a:cxn ang="0">
                        <a:pos x="22" y="3"/>
                      </a:cxn>
                      <a:cxn ang="0">
                        <a:pos x="6" y="0"/>
                      </a:cxn>
                      <a:cxn ang="0">
                        <a:pos x="0" y="10"/>
                      </a:cxn>
                      <a:cxn ang="0">
                        <a:pos x="19" y="14"/>
                      </a:cxn>
                      <a:cxn ang="0">
                        <a:pos x="22" y="3"/>
                      </a:cxn>
                    </a:cxnLst>
                    <a:rect l="0" t="0" r="r" b="b"/>
                    <a:pathLst>
                      <a:path w="22" h="14">
                        <a:moveTo>
                          <a:pt x="22" y="3"/>
                        </a:moveTo>
                        <a:cubicBezTo>
                          <a:pt x="6" y="0"/>
                          <a:pt x="6" y="0"/>
                          <a:pt x="6" y="0"/>
                        </a:cubicBezTo>
                        <a:cubicBezTo>
                          <a:pt x="6" y="0"/>
                          <a:pt x="4" y="6"/>
                          <a:pt x="0" y="10"/>
                        </a:cubicBezTo>
                        <a:cubicBezTo>
                          <a:pt x="8" y="12"/>
                          <a:pt x="19" y="14"/>
                          <a:pt x="19" y="14"/>
                        </a:cubicBezTo>
                        <a:lnTo>
                          <a:pt x="22" y="3"/>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Freeform 185"/>
                  <p:cNvSpPr>
                    <a:spLocks noChangeAspect="1"/>
                  </p:cNvSpPr>
                  <p:nvPr/>
                </p:nvSpPr>
                <p:spPr bwMode="auto">
                  <a:xfrm>
                    <a:off x="2422" y="2940"/>
                    <a:ext cx="38" cy="24"/>
                  </a:xfrm>
                  <a:custGeom>
                    <a:avLst/>
                    <a:gdLst/>
                    <a:ahLst/>
                    <a:cxnLst>
                      <a:cxn ang="0">
                        <a:pos x="19" y="3"/>
                      </a:cxn>
                      <a:cxn ang="0">
                        <a:pos x="5" y="0"/>
                      </a:cxn>
                      <a:cxn ang="0">
                        <a:pos x="0" y="8"/>
                      </a:cxn>
                      <a:cxn ang="0">
                        <a:pos x="16" y="12"/>
                      </a:cxn>
                      <a:cxn ang="0">
                        <a:pos x="19" y="3"/>
                      </a:cxn>
                    </a:cxnLst>
                    <a:rect l="0" t="0" r="r" b="b"/>
                    <a:pathLst>
                      <a:path w="19" h="12">
                        <a:moveTo>
                          <a:pt x="19" y="3"/>
                        </a:moveTo>
                        <a:cubicBezTo>
                          <a:pt x="5" y="0"/>
                          <a:pt x="5" y="0"/>
                          <a:pt x="5" y="0"/>
                        </a:cubicBezTo>
                        <a:cubicBezTo>
                          <a:pt x="5" y="0"/>
                          <a:pt x="3" y="5"/>
                          <a:pt x="0" y="8"/>
                        </a:cubicBezTo>
                        <a:cubicBezTo>
                          <a:pt x="7" y="10"/>
                          <a:pt x="16" y="12"/>
                          <a:pt x="16" y="12"/>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Freeform 186"/>
                  <p:cNvSpPr>
                    <a:spLocks noChangeAspect="1"/>
                  </p:cNvSpPr>
                  <p:nvPr/>
                </p:nvSpPr>
                <p:spPr bwMode="auto">
                  <a:xfrm>
                    <a:off x="2424" y="2940"/>
                    <a:ext cx="36" cy="24"/>
                  </a:xfrm>
                  <a:custGeom>
                    <a:avLst/>
                    <a:gdLst/>
                    <a:ahLst/>
                    <a:cxnLst>
                      <a:cxn ang="0">
                        <a:pos x="18" y="3"/>
                      </a:cxn>
                      <a:cxn ang="0">
                        <a:pos x="5" y="0"/>
                      </a:cxn>
                      <a:cxn ang="0">
                        <a:pos x="0" y="8"/>
                      </a:cxn>
                      <a:cxn ang="0">
                        <a:pos x="15" y="12"/>
                      </a:cxn>
                      <a:cxn ang="0">
                        <a:pos x="18" y="3"/>
                      </a:cxn>
                    </a:cxnLst>
                    <a:rect l="0" t="0" r="r" b="b"/>
                    <a:pathLst>
                      <a:path w="18" h="12">
                        <a:moveTo>
                          <a:pt x="18" y="3"/>
                        </a:moveTo>
                        <a:cubicBezTo>
                          <a:pt x="5" y="0"/>
                          <a:pt x="5" y="0"/>
                          <a:pt x="5" y="0"/>
                        </a:cubicBezTo>
                        <a:cubicBezTo>
                          <a:pt x="5" y="0"/>
                          <a:pt x="3" y="5"/>
                          <a:pt x="0" y="8"/>
                        </a:cubicBezTo>
                        <a:cubicBezTo>
                          <a:pt x="6" y="10"/>
                          <a:pt x="15" y="12"/>
                          <a:pt x="15" y="12"/>
                        </a:cubicBezTo>
                        <a:lnTo>
                          <a:pt x="18"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Freeform 187"/>
                  <p:cNvSpPr>
                    <a:spLocks noChangeAspect="1"/>
                  </p:cNvSpPr>
                  <p:nvPr/>
                </p:nvSpPr>
                <p:spPr bwMode="auto">
                  <a:xfrm>
                    <a:off x="2378" y="2924"/>
                    <a:ext cx="46" cy="30"/>
                  </a:xfrm>
                  <a:custGeom>
                    <a:avLst/>
                    <a:gdLst/>
                    <a:ahLst/>
                    <a:cxnLst>
                      <a:cxn ang="0">
                        <a:pos x="1" y="0"/>
                      </a:cxn>
                      <a:cxn ang="0">
                        <a:pos x="2" y="12"/>
                      </a:cxn>
                      <a:cxn ang="0">
                        <a:pos x="15" y="15"/>
                      </a:cxn>
                      <a:cxn ang="0">
                        <a:pos x="23" y="6"/>
                      </a:cxn>
                      <a:cxn ang="0">
                        <a:pos x="1" y="0"/>
                      </a:cxn>
                    </a:cxnLst>
                    <a:rect l="0" t="0" r="r" b="b"/>
                    <a:pathLst>
                      <a:path w="23" h="15">
                        <a:moveTo>
                          <a:pt x="1" y="0"/>
                        </a:moveTo>
                        <a:cubicBezTo>
                          <a:pt x="1" y="0"/>
                          <a:pt x="0" y="8"/>
                          <a:pt x="2" y="12"/>
                        </a:cubicBezTo>
                        <a:cubicBezTo>
                          <a:pt x="7" y="13"/>
                          <a:pt x="15" y="15"/>
                          <a:pt x="15" y="15"/>
                        </a:cubicBezTo>
                        <a:cubicBezTo>
                          <a:pt x="15" y="15"/>
                          <a:pt x="20" y="12"/>
                          <a:pt x="23" y="6"/>
                        </a:cubicBezTo>
                        <a:cubicBezTo>
                          <a:pt x="10" y="2"/>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Freeform 188"/>
                  <p:cNvSpPr>
                    <a:spLocks noChangeAspect="1"/>
                  </p:cNvSpPr>
                  <p:nvPr/>
                </p:nvSpPr>
                <p:spPr bwMode="auto">
                  <a:xfrm>
                    <a:off x="2380" y="2926"/>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Freeform 189"/>
                  <p:cNvSpPr>
                    <a:spLocks noChangeAspect="1"/>
                  </p:cNvSpPr>
                  <p:nvPr/>
                </p:nvSpPr>
                <p:spPr bwMode="auto">
                  <a:xfrm>
                    <a:off x="2382" y="2928"/>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Freeform 190"/>
                  <p:cNvSpPr>
                    <a:spLocks noChangeAspect="1"/>
                  </p:cNvSpPr>
                  <p:nvPr/>
                </p:nvSpPr>
                <p:spPr bwMode="auto">
                  <a:xfrm>
                    <a:off x="2324" y="2948"/>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Freeform 191"/>
                  <p:cNvSpPr>
                    <a:spLocks noChangeAspect="1"/>
                  </p:cNvSpPr>
                  <p:nvPr/>
                </p:nvSpPr>
                <p:spPr bwMode="auto">
                  <a:xfrm>
                    <a:off x="2328" y="2950"/>
                    <a:ext cx="30" cy="26"/>
                  </a:xfrm>
                  <a:custGeom>
                    <a:avLst/>
                    <a:gdLst/>
                    <a:ahLst/>
                    <a:cxnLst>
                      <a:cxn ang="0">
                        <a:pos x="3" y="0"/>
                      </a:cxn>
                      <a:cxn ang="0">
                        <a:pos x="15" y="3"/>
                      </a:cxn>
                      <a:cxn ang="0">
                        <a:pos x="15" y="13"/>
                      </a:cxn>
                      <a:cxn ang="0">
                        <a:pos x="0" y="10"/>
                      </a:cxn>
                      <a:cxn ang="0">
                        <a:pos x="3" y="0"/>
                      </a:cxn>
                    </a:cxnLst>
                    <a:rect l="0" t="0" r="r" b="b"/>
                    <a:pathLst>
                      <a:path w="15" h="13">
                        <a:moveTo>
                          <a:pt x="3" y="0"/>
                        </a:moveTo>
                        <a:cubicBezTo>
                          <a:pt x="15" y="3"/>
                          <a:pt x="15" y="3"/>
                          <a:pt x="15" y="3"/>
                        </a:cubicBezTo>
                        <a:cubicBezTo>
                          <a:pt x="15" y="3"/>
                          <a:pt x="14" y="9"/>
                          <a:pt x="15" y="13"/>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Freeform 192"/>
                  <p:cNvSpPr>
                    <a:spLocks noChangeAspect="1"/>
                  </p:cNvSpPr>
                  <p:nvPr/>
                </p:nvSpPr>
                <p:spPr bwMode="auto">
                  <a:xfrm>
                    <a:off x="2330" y="2952"/>
                    <a:ext cx="28" cy="24"/>
                  </a:xfrm>
                  <a:custGeom>
                    <a:avLst/>
                    <a:gdLst/>
                    <a:ahLst/>
                    <a:cxnLst>
                      <a:cxn ang="0">
                        <a:pos x="2" y="0"/>
                      </a:cxn>
                      <a:cxn ang="0">
                        <a:pos x="14" y="3"/>
                      </a:cxn>
                      <a:cxn ang="0">
                        <a:pos x="14" y="12"/>
                      </a:cxn>
                      <a:cxn ang="0">
                        <a:pos x="0" y="8"/>
                      </a:cxn>
                      <a:cxn ang="0">
                        <a:pos x="2" y="0"/>
                      </a:cxn>
                    </a:cxnLst>
                    <a:rect l="0" t="0" r="r" b="b"/>
                    <a:pathLst>
                      <a:path w="14" h="12">
                        <a:moveTo>
                          <a:pt x="2" y="0"/>
                        </a:moveTo>
                        <a:cubicBezTo>
                          <a:pt x="14" y="3"/>
                          <a:pt x="14" y="3"/>
                          <a:pt x="14" y="3"/>
                        </a:cubicBezTo>
                        <a:cubicBezTo>
                          <a:pt x="14" y="3"/>
                          <a:pt x="13" y="8"/>
                          <a:pt x="14" y="12"/>
                        </a:cubicBezTo>
                        <a:cubicBezTo>
                          <a:pt x="9" y="11"/>
                          <a:pt x="0" y="8"/>
                          <a:pt x="0" y="8"/>
                        </a:cubicBezTo>
                        <a:lnTo>
                          <a:pt x="2"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Freeform 193"/>
                  <p:cNvSpPr>
                    <a:spLocks noChangeAspect="1"/>
                  </p:cNvSpPr>
                  <p:nvPr/>
                </p:nvSpPr>
                <p:spPr bwMode="auto">
                  <a:xfrm>
                    <a:off x="2408" y="2970"/>
                    <a:ext cx="44" cy="30"/>
                  </a:xfrm>
                  <a:custGeom>
                    <a:avLst/>
                    <a:gdLst/>
                    <a:ahLst/>
                    <a:cxnLst>
                      <a:cxn ang="0">
                        <a:pos x="22" y="4"/>
                      </a:cxn>
                      <a:cxn ang="0">
                        <a:pos x="5" y="0"/>
                      </a:cxn>
                      <a:cxn ang="0">
                        <a:pos x="0" y="10"/>
                      </a:cxn>
                      <a:cxn ang="0">
                        <a:pos x="18" y="15"/>
                      </a:cxn>
                      <a:cxn ang="0">
                        <a:pos x="22" y="4"/>
                      </a:cxn>
                    </a:cxnLst>
                    <a:rect l="0" t="0" r="r" b="b"/>
                    <a:pathLst>
                      <a:path w="22" h="15">
                        <a:moveTo>
                          <a:pt x="22" y="4"/>
                        </a:moveTo>
                        <a:cubicBezTo>
                          <a:pt x="5" y="0"/>
                          <a:pt x="5" y="0"/>
                          <a:pt x="5" y="0"/>
                        </a:cubicBezTo>
                        <a:cubicBezTo>
                          <a:pt x="5" y="0"/>
                          <a:pt x="3" y="6"/>
                          <a:pt x="0" y="10"/>
                        </a:cubicBezTo>
                        <a:cubicBezTo>
                          <a:pt x="7" y="12"/>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Freeform 194"/>
                  <p:cNvSpPr>
                    <a:spLocks noChangeAspect="1"/>
                  </p:cNvSpPr>
                  <p:nvPr/>
                </p:nvSpPr>
                <p:spPr bwMode="auto">
                  <a:xfrm>
                    <a:off x="2412" y="2972"/>
                    <a:ext cx="36" cy="26"/>
                  </a:xfrm>
                  <a:custGeom>
                    <a:avLst/>
                    <a:gdLst/>
                    <a:ahLst/>
                    <a:cxnLst>
                      <a:cxn ang="0">
                        <a:pos x="18" y="3"/>
                      </a:cxn>
                      <a:cxn ang="0">
                        <a:pos x="4" y="0"/>
                      </a:cxn>
                      <a:cxn ang="0">
                        <a:pos x="0" y="9"/>
                      </a:cxn>
                      <a:cxn ang="0">
                        <a:pos x="15" y="13"/>
                      </a:cxn>
                      <a:cxn ang="0">
                        <a:pos x="18" y="3"/>
                      </a:cxn>
                    </a:cxnLst>
                    <a:rect l="0" t="0" r="r" b="b"/>
                    <a:pathLst>
                      <a:path w="18" h="13">
                        <a:moveTo>
                          <a:pt x="18" y="3"/>
                        </a:moveTo>
                        <a:cubicBezTo>
                          <a:pt x="4" y="0"/>
                          <a:pt x="4" y="0"/>
                          <a:pt x="4" y="0"/>
                        </a:cubicBezTo>
                        <a:cubicBezTo>
                          <a:pt x="4" y="0"/>
                          <a:pt x="2"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Freeform 195"/>
                  <p:cNvSpPr>
                    <a:spLocks noChangeAspect="1"/>
                  </p:cNvSpPr>
                  <p:nvPr/>
                </p:nvSpPr>
                <p:spPr bwMode="auto">
                  <a:xfrm>
                    <a:off x="2414" y="2972"/>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2" y="5"/>
                          <a:pt x="0" y="8"/>
                        </a:cubicBezTo>
                        <a:cubicBezTo>
                          <a:pt x="5"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Freeform 196"/>
                  <p:cNvSpPr>
                    <a:spLocks noChangeAspect="1"/>
                  </p:cNvSpPr>
                  <p:nvPr/>
                </p:nvSpPr>
                <p:spPr bwMode="auto">
                  <a:xfrm>
                    <a:off x="2366" y="2956"/>
                    <a:ext cx="46" cy="32"/>
                  </a:xfrm>
                  <a:custGeom>
                    <a:avLst/>
                    <a:gdLst/>
                    <a:ahLst/>
                    <a:cxnLst>
                      <a:cxn ang="0">
                        <a:pos x="1" y="0"/>
                      </a:cxn>
                      <a:cxn ang="0">
                        <a:pos x="2" y="12"/>
                      </a:cxn>
                      <a:cxn ang="0">
                        <a:pos x="15" y="16"/>
                      </a:cxn>
                      <a:cxn ang="0">
                        <a:pos x="23" y="6"/>
                      </a:cxn>
                      <a:cxn ang="0">
                        <a:pos x="1" y="0"/>
                      </a:cxn>
                    </a:cxnLst>
                    <a:rect l="0" t="0" r="r" b="b"/>
                    <a:pathLst>
                      <a:path w="23" h="16">
                        <a:moveTo>
                          <a:pt x="1" y="0"/>
                        </a:moveTo>
                        <a:cubicBezTo>
                          <a:pt x="1" y="0"/>
                          <a:pt x="0" y="8"/>
                          <a:pt x="2" y="12"/>
                        </a:cubicBezTo>
                        <a:cubicBezTo>
                          <a:pt x="7" y="14"/>
                          <a:pt x="15" y="16"/>
                          <a:pt x="15" y="16"/>
                        </a:cubicBezTo>
                        <a:cubicBezTo>
                          <a:pt x="15" y="16"/>
                          <a:pt x="21" y="13"/>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Freeform 197"/>
                  <p:cNvSpPr>
                    <a:spLocks noChangeAspect="1"/>
                  </p:cNvSpPr>
                  <p:nvPr/>
                </p:nvSpPr>
                <p:spPr bwMode="auto">
                  <a:xfrm>
                    <a:off x="2368" y="2960"/>
                    <a:ext cx="40" cy="24"/>
                  </a:xfrm>
                  <a:custGeom>
                    <a:avLst/>
                    <a:gdLst/>
                    <a:ahLst/>
                    <a:cxnLst>
                      <a:cxn ang="0">
                        <a:pos x="1" y="0"/>
                      </a:cxn>
                      <a:cxn ang="0">
                        <a:pos x="2" y="10"/>
                      </a:cxn>
                      <a:cxn ang="0">
                        <a:pos x="13" y="12"/>
                      </a:cxn>
                      <a:cxn ang="0">
                        <a:pos x="20" y="4"/>
                      </a:cxn>
                      <a:cxn ang="0">
                        <a:pos x="1" y="0"/>
                      </a:cxn>
                    </a:cxnLst>
                    <a:rect l="0" t="0" r="r" b="b"/>
                    <a:pathLst>
                      <a:path w="20" h="12">
                        <a:moveTo>
                          <a:pt x="1" y="0"/>
                        </a:moveTo>
                        <a:cubicBezTo>
                          <a:pt x="1" y="0"/>
                          <a:pt x="0" y="6"/>
                          <a:pt x="2" y="10"/>
                        </a:cubicBezTo>
                        <a:cubicBezTo>
                          <a:pt x="7" y="11"/>
                          <a:pt x="13" y="12"/>
                          <a:pt x="13" y="12"/>
                        </a:cubicBezTo>
                        <a:cubicBezTo>
                          <a:pt x="13" y="12"/>
                          <a:pt x="18" y="10"/>
                          <a:pt x="20" y="4"/>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Freeform 198"/>
                  <p:cNvSpPr>
                    <a:spLocks noChangeAspect="1"/>
                  </p:cNvSpPr>
                  <p:nvPr/>
                </p:nvSpPr>
                <p:spPr bwMode="auto">
                  <a:xfrm>
                    <a:off x="2370" y="2960"/>
                    <a:ext cx="36" cy="24"/>
                  </a:xfrm>
                  <a:custGeom>
                    <a:avLst/>
                    <a:gdLst/>
                    <a:ahLst/>
                    <a:cxnLst>
                      <a:cxn ang="0">
                        <a:pos x="1" y="0"/>
                      </a:cxn>
                      <a:cxn ang="0">
                        <a:pos x="2" y="9"/>
                      </a:cxn>
                      <a:cxn ang="0">
                        <a:pos x="12" y="12"/>
                      </a:cxn>
                      <a:cxn ang="0">
                        <a:pos x="18" y="5"/>
                      </a:cxn>
                      <a:cxn ang="0">
                        <a:pos x="1" y="0"/>
                      </a:cxn>
                    </a:cxnLst>
                    <a:rect l="0" t="0" r="r" b="b"/>
                    <a:pathLst>
                      <a:path w="18" h="12">
                        <a:moveTo>
                          <a:pt x="1" y="0"/>
                        </a:moveTo>
                        <a:cubicBezTo>
                          <a:pt x="1" y="0"/>
                          <a:pt x="0" y="6"/>
                          <a:pt x="2" y="9"/>
                        </a:cubicBezTo>
                        <a:cubicBezTo>
                          <a:pt x="6" y="10"/>
                          <a:pt x="12" y="12"/>
                          <a:pt x="12" y="12"/>
                        </a:cubicBezTo>
                        <a:cubicBezTo>
                          <a:pt x="12" y="12"/>
                          <a:pt x="16" y="9"/>
                          <a:pt x="18"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Freeform 199"/>
                  <p:cNvSpPr>
                    <a:spLocks noChangeAspect="1"/>
                  </p:cNvSpPr>
                  <p:nvPr/>
                </p:nvSpPr>
                <p:spPr bwMode="auto">
                  <a:xfrm>
                    <a:off x="2358" y="2998"/>
                    <a:ext cx="10" cy="24"/>
                  </a:xfrm>
                  <a:custGeom>
                    <a:avLst/>
                    <a:gdLst/>
                    <a:ahLst/>
                    <a:cxnLst>
                      <a:cxn ang="0">
                        <a:pos x="1" y="6"/>
                      </a:cxn>
                      <a:cxn ang="0">
                        <a:pos x="2" y="1"/>
                      </a:cxn>
                      <a:cxn ang="0">
                        <a:pos x="4" y="6"/>
                      </a:cxn>
                      <a:cxn ang="0">
                        <a:pos x="3" y="12"/>
                      </a:cxn>
                      <a:cxn ang="0">
                        <a:pos x="1" y="6"/>
                      </a:cxn>
                    </a:cxnLst>
                    <a:rect l="0" t="0" r="r" b="b"/>
                    <a:pathLst>
                      <a:path w="5" h="12">
                        <a:moveTo>
                          <a:pt x="1" y="6"/>
                        </a:moveTo>
                        <a:cubicBezTo>
                          <a:pt x="0" y="3"/>
                          <a:pt x="1" y="1"/>
                          <a:pt x="2" y="1"/>
                        </a:cubicBezTo>
                        <a:cubicBezTo>
                          <a:pt x="3" y="0"/>
                          <a:pt x="4" y="3"/>
                          <a:pt x="4" y="6"/>
                        </a:cubicBezTo>
                        <a:cubicBezTo>
                          <a:pt x="5" y="9"/>
                          <a:pt x="4" y="12"/>
                          <a:pt x="3" y="12"/>
                        </a:cubicBezTo>
                        <a:cubicBezTo>
                          <a:pt x="2" y="12"/>
                          <a:pt x="1"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Freeform 200"/>
                  <p:cNvSpPr>
                    <a:spLocks noChangeAspect="1"/>
                  </p:cNvSpPr>
                  <p:nvPr/>
                </p:nvSpPr>
                <p:spPr bwMode="auto">
                  <a:xfrm>
                    <a:off x="2360" y="3002"/>
                    <a:ext cx="6" cy="18"/>
                  </a:xfrm>
                  <a:custGeom>
                    <a:avLst/>
                    <a:gdLst/>
                    <a:ahLst/>
                    <a:cxnLst>
                      <a:cxn ang="0">
                        <a:pos x="3" y="4"/>
                      </a:cxn>
                      <a:cxn ang="0">
                        <a:pos x="2" y="9"/>
                      </a:cxn>
                      <a:cxn ang="0">
                        <a:pos x="0" y="4"/>
                      </a:cxn>
                      <a:cxn ang="0">
                        <a:pos x="1" y="0"/>
                      </a:cxn>
                      <a:cxn ang="0">
                        <a:pos x="3" y="4"/>
                      </a:cxn>
                    </a:cxnLst>
                    <a:rect l="0" t="0" r="r" b="b"/>
                    <a:pathLst>
                      <a:path w="3" h="9">
                        <a:moveTo>
                          <a:pt x="3" y="4"/>
                        </a:moveTo>
                        <a:cubicBezTo>
                          <a:pt x="3" y="7"/>
                          <a:pt x="3" y="9"/>
                          <a:pt x="2" y="9"/>
                        </a:cubicBezTo>
                        <a:cubicBezTo>
                          <a:pt x="1" y="9"/>
                          <a:pt x="0" y="7"/>
                          <a:pt x="0" y="4"/>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Freeform 201"/>
                  <p:cNvSpPr>
                    <a:spLocks noChangeAspect="1"/>
                  </p:cNvSpPr>
                  <p:nvPr/>
                </p:nvSpPr>
                <p:spPr bwMode="auto">
                  <a:xfrm>
                    <a:off x="2372" y="3002"/>
                    <a:ext cx="10" cy="24"/>
                  </a:xfrm>
                  <a:custGeom>
                    <a:avLst/>
                    <a:gdLst/>
                    <a:ahLst/>
                    <a:cxnLst>
                      <a:cxn ang="0">
                        <a:pos x="1" y="6"/>
                      </a:cxn>
                      <a:cxn ang="0">
                        <a:pos x="4" y="1"/>
                      </a:cxn>
                      <a:cxn ang="0">
                        <a:pos x="4" y="7"/>
                      </a:cxn>
                      <a:cxn ang="0">
                        <a:pos x="1" y="11"/>
                      </a:cxn>
                      <a:cxn ang="0">
                        <a:pos x="1" y="6"/>
                      </a:cxn>
                    </a:cxnLst>
                    <a:rect l="0" t="0" r="r" b="b"/>
                    <a:pathLst>
                      <a:path w="5" h="12">
                        <a:moveTo>
                          <a:pt x="1" y="6"/>
                        </a:moveTo>
                        <a:cubicBezTo>
                          <a:pt x="1" y="3"/>
                          <a:pt x="3" y="0"/>
                          <a:pt x="4" y="1"/>
                        </a:cubicBezTo>
                        <a:cubicBezTo>
                          <a:pt x="5" y="1"/>
                          <a:pt x="5" y="4"/>
                          <a:pt x="4" y="7"/>
                        </a:cubicBezTo>
                        <a:cubicBezTo>
                          <a:pt x="3" y="10"/>
                          <a:pt x="2" y="12"/>
                          <a:pt x="1" y="11"/>
                        </a:cubicBezTo>
                        <a:cubicBezTo>
                          <a:pt x="0" y="11"/>
                          <a:pt x="0" y="8"/>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Freeform 202"/>
                  <p:cNvSpPr>
                    <a:spLocks noChangeAspect="1"/>
                  </p:cNvSpPr>
                  <p:nvPr/>
                </p:nvSpPr>
                <p:spPr bwMode="auto">
                  <a:xfrm>
                    <a:off x="2372" y="3006"/>
                    <a:ext cx="10" cy="18"/>
                  </a:xfrm>
                  <a:custGeom>
                    <a:avLst/>
                    <a:gdLst/>
                    <a:ahLst/>
                    <a:cxnLst>
                      <a:cxn ang="0">
                        <a:pos x="4" y="5"/>
                      </a:cxn>
                      <a:cxn ang="0">
                        <a:pos x="1" y="8"/>
                      </a:cxn>
                      <a:cxn ang="0">
                        <a:pos x="1" y="4"/>
                      </a:cxn>
                      <a:cxn ang="0">
                        <a:pos x="4" y="0"/>
                      </a:cxn>
                      <a:cxn ang="0">
                        <a:pos x="4" y="5"/>
                      </a:cxn>
                    </a:cxnLst>
                    <a:rect l="0" t="0" r="r" b="b"/>
                    <a:pathLst>
                      <a:path w="5" h="9">
                        <a:moveTo>
                          <a:pt x="4" y="5"/>
                        </a:moveTo>
                        <a:cubicBezTo>
                          <a:pt x="3" y="7"/>
                          <a:pt x="2" y="9"/>
                          <a:pt x="1" y="8"/>
                        </a:cubicBezTo>
                        <a:cubicBezTo>
                          <a:pt x="0" y="8"/>
                          <a:pt x="0" y="6"/>
                          <a:pt x="1" y="4"/>
                        </a:cubicBezTo>
                        <a:cubicBezTo>
                          <a:pt x="2" y="1"/>
                          <a:pt x="3" y="0"/>
                          <a:pt x="4" y="0"/>
                        </a:cubicBezTo>
                        <a:cubicBezTo>
                          <a:pt x="5" y="0"/>
                          <a:pt x="5" y="2"/>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Freeform 203"/>
                  <p:cNvSpPr>
                    <a:spLocks noChangeAspect="1"/>
                  </p:cNvSpPr>
                  <p:nvPr/>
                </p:nvSpPr>
                <p:spPr bwMode="auto">
                  <a:xfrm>
                    <a:off x="2380" y="3010"/>
                    <a:ext cx="20" cy="18"/>
                  </a:xfrm>
                  <a:custGeom>
                    <a:avLst/>
                    <a:gdLst/>
                    <a:ahLst/>
                    <a:cxnLst>
                      <a:cxn ang="0">
                        <a:pos x="4" y="3"/>
                      </a:cxn>
                      <a:cxn ang="0">
                        <a:pos x="9" y="0"/>
                      </a:cxn>
                      <a:cxn ang="0">
                        <a:pos x="7" y="6"/>
                      </a:cxn>
                      <a:cxn ang="0">
                        <a:pos x="1" y="8"/>
                      </a:cxn>
                      <a:cxn ang="0">
                        <a:pos x="4" y="3"/>
                      </a:cxn>
                    </a:cxnLst>
                    <a:rect l="0" t="0" r="r" b="b"/>
                    <a:pathLst>
                      <a:path w="10" h="9">
                        <a:moveTo>
                          <a:pt x="4" y="3"/>
                        </a:moveTo>
                        <a:cubicBezTo>
                          <a:pt x="6" y="1"/>
                          <a:pt x="9" y="0"/>
                          <a:pt x="9" y="0"/>
                        </a:cubicBezTo>
                        <a:cubicBezTo>
                          <a:pt x="10" y="1"/>
                          <a:pt x="9" y="4"/>
                          <a:pt x="7" y="6"/>
                        </a:cubicBezTo>
                        <a:cubicBezTo>
                          <a:pt x="4" y="8"/>
                          <a:pt x="2" y="9"/>
                          <a:pt x="1" y="8"/>
                        </a:cubicBezTo>
                        <a:cubicBezTo>
                          <a:pt x="0" y="7"/>
                          <a:pt x="2" y="5"/>
                          <a:pt x="4" y="3"/>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Freeform 204"/>
                  <p:cNvSpPr>
                    <a:spLocks noChangeAspect="1"/>
                  </p:cNvSpPr>
                  <p:nvPr/>
                </p:nvSpPr>
                <p:spPr bwMode="auto">
                  <a:xfrm>
                    <a:off x="2382" y="3012"/>
                    <a:ext cx="16" cy="14"/>
                  </a:xfrm>
                  <a:custGeom>
                    <a:avLst/>
                    <a:gdLst/>
                    <a:ahLst/>
                    <a:cxnLst>
                      <a:cxn ang="0">
                        <a:pos x="5" y="4"/>
                      </a:cxn>
                      <a:cxn ang="0">
                        <a:pos x="1" y="6"/>
                      </a:cxn>
                      <a:cxn ang="0">
                        <a:pos x="3" y="2"/>
                      </a:cxn>
                      <a:cxn ang="0">
                        <a:pos x="7" y="0"/>
                      </a:cxn>
                      <a:cxn ang="0">
                        <a:pos x="5" y="4"/>
                      </a:cxn>
                    </a:cxnLst>
                    <a:rect l="0" t="0" r="r" b="b"/>
                    <a:pathLst>
                      <a:path w="8" h="7">
                        <a:moveTo>
                          <a:pt x="5" y="4"/>
                        </a:moveTo>
                        <a:cubicBezTo>
                          <a:pt x="3" y="6"/>
                          <a:pt x="2" y="7"/>
                          <a:pt x="1" y="6"/>
                        </a:cubicBezTo>
                        <a:cubicBezTo>
                          <a:pt x="0" y="6"/>
                          <a:pt x="1" y="4"/>
                          <a:pt x="3" y="2"/>
                        </a:cubicBezTo>
                        <a:cubicBezTo>
                          <a:pt x="5" y="0"/>
                          <a:pt x="7" y="0"/>
                          <a:pt x="7" y="0"/>
                        </a:cubicBezTo>
                        <a:cubicBezTo>
                          <a:pt x="8" y="1"/>
                          <a:pt x="7" y="3"/>
                          <a:pt x="5"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Freeform 205"/>
                  <p:cNvSpPr>
                    <a:spLocks noChangeAspect="1"/>
                  </p:cNvSpPr>
                  <p:nvPr/>
                </p:nvSpPr>
                <p:spPr bwMode="auto">
                  <a:xfrm>
                    <a:off x="2492" y="2421"/>
                    <a:ext cx="12" cy="22"/>
                  </a:xfrm>
                  <a:custGeom>
                    <a:avLst/>
                    <a:gdLst/>
                    <a:ahLst/>
                    <a:cxnLst>
                      <a:cxn ang="0">
                        <a:pos x="1" y="6"/>
                      </a:cxn>
                      <a:cxn ang="0">
                        <a:pos x="2" y="0"/>
                      </a:cxn>
                      <a:cxn ang="0">
                        <a:pos x="5" y="5"/>
                      </a:cxn>
                      <a:cxn ang="0">
                        <a:pos x="4" y="11"/>
                      </a:cxn>
                      <a:cxn ang="0">
                        <a:pos x="1" y="6"/>
                      </a:cxn>
                    </a:cxnLst>
                    <a:rect l="0" t="0" r="r" b="b"/>
                    <a:pathLst>
                      <a:path w="6" h="11">
                        <a:moveTo>
                          <a:pt x="1" y="6"/>
                        </a:moveTo>
                        <a:cubicBezTo>
                          <a:pt x="0" y="3"/>
                          <a:pt x="1" y="0"/>
                          <a:pt x="2" y="0"/>
                        </a:cubicBezTo>
                        <a:cubicBezTo>
                          <a:pt x="3" y="0"/>
                          <a:pt x="4" y="2"/>
                          <a:pt x="5" y="5"/>
                        </a:cubicBezTo>
                        <a:cubicBezTo>
                          <a:pt x="6" y="8"/>
                          <a:pt x="5" y="10"/>
                          <a:pt x="4" y="11"/>
                        </a:cubicBezTo>
                        <a:cubicBezTo>
                          <a:pt x="3" y="11"/>
                          <a:pt x="2"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Freeform 206"/>
                  <p:cNvSpPr>
                    <a:spLocks noChangeAspect="1"/>
                  </p:cNvSpPr>
                  <p:nvPr/>
                </p:nvSpPr>
                <p:spPr bwMode="auto">
                  <a:xfrm>
                    <a:off x="2494" y="2423"/>
                    <a:ext cx="8" cy="18"/>
                  </a:xfrm>
                  <a:custGeom>
                    <a:avLst/>
                    <a:gdLst/>
                    <a:ahLst/>
                    <a:cxnLst>
                      <a:cxn ang="0">
                        <a:pos x="3" y="4"/>
                      </a:cxn>
                      <a:cxn ang="0">
                        <a:pos x="3" y="9"/>
                      </a:cxn>
                      <a:cxn ang="0">
                        <a:pos x="0" y="5"/>
                      </a:cxn>
                      <a:cxn ang="0">
                        <a:pos x="1" y="0"/>
                      </a:cxn>
                      <a:cxn ang="0">
                        <a:pos x="3" y="4"/>
                      </a:cxn>
                    </a:cxnLst>
                    <a:rect l="0" t="0" r="r" b="b"/>
                    <a:pathLst>
                      <a:path w="4" h="9">
                        <a:moveTo>
                          <a:pt x="3" y="4"/>
                        </a:moveTo>
                        <a:cubicBezTo>
                          <a:pt x="4" y="6"/>
                          <a:pt x="4" y="8"/>
                          <a:pt x="3" y="9"/>
                        </a:cubicBezTo>
                        <a:cubicBezTo>
                          <a:pt x="2" y="9"/>
                          <a:pt x="1" y="7"/>
                          <a:pt x="0" y="5"/>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Freeform 207"/>
                  <p:cNvSpPr>
                    <a:spLocks noChangeAspect="1"/>
                  </p:cNvSpPr>
                  <p:nvPr/>
                </p:nvSpPr>
                <p:spPr bwMode="auto">
                  <a:xfrm>
                    <a:off x="2508" y="2421"/>
                    <a:ext cx="8" cy="24"/>
                  </a:xfrm>
                  <a:custGeom>
                    <a:avLst/>
                    <a:gdLst/>
                    <a:ahLst/>
                    <a:cxnLst>
                      <a:cxn ang="0">
                        <a:pos x="0" y="6"/>
                      </a:cxn>
                      <a:cxn ang="0">
                        <a:pos x="3" y="1"/>
                      </a:cxn>
                      <a:cxn ang="0">
                        <a:pos x="4" y="6"/>
                      </a:cxn>
                      <a:cxn ang="0">
                        <a:pos x="1" y="12"/>
                      </a:cxn>
                      <a:cxn ang="0">
                        <a:pos x="0" y="6"/>
                      </a:cxn>
                    </a:cxnLst>
                    <a:rect l="0" t="0" r="r" b="b"/>
                    <a:pathLst>
                      <a:path w="4" h="12">
                        <a:moveTo>
                          <a:pt x="0" y="6"/>
                        </a:moveTo>
                        <a:cubicBezTo>
                          <a:pt x="1" y="3"/>
                          <a:pt x="2" y="0"/>
                          <a:pt x="3" y="1"/>
                        </a:cubicBezTo>
                        <a:cubicBezTo>
                          <a:pt x="4" y="1"/>
                          <a:pt x="4" y="3"/>
                          <a:pt x="4" y="6"/>
                        </a:cubicBezTo>
                        <a:cubicBezTo>
                          <a:pt x="4" y="9"/>
                          <a:pt x="2" y="12"/>
                          <a:pt x="1" y="12"/>
                        </a:cubicBezTo>
                        <a:cubicBezTo>
                          <a:pt x="0" y="12"/>
                          <a:pt x="0" y="9"/>
                          <a:pt x="0"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Freeform 208"/>
                  <p:cNvSpPr>
                    <a:spLocks noChangeAspect="1"/>
                  </p:cNvSpPr>
                  <p:nvPr/>
                </p:nvSpPr>
                <p:spPr bwMode="auto">
                  <a:xfrm>
                    <a:off x="2508" y="2425"/>
                    <a:ext cx="8" cy="18"/>
                  </a:xfrm>
                  <a:custGeom>
                    <a:avLst/>
                    <a:gdLst/>
                    <a:ahLst/>
                    <a:cxnLst>
                      <a:cxn ang="0">
                        <a:pos x="4" y="4"/>
                      </a:cxn>
                      <a:cxn ang="0">
                        <a:pos x="1" y="9"/>
                      </a:cxn>
                      <a:cxn ang="0">
                        <a:pos x="1" y="4"/>
                      </a:cxn>
                      <a:cxn ang="0">
                        <a:pos x="3" y="0"/>
                      </a:cxn>
                      <a:cxn ang="0">
                        <a:pos x="4" y="4"/>
                      </a:cxn>
                    </a:cxnLst>
                    <a:rect l="0" t="0" r="r" b="b"/>
                    <a:pathLst>
                      <a:path w="4" h="9">
                        <a:moveTo>
                          <a:pt x="4" y="4"/>
                        </a:moveTo>
                        <a:cubicBezTo>
                          <a:pt x="3" y="7"/>
                          <a:pt x="2" y="9"/>
                          <a:pt x="1" y="9"/>
                        </a:cubicBezTo>
                        <a:cubicBezTo>
                          <a:pt x="1" y="8"/>
                          <a:pt x="0" y="6"/>
                          <a:pt x="1" y="4"/>
                        </a:cubicBezTo>
                        <a:cubicBezTo>
                          <a:pt x="1" y="1"/>
                          <a:pt x="2" y="0"/>
                          <a:pt x="3" y="0"/>
                        </a:cubicBezTo>
                        <a:cubicBezTo>
                          <a:pt x="3" y="0"/>
                          <a:pt x="4" y="2"/>
                          <a:pt x="4"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Freeform 209"/>
                  <p:cNvSpPr>
                    <a:spLocks noChangeAspect="1"/>
                  </p:cNvSpPr>
                  <p:nvPr/>
                </p:nvSpPr>
                <p:spPr bwMode="auto">
                  <a:xfrm>
                    <a:off x="2518" y="2425"/>
                    <a:ext cx="16" cy="20"/>
                  </a:xfrm>
                  <a:custGeom>
                    <a:avLst/>
                    <a:gdLst/>
                    <a:ahLst/>
                    <a:cxnLst>
                      <a:cxn ang="0">
                        <a:pos x="3" y="4"/>
                      </a:cxn>
                      <a:cxn ang="0">
                        <a:pos x="8" y="1"/>
                      </a:cxn>
                      <a:cxn ang="0">
                        <a:pos x="6" y="6"/>
                      </a:cxn>
                      <a:cxn ang="0">
                        <a:pos x="1" y="10"/>
                      </a:cxn>
                      <a:cxn ang="0">
                        <a:pos x="3" y="4"/>
                      </a:cxn>
                    </a:cxnLst>
                    <a:rect l="0" t="0" r="r" b="b"/>
                    <a:pathLst>
                      <a:path w="8" h="10">
                        <a:moveTo>
                          <a:pt x="3" y="4"/>
                        </a:moveTo>
                        <a:cubicBezTo>
                          <a:pt x="4" y="1"/>
                          <a:pt x="7" y="0"/>
                          <a:pt x="8" y="1"/>
                        </a:cubicBezTo>
                        <a:cubicBezTo>
                          <a:pt x="8" y="1"/>
                          <a:pt x="8" y="4"/>
                          <a:pt x="6" y="6"/>
                        </a:cubicBezTo>
                        <a:cubicBezTo>
                          <a:pt x="4" y="9"/>
                          <a:pt x="2" y="10"/>
                          <a:pt x="1" y="10"/>
                        </a:cubicBezTo>
                        <a:cubicBezTo>
                          <a:pt x="0" y="9"/>
                          <a:pt x="1" y="6"/>
                          <a:pt x="3" y="4"/>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Freeform 210"/>
                  <p:cNvSpPr>
                    <a:spLocks noChangeAspect="1"/>
                  </p:cNvSpPr>
                  <p:nvPr/>
                </p:nvSpPr>
                <p:spPr bwMode="auto">
                  <a:xfrm>
                    <a:off x="2520" y="2427"/>
                    <a:ext cx="12" cy="16"/>
                  </a:xfrm>
                  <a:custGeom>
                    <a:avLst/>
                    <a:gdLst/>
                    <a:ahLst/>
                    <a:cxnLst>
                      <a:cxn ang="0">
                        <a:pos x="4" y="5"/>
                      </a:cxn>
                      <a:cxn ang="0">
                        <a:pos x="0" y="8"/>
                      </a:cxn>
                      <a:cxn ang="0">
                        <a:pos x="2" y="3"/>
                      </a:cxn>
                      <a:cxn ang="0">
                        <a:pos x="6" y="1"/>
                      </a:cxn>
                      <a:cxn ang="0">
                        <a:pos x="4" y="5"/>
                      </a:cxn>
                    </a:cxnLst>
                    <a:rect l="0" t="0" r="r" b="b"/>
                    <a:pathLst>
                      <a:path w="6" h="8">
                        <a:moveTo>
                          <a:pt x="4" y="5"/>
                        </a:moveTo>
                        <a:cubicBezTo>
                          <a:pt x="3" y="7"/>
                          <a:pt x="1" y="8"/>
                          <a:pt x="0" y="8"/>
                        </a:cubicBezTo>
                        <a:cubicBezTo>
                          <a:pt x="0" y="7"/>
                          <a:pt x="0" y="5"/>
                          <a:pt x="2" y="3"/>
                        </a:cubicBezTo>
                        <a:cubicBezTo>
                          <a:pt x="3" y="1"/>
                          <a:pt x="5" y="0"/>
                          <a:pt x="6" y="1"/>
                        </a:cubicBezTo>
                        <a:cubicBezTo>
                          <a:pt x="6" y="1"/>
                          <a:pt x="6" y="3"/>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Freeform 211"/>
                  <p:cNvSpPr>
                    <a:spLocks noChangeAspect="1"/>
                  </p:cNvSpPr>
                  <p:nvPr/>
                </p:nvSpPr>
                <p:spPr bwMode="auto">
                  <a:xfrm>
                    <a:off x="2190" y="2680"/>
                    <a:ext cx="226" cy="374"/>
                  </a:xfrm>
                  <a:custGeom>
                    <a:avLst/>
                    <a:gdLst/>
                    <a:ahLst/>
                    <a:cxnLst>
                      <a:cxn ang="0">
                        <a:pos x="74" y="87"/>
                      </a:cxn>
                      <a:cxn ang="0">
                        <a:pos x="62" y="130"/>
                      </a:cxn>
                      <a:cxn ang="0">
                        <a:pos x="57" y="179"/>
                      </a:cxn>
                      <a:cxn ang="0">
                        <a:pos x="2" y="180"/>
                      </a:cxn>
                      <a:cxn ang="0">
                        <a:pos x="1" y="174"/>
                      </a:cxn>
                      <a:cxn ang="0">
                        <a:pos x="0" y="162"/>
                      </a:cxn>
                      <a:cxn ang="0">
                        <a:pos x="0" y="152"/>
                      </a:cxn>
                      <a:cxn ang="0">
                        <a:pos x="1" y="125"/>
                      </a:cxn>
                      <a:cxn ang="0">
                        <a:pos x="1" y="120"/>
                      </a:cxn>
                      <a:cxn ang="0">
                        <a:pos x="3" y="114"/>
                      </a:cxn>
                      <a:cxn ang="0">
                        <a:pos x="7" y="112"/>
                      </a:cxn>
                      <a:cxn ang="0">
                        <a:pos x="13" y="112"/>
                      </a:cxn>
                      <a:cxn ang="0">
                        <a:pos x="24" y="107"/>
                      </a:cxn>
                      <a:cxn ang="0">
                        <a:pos x="32" y="98"/>
                      </a:cxn>
                      <a:cxn ang="0">
                        <a:pos x="37" y="88"/>
                      </a:cxn>
                      <a:cxn ang="0">
                        <a:pos x="43" y="78"/>
                      </a:cxn>
                      <a:cxn ang="0">
                        <a:pos x="46" y="66"/>
                      </a:cxn>
                      <a:cxn ang="0">
                        <a:pos x="48" y="60"/>
                      </a:cxn>
                      <a:cxn ang="0">
                        <a:pos x="50" y="55"/>
                      </a:cxn>
                      <a:cxn ang="0">
                        <a:pos x="53" y="49"/>
                      </a:cxn>
                      <a:cxn ang="0">
                        <a:pos x="57" y="46"/>
                      </a:cxn>
                      <a:cxn ang="0">
                        <a:pos x="64" y="37"/>
                      </a:cxn>
                      <a:cxn ang="0">
                        <a:pos x="70" y="27"/>
                      </a:cxn>
                      <a:cxn ang="0">
                        <a:pos x="73" y="22"/>
                      </a:cxn>
                      <a:cxn ang="0">
                        <a:pos x="74" y="20"/>
                      </a:cxn>
                      <a:cxn ang="0">
                        <a:pos x="77" y="18"/>
                      </a:cxn>
                      <a:cxn ang="0">
                        <a:pos x="82" y="15"/>
                      </a:cxn>
                      <a:cxn ang="0">
                        <a:pos x="86" y="12"/>
                      </a:cxn>
                      <a:cxn ang="0">
                        <a:pos x="96" y="6"/>
                      </a:cxn>
                      <a:cxn ang="0">
                        <a:pos x="107" y="1"/>
                      </a:cxn>
                      <a:cxn ang="0">
                        <a:pos x="111" y="2"/>
                      </a:cxn>
                      <a:cxn ang="0">
                        <a:pos x="113" y="7"/>
                      </a:cxn>
                      <a:cxn ang="0">
                        <a:pos x="111" y="18"/>
                      </a:cxn>
                      <a:cxn ang="0">
                        <a:pos x="108" y="24"/>
                      </a:cxn>
                      <a:cxn ang="0">
                        <a:pos x="105" y="28"/>
                      </a:cxn>
                      <a:cxn ang="0">
                        <a:pos x="96" y="35"/>
                      </a:cxn>
                      <a:cxn ang="0">
                        <a:pos x="88" y="42"/>
                      </a:cxn>
                      <a:cxn ang="0">
                        <a:pos x="81" y="63"/>
                      </a:cxn>
                      <a:cxn ang="0">
                        <a:pos x="74" y="87"/>
                      </a:cxn>
                    </a:cxnLst>
                    <a:rect l="0" t="0" r="r" b="b"/>
                    <a:pathLst>
                      <a:path w="113" h="187">
                        <a:moveTo>
                          <a:pt x="74" y="87"/>
                        </a:moveTo>
                        <a:cubicBezTo>
                          <a:pt x="68" y="103"/>
                          <a:pt x="68" y="114"/>
                          <a:pt x="62" y="130"/>
                        </a:cubicBezTo>
                        <a:cubicBezTo>
                          <a:pt x="57" y="145"/>
                          <a:pt x="62" y="163"/>
                          <a:pt x="57" y="179"/>
                        </a:cubicBezTo>
                        <a:cubicBezTo>
                          <a:pt x="57" y="179"/>
                          <a:pt x="33" y="187"/>
                          <a:pt x="2" y="180"/>
                        </a:cubicBezTo>
                        <a:cubicBezTo>
                          <a:pt x="1" y="180"/>
                          <a:pt x="1" y="175"/>
                          <a:pt x="1" y="174"/>
                        </a:cubicBezTo>
                        <a:cubicBezTo>
                          <a:pt x="0" y="170"/>
                          <a:pt x="1" y="166"/>
                          <a:pt x="0" y="162"/>
                        </a:cubicBezTo>
                        <a:cubicBezTo>
                          <a:pt x="0" y="158"/>
                          <a:pt x="0" y="155"/>
                          <a:pt x="0" y="152"/>
                        </a:cubicBezTo>
                        <a:cubicBezTo>
                          <a:pt x="0" y="143"/>
                          <a:pt x="0" y="134"/>
                          <a:pt x="1" y="125"/>
                        </a:cubicBezTo>
                        <a:cubicBezTo>
                          <a:pt x="1" y="123"/>
                          <a:pt x="1" y="122"/>
                          <a:pt x="1" y="120"/>
                        </a:cubicBezTo>
                        <a:cubicBezTo>
                          <a:pt x="1" y="117"/>
                          <a:pt x="1" y="117"/>
                          <a:pt x="3" y="114"/>
                        </a:cubicBezTo>
                        <a:cubicBezTo>
                          <a:pt x="4" y="112"/>
                          <a:pt x="4" y="113"/>
                          <a:pt x="7" y="112"/>
                        </a:cubicBezTo>
                        <a:cubicBezTo>
                          <a:pt x="9" y="112"/>
                          <a:pt x="11" y="112"/>
                          <a:pt x="13" y="112"/>
                        </a:cubicBezTo>
                        <a:cubicBezTo>
                          <a:pt x="17" y="110"/>
                          <a:pt x="21" y="109"/>
                          <a:pt x="24" y="107"/>
                        </a:cubicBezTo>
                        <a:cubicBezTo>
                          <a:pt x="27" y="104"/>
                          <a:pt x="30" y="102"/>
                          <a:pt x="32" y="98"/>
                        </a:cubicBezTo>
                        <a:cubicBezTo>
                          <a:pt x="34" y="95"/>
                          <a:pt x="35" y="91"/>
                          <a:pt x="37" y="88"/>
                        </a:cubicBezTo>
                        <a:cubicBezTo>
                          <a:pt x="39" y="85"/>
                          <a:pt x="41" y="81"/>
                          <a:pt x="43" y="78"/>
                        </a:cubicBezTo>
                        <a:cubicBezTo>
                          <a:pt x="44" y="74"/>
                          <a:pt x="45" y="70"/>
                          <a:pt x="46" y="66"/>
                        </a:cubicBezTo>
                        <a:cubicBezTo>
                          <a:pt x="47" y="64"/>
                          <a:pt x="47" y="62"/>
                          <a:pt x="48" y="60"/>
                        </a:cubicBezTo>
                        <a:cubicBezTo>
                          <a:pt x="49" y="58"/>
                          <a:pt x="49" y="57"/>
                          <a:pt x="50" y="55"/>
                        </a:cubicBezTo>
                        <a:cubicBezTo>
                          <a:pt x="51" y="53"/>
                          <a:pt x="52" y="51"/>
                          <a:pt x="53" y="49"/>
                        </a:cubicBezTo>
                        <a:cubicBezTo>
                          <a:pt x="54" y="48"/>
                          <a:pt x="56" y="47"/>
                          <a:pt x="57" y="46"/>
                        </a:cubicBezTo>
                        <a:cubicBezTo>
                          <a:pt x="60" y="43"/>
                          <a:pt x="62" y="40"/>
                          <a:pt x="64" y="37"/>
                        </a:cubicBezTo>
                        <a:cubicBezTo>
                          <a:pt x="67" y="34"/>
                          <a:pt x="69" y="31"/>
                          <a:pt x="70" y="27"/>
                        </a:cubicBezTo>
                        <a:cubicBezTo>
                          <a:pt x="71" y="25"/>
                          <a:pt x="72" y="24"/>
                          <a:pt x="73" y="22"/>
                        </a:cubicBezTo>
                        <a:cubicBezTo>
                          <a:pt x="74" y="20"/>
                          <a:pt x="74" y="20"/>
                          <a:pt x="74" y="20"/>
                        </a:cubicBezTo>
                        <a:cubicBezTo>
                          <a:pt x="75" y="19"/>
                          <a:pt x="76" y="19"/>
                          <a:pt x="77" y="18"/>
                        </a:cubicBezTo>
                        <a:cubicBezTo>
                          <a:pt x="78" y="17"/>
                          <a:pt x="80" y="16"/>
                          <a:pt x="82" y="15"/>
                        </a:cubicBezTo>
                        <a:cubicBezTo>
                          <a:pt x="83" y="14"/>
                          <a:pt x="85" y="13"/>
                          <a:pt x="86" y="12"/>
                        </a:cubicBezTo>
                        <a:cubicBezTo>
                          <a:pt x="90" y="11"/>
                          <a:pt x="93" y="9"/>
                          <a:pt x="96" y="6"/>
                        </a:cubicBezTo>
                        <a:cubicBezTo>
                          <a:pt x="99" y="4"/>
                          <a:pt x="103" y="3"/>
                          <a:pt x="107" y="1"/>
                        </a:cubicBezTo>
                        <a:cubicBezTo>
                          <a:pt x="108" y="0"/>
                          <a:pt x="110" y="1"/>
                          <a:pt x="111" y="2"/>
                        </a:cubicBezTo>
                        <a:cubicBezTo>
                          <a:pt x="112" y="3"/>
                          <a:pt x="112" y="5"/>
                          <a:pt x="113" y="7"/>
                        </a:cubicBezTo>
                        <a:cubicBezTo>
                          <a:pt x="113" y="10"/>
                          <a:pt x="113" y="15"/>
                          <a:pt x="111" y="18"/>
                        </a:cubicBezTo>
                        <a:cubicBezTo>
                          <a:pt x="110" y="20"/>
                          <a:pt x="109" y="22"/>
                          <a:pt x="108" y="24"/>
                        </a:cubicBezTo>
                        <a:cubicBezTo>
                          <a:pt x="107" y="25"/>
                          <a:pt x="106" y="26"/>
                          <a:pt x="105" y="28"/>
                        </a:cubicBezTo>
                        <a:cubicBezTo>
                          <a:pt x="102" y="31"/>
                          <a:pt x="100" y="33"/>
                          <a:pt x="96" y="35"/>
                        </a:cubicBezTo>
                        <a:cubicBezTo>
                          <a:pt x="94" y="37"/>
                          <a:pt x="90" y="39"/>
                          <a:pt x="88" y="42"/>
                        </a:cubicBezTo>
                        <a:cubicBezTo>
                          <a:pt x="85" y="48"/>
                          <a:pt x="84" y="56"/>
                          <a:pt x="81" y="63"/>
                        </a:cubicBezTo>
                        <a:cubicBezTo>
                          <a:pt x="79" y="71"/>
                          <a:pt x="76" y="79"/>
                          <a:pt x="74" y="87"/>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Freeform 212"/>
                  <p:cNvSpPr>
                    <a:spLocks noChangeAspect="1"/>
                  </p:cNvSpPr>
                  <p:nvPr/>
                </p:nvSpPr>
                <p:spPr bwMode="auto">
                  <a:xfrm>
                    <a:off x="2374" y="2678"/>
                    <a:ext cx="44" cy="32"/>
                  </a:xfrm>
                  <a:custGeom>
                    <a:avLst/>
                    <a:gdLst/>
                    <a:ahLst/>
                    <a:cxnLst>
                      <a:cxn ang="0">
                        <a:pos x="0" y="9"/>
                      </a:cxn>
                      <a:cxn ang="0">
                        <a:pos x="3" y="15"/>
                      </a:cxn>
                      <a:cxn ang="0">
                        <a:pos x="9" y="15"/>
                      </a:cxn>
                      <a:cxn ang="0">
                        <a:pos x="21" y="6"/>
                      </a:cxn>
                      <a:cxn ang="0">
                        <a:pos x="20" y="1"/>
                      </a:cxn>
                      <a:cxn ang="0">
                        <a:pos x="12" y="2"/>
                      </a:cxn>
                      <a:cxn ang="0">
                        <a:pos x="0" y="9"/>
                      </a:cxn>
                    </a:cxnLst>
                    <a:rect l="0" t="0" r="r" b="b"/>
                    <a:pathLst>
                      <a:path w="22" h="16">
                        <a:moveTo>
                          <a:pt x="0" y="9"/>
                        </a:moveTo>
                        <a:cubicBezTo>
                          <a:pt x="0" y="11"/>
                          <a:pt x="0" y="14"/>
                          <a:pt x="3" y="15"/>
                        </a:cubicBezTo>
                        <a:cubicBezTo>
                          <a:pt x="5" y="16"/>
                          <a:pt x="7" y="16"/>
                          <a:pt x="9" y="15"/>
                        </a:cubicBezTo>
                        <a:cubicBezTo>
                          <a:pt x="14" y="13"/>
                          <a:pt x="18" y="10"/>
                          <a:pt x="21" y="6"/>
                        </a:cubicBezTo>
                        <a:cubicBezTo>
                          <a:pt x="22" y="4"/>
                          <a:pt x="22" y="1"/>
                          <a:pt x="20" y="1"/>
                        </a:cubicBezTo>
                        <a:cubicBezTo>
                          <a:pt x="17" y="0"/>
                          <a:pt x="15" y="1"/>
                          <a:pt x="12" y="2"/>
                        </a:cubicBezTo>
                        <a:cubicBezTo>
                          <a:pt x="6" y="5"/>
                          <a:pt x="4" y="6"/>
                          <a:pt x="0" y="9"/>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Freeform 213"/>
                  <p:cNvSpPr>
                    <a:spLocks noChangeAspect="1"/>
                  </p:cNvSpPr>
                  <p:nvPr/>
                </p:nvSpPr>
                <p:spPr bwMode="auto">
                  <a:xfrm>
                    <a:off x="2374" y="2678"/>
                    <a:ext cx="44" cy="32"/>
                  </a:xfrm>
                  <a:custGeom>
                    <a:avLst/>
                    <a:gdLst/>
                    <a:ahLst/>
                    <a:cxnLst>
                      <a:cxn ang="0">
                        <a:pos x="0" y="9"/>
                      </a:cxn>
                      <a:cxn ang="0">
                        <a:pos x="0" y="11"/>
                      </a:cxn>
                      <a:cxn ang="0">
                        <a:pos x="3" y="15"/>
                      </a:cxn>
                      <a:cxn ang="0">
                        <a:pos x="6" y="16"/>
                      </a:cxn>
                      <a:cxn ang="0">
                        <a:pos x="9" y="15"/>
                      </a:cxn>
                      <a:cxn ang="0">
                        <a:pos x="21" y="6"/>
                      </a:cxn>
                      <a:cxn ang="0">
                        <a:pos x="22" y="3"/>
                      </a:cxn>
                      <a:cxn ang="0">
                        <a:pos x="20" y="0"/>
                      </a:cxn>
                      <a:cxn ang="0">
                        <a:pos x="18" y="0"/>
                      </a:cxn>
                      <a:cxn ang="0">
                        <a:pos x="12" y="2"/>
                      </a:cxn>
                      <a:cxn ang="0">
                        <a:pos x="0" y="9"/>
                      </a:cxn>
                      <a:cxn ang="0">
                        <a:pos x="0" y="10"/>
                      </a:cxn>
                      <a:cxn ang="0">
                        <a:pos x="13" y="3"/>
                      </a:cxn>
                      <a:cxn ang="0">
                        <a:pos x="18" y="1"/>
                      </a:cxn>
                      <a:cxn ang="0">
                        <a:pos x="20" y="1"/>
                      </a:cxn>
                      <a:cxn ang="0">
                        <a:pos x="21" y="3"/>
                      </a:cxn>
                      <a:cxn ang="0">
                        <a:pos x="20" y="6"/>
                      </a:cxn>
                      <a:cxn ang="0">
                        <a:pos x="9" y="14"/>
                      </a:cxn>
                      <a:cxn ang="0">
                        <a:pos x="6" y="15"/>
                      </a:cxn>
                      <a:cxn ang="0">
                        <a:pos x="3" y="15"/>
                      </a:cxn>
                      <a:cxn ang="0">
                        <a:pos x="0" y="11"/>
                      </a:cxn>
                      <a:cxn ang="0">
                        <a:pos x="0" y="9"/>
                      </a:cxn>
                    </a:cxnLst>
                    <a:rect l="0" t="0" r="r" b="b"/>
                    <a:pathLst>
                      <a:path w="22" h="16">
                        <a:moveTo>
                          <a:pt x="0" y="9"/>
                        </a:moveTo>
                        <a:cubicBezTo>
                          <a:pt x="0" y="10"/>
                          <a:pt x="0" y="10"/>
                          <a:pt x="0" y="11"/>
                        </a:cubicBezTo>
                        <a:cubicBezTo>
                          <a:pt x="0" y="13"/>
                          <a:pt x="0" y="15"/>
                          <a:pt x="3" y="15"/>
                        </a:cubicBezTo>
                        <a:cubicBezTo>
                          <a:pt x="4" y="16"/>
                          <a:pt x="5" y="16"/>
                          <a:pt x="6" y="16"/>
                        </a:cubicBezTo>
                        <a:cubicBezTo>
                          <a:pt x="7" y="16"/>
                          <a:pt x="8" y="15"/>
                          <a:pt x="9" y="15"/>
                        </a:cubicBezTo>
                        <a:cubicBezTo>
                          <a:pt x="14" y="14"/>
                          <a:pt x="18" y="11"/>
                          <a:pt x="21" y="6"/>
                        </a:cubicBezTo>
                        <a:cubicBezTo>
                          <a:pt x="22" y="5"/>
                          <a:pt x="22" y="4"/>
                          <a:pt x="22" y="3"/>
                        </a:cubicBezTo>
                        <a:cubicBezTo>
                          <a:pt x="22" y="2"/>
                          <a:pt x="21" y="1"/>
                          <a:pt x="20" y="0"/>
                        </a:cubicBezTo>
                        <a:cubicBezTo>
                          <a:pt x="20" y="0"/>
                          <a:pt x="19" y="0"/>
                          <a:pt x="18" y="0"/>
                        </a:cubicBezTo>
                        <a:cubicBezTo>
                          <a:pt x="16" y="0"/>
                          <a:pt x="14" y="1"/>
                          <a:pt x="12" y="2"/>
                        </a:cubicBezTo>
                        <a:cubicBezTo>
                          <a:pt x="6" y="5"/>
                          <a:pt x="4" y="6"/>
                          <a:pt x="0" y="9"/>
                        </a:cubicBezTo>
                        <a:cubicBezTo>
                          <a:pt x="0" y="10"/>
                          <a:pt x="0" y="10"/>
                          <a:pt x="0" y="10"/>
                        </a:cubicBezTo>
                        <a:cubicBezTo>
                          <a:pt x="4" y="6"/>
                          <a:pt x="7" y="5"/>
                          <a:pt x="13" y="3"/>
                        </a:cubicBezTo>
                        <a:cubicBezTo>
                          <a:pt x="15" y="2"/>
                          <a:pt x="16" y="1"/>
                          <a:pt x="18" y="1"/>
                        </a:cubicBezTo>
                        <a:cubicBezTo>
                          <a:pt x="19" y="1"/>
                          <a:pt x="19" y="1"/>
                          <a:pt x="20" y="1"/>
                        </a:cubicBezTo>
                        <a:cubicBezTo>
                          <a:pt x="21" y="1"/>
                          <a:pt x="21" y="2"/>
                          <a:pt x="21" y="3"/>
                        </a:cubicBezTo>
                        <a:cubicBezTo>
                          <a:pt x="21" y="4"/>
                          <a:pt x="21" y="5"/>
                          <a:pt x="20" y="6"/>
                        </a:cubicBezTo>
                        <a:cubicBezTo>
                          <a:pt x="18" y="10"/>
                          <a:pt x="14" y="13"/>
                          <a:pt x="9" y="14"/>
                        </a:cubicBezTo>
                        <a:cubicBezTo>
                          <a:pt x="8" y="15"/>
                          <a:pt x="7" y="15"/>
                          <a:pt x="6" y="15"/>
                        </a:cubicBezTo>
                        <a:cubicBezTo>
                          <a:pt x="5" y="15"/>
                          <a:pt x="4" y="15"/>
                          <a:pt x="3" y="15"/>
                        </a:cubicBezTo>
                        <a:cubicBezTo>
                          <a:pt x="1" y="14"/>
                          <a:pt x="0" y="13"/>
                          <a:pt x="0" y="11"/>
                        </a:cubicBezTo>
                        <a:cubicBezTo>
                          <a:pt x="0" y="10"/>
                          <a:pt x="0" y="10"/>
                          <a:pt x="0" y="9"/>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Freeform 214"/>
                  <p:cNvSpPr>
                    <a:spLocks noChangeAspect="1"/>
                  </p:cNvSpPr>
                  <p:nvPr/>
                </p:nvSpPr>
                <p:spPr bwMode="auto">
                  <a:xfrm>
                    <a:off x="2556" y="2778"/>
                    <a:ext cx="68" cy="58"/>
                  </a:xfrm>
                  <a:custGeom>
                    <a:avLst/>
                    <a:gdLst/>
                    <a:ahLst/>
                    <a:cxnLst>
                      <a:cxn ang="0">
                        <a:pos x="13" y="0"/>
                      </a:cxn>
                      <a:cxn ang="0">
                        <a:pos x="23" y="5"/>
                      </a:cxn>
                      <a:cxn ang="0">
                        <a:pos x="33" y="13"/>
                      </a:cxn>
                      <a:cxn ang="0">
                        <a:pos x="31" y="24"/>
                      </a:cxn>
                      <a:cxn ang="0">
                        <a:pos x="19" y="28"/>
                      </a:cxn>
                      <a:cxn ang="0">
                        <a:pos x="8" y="27"/>
                      </a:cxn>
                      <a:cxn ang="0">
                        <a:pos x="3" y="24"/>
                      </a:cxn>
                      <a:cxn ang="0">
                        <a:pos x="1" y="21"/>
                      </a:cxn>
                      <a:cxn ang="0">
                        <a:pos x="1" y="18"/>
                      </a:cxn>
                      <a:cxn ang="0">
                        <a:pos x="6" y="9"/>
                      </a:cxn>
                      <a:cxn ang="0">
                        <a:pos x="11" y="6"/>
                      </a:cxn>
                      <a:cxn ang="0">
                        <a:pos x="13" y="0"/>
                      </a:cxn>
                    </a:cxnLst>
                    <a:rect l="0" t="0" r="r" b="b"/>
                    <a:pathLst>
                      <a:path w="34" h="29">
                        <a:moveTo>
                          <a:pt x="13" y="0"/>
                        </a:moveTo>
                        <a:cubicBezTo>
                          <a:pt x="17" y="1"/>
                          <a:pt x="20" y="3"/>
                          <a:pt x="23" y="5"/>
                        </a:cubicBezTo>
                        <a:cubicBezTo>
                          <a:pt x="27" y="8"/>
                          <a:pt x="30" y="10"/>
                          <a:pt x="33" y="13"/>
                        </a:cubicBezTo>
                        <a:cubicBezTo>
                          <a:pt x="34" y="15"/>
                          <a:pt x="32" y="23"/>
                          <a:pt x="31" y="24"/>
                        </a:cubicBezTo>
                        <a:cubicBezTo>
                          <a:pt x="27" y="26"/>
                          <a:pt x="23" y="28"/>
                          <a:pt x="19" y="28"/>
                        </a:cubicBezTo>
                        <a:cubicBezTo>
                          <a:pt x="15" y="27"/>
                          <a:pt x="12" y="29"/>
                          <a:pt x="8" y="27"/>
                        </a:cubicBezTo>
                        <a:cubicBezTo>
                          <a:pt x="6" y="26"/>
                          <a:pt x="4" y="26"/>
                          <a:pt x="3" y="24"/>
                        </a:cubicBezTo>
                        <a:cubicBezTo>
                          <a:pt x="3" y="23"/>
                          <a:pt x="2" y="22"/>
                          <a:pt x="1" y="21"/>
                        </a:cubicBezTo>
                        <a:cubicBezTo>
                          <a:pt x="1" y="21"/>
                          <a:pt x="1" y="19"/>
                          <a:pt x="1" y="18"/>
                        </a:cubicBezTo>
                        <a:cubicBezTo>
                          <a:pt x="0" y="15"/>
                          <a:pt x="3" y="10"/>
                          <a:pt x="6" y="9"/>
                        </a:cubicBezTo>
                        <a:cubicBezTo>
                          <a:pt x="8" y="8"/>
                          <a:pt x="10" y="8"/>
                          <a:pt x="11" y="6"/>
                        </a:cubicBezTo>
                        <a:cubicBezTo>
                          <a:pt x="12" y="4"/>
                          <a:pt x="12" y="2"/>
                          <a:pt x="13"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Freeform 215"/>
                  <p:cNvSpPr>
                    <a:spLocks noChangeAspect="1"/>
                  </p:cNvSpPr>
                  <p:nvPr/>
                </p:nvSpPr>
                <p:spPr bwMode="auto">
                  <a:xfrm>
                    <a:off x="2508" y="2836"/>
                    <a:ext cx="90" cy="74"/>
                  </a:xfrm>
                  <a:custGeom>
                    <a:avLst/>
                    <a:gdLst/>
                    <a:ahLst/>
                    <a:cxnLst>
                      <a:cxn ang="0">
                        <a:pos x="27" y="0"/>
                      </a:cxn>
                      <a:cxn ang="0">
                        <a:pos x="31" y="3"/>
                      </a:cxn>
                      <a:cxn ang="0">
                        <a:pos x="36" y="6"/>
                      </a:cxn>
                      <a:cxn ang="0">
                        <a:pos x="44" y="15"/>
                      </a:cxn>
                      <a:cxn ang="0">
                        <a:pos x="45" y="21"/>
                      </a:cxn>
                      <a:cxn ang="0">
                        <a:pos x="43" y="27"/>
                      </a:cxn>
                      <a:cxn ang="0">
                        <a:pos x="35" y="34"/>
                      </a:cxn>
                      <a:cxn ang="0">
                        <a:pos x="23" y="36"/>
                      </a:cxn>
                      <a:cxn ang="0">
                        <a:pos x="16" y="37"/>
                      </a:cxn>
                      <a:cxn ang="0">
                        <a:pos x="10" y="36"/>
                      </a:cxn>
                      <a:cxn ang="0">
                        <a:pos x="1" y="32"/>
                      </a:cxn>
                      <a:cxn ang="0">
                        <a:pos x="0" y="26"/>
                      </a:cxn>
                      <a:cxn ang="0">
                        <a:pos x="2" y="20"/>
                      </a:cxn>
                      <a:cxn ang="0">
                        <a:pos x="22" y="12"/>
                      </a:cxn>
                      <a:cxn ang="0">
                        <a:pos x="20" y="13"/>
                      </a:cxn>
                      <a:cxn ang="0">
                        <a:pos x="27" y="0"/>
                      </a:cxn>
                    </a:cxnLst>
                    <a:rect l="0" t="0" r="r" b="b"/>
                    <a:pathLst>
                      <a:path w="45" h="37">
                        <a:moveTo>
                          <a:pt x="27" y="0"/>
                        </a:moveTo>
                        <a:cubicBezTo>
                          <a:pt x="28" y="1"/>
                          <a:pt x="30" y="1"/>
                          <a:pt x="31" y="3"/>
                        </a:cubicBezTo>
                        <a:cubicBezTo>
                          <a:pt x="33" y="4"/>
                          <a:pt x="34" y="5"/>
                          <a:pt x="36" y="6"/>
                        </a:cubicBezTo>
                        <a:cubicBezTo>
                          <a:pt x="39" y="8"/>
                          <a:pt x="42" y="12"/>
                          <a:pt x="44" y="15"/>
                        </a:cubicBezTo>
                        <a:cubicBezTo>
                          <a:pt x="44" y="17"/>
                          <a:pt x="45" y="19"/>
                          <a:pt x="45" y="21"/>
                        </a:cubicBezTo>
                        <a:cubicBezTo>
                          <a:pt x="44" y="23"/>
                          <a:pt x="43" y="25"/>
                          <a:pt x="43" y="27"/>
                        </a:cubicBezTo>
                        <a:cubicBezTo>
                          <a:pt x="43" y="30"/>
                          <a:pt x="38" y="34"/>
                          <a:pt x="35" y="34"/>
                        </a:cubicBezTo>
                        <a:cubicBezTo>
                          <a:pt x="31" y="35"/>
                          <a:pt x="27" y="36"/>
                          <a:pt x="23" y="36"/>
                        </a:cubicBezTo>
                        <a:cubicBezTo>
                          <a:pt x="20" y="37"/>
                          <a:pt x="18" y="37"/>
                          <a:pt x="16" y="37"/>
                        </a:cubicBezTo>
                        <a:cubicBezTo>
                          <a:pt x="14" y="37"/>
                          <a:pt x="12" y="36"/>
                          <a:pt x="10" y="36"/>
                        </a:cubicBezTo>
                        <a:cubicBezTo>
                          <a:pt x="8" y="36"/>
                          <a:pt x="2" y="34"/>
                          <a:pt x="1" y="32"/>
                        </a:cubicBezTo>
                        <a:cubicBezTo>
                          <a:pt x="0" y="31"/>
                          <a:pt x="0" y="27"/>
                          <a:pt x="0" y="26"/>
                        </a:cubicBezTo>
                        <a:cubicBezTo>
                          <a:pt x="0" y="24"/>
                          <a:pt x="1" y="22"/>
                          <a:pt x="2" y="20"/>
                        </a:cubicBezTo>
                        <a:cubicBezTo>
                          <a:pt x="7" y="15"/>
                          <a:pt x="16" y="13"/>
                          <a:pt x="22" y="12"/>
                        </a:cubicBezTo>
                        <a:cubicBezTo>
                          <a:pt x="22" y="13"/>
                          <a:pt x="21" y="13"/>
                          <a:pt x="20" y="13"/>
                        </a:cubicBezTo>
                        <a:cubicBezTo>
                          <a:pt x="22" y="9"/>
                          <a:pt x="25" y="4"/>
                          <a:pt x="27"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Freeform 216"/>
                  <p:cNvSpPr>
                    <a:spLocks noChangeAspect="1"/>
                  </p:cNvSpPr>
                  <p:nvPr/>
                </p:nvSpPr>
                <p:spPr bwMode="auto">
                  <a:xfrm>
                    <a:off x="2514" y="2874"/>
                    <a:ext cx="54" cy="38"/>
                  </a:xfrm>
                  <a:custGeom>
                    <a:avLst/>
                    <a:gdLst/>
                    <a:ahLst/>
                    <a:cxnLst>
                      <a:cxn ang="0">
                        <a:pos x="23" y="2"/>
                      </a:cxn>
                      <a:cxn ang="0">
                        <a:pos x="16" y="1"/>
                      </a:cxn>
                      <a:cxn ang="0">
                        <a:pos x="7" y="3"/>
                      </a:cxn>
                      <a:cxn ang="0">
                        <a:pos x="0" y="8"/>
                      </a:cxn>
                      <a:cxn ang="0">
                        <a:pos x="3" y="15"/>
                      </a:cxn>
                      <a:cxn ang="0">
                        <a:pos x="20" y="15"/>
                      </a:cxn>
                      <a:cxn ang="0">
                        <a:pos x="25" y="9"/>
                      </a:cxn>
                      <a:cxn ang="0">
                        <a:pos x="23" y="2"/>
                      </a:cxn>
                    </a:cxnLst>
                    <a:rect l="0" t="0" r="r" b="b"/>
                    <a:pathLst>
                      <a:path w="27" h="19">
                        <a:moveTo>
                          <a:pt x="23" y="2"/>
                        </a:moveTo>
                        <a:cubicBezTo>
                          <a:pt x="21" y="0"/>
                          <a:pt x="18" y="0"/>
                          <a:pt x="16" y="1"/>
                        </a:cubicBezTo>
                        <a:cubicBezTo>
                          <a:pt x="13" y="1"/>
                          <a:pt x="10" y="1"/>
                          <a:pt x="7" y="3"/>
                        </a:cubicBezTo>
                        <a:cubicBezTo>
                          <a:pt x="5" y="3"/>
                          <a:pt x="1" y="5"/>
                          <a:pt x="0" y="8"/>
                        </a:cubicBezTo>
                        <a:cubicBezTo>
                          <a:pt x="0" y="10"/>
                          <a:pt x="2" y="14"/>
                          <a:pt x="3" y="15"/>
                        </a:cubicBezTo>
                        <a:cubicBezTo>
                          <a:pt x="8" y="19"/>
                          <a:pt x="15" y="16"/>
                          <a:pt x="20" y="15"/>
                        </a:cubicBezTo>
                        <a:cubicBezTo>
                          <a:pt x="23" y="14"/>
                          <a:pt x="24" y="12"/>
                          <a:pt x="25" y="9"/>
                        </a:cubicBezTo>
                        <a:cubicBezTo>
                          <a:pt x="27" y="7"/>
                          <a:pt x="24" y="4"/>
                          <a:pt x="23"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Freeform 217"/>
                  <p:cNvSpPr>
                    <a:spLocks noChangeAspect="1"/>
                  </p:cNvSpPr>
                  <p:nvPr/>
                </p:nvSpPr>
                <p:spPr bwMode="auto">
                  <a:xfrm>
                    <a:off x="2514" y="2874"/>
                    <a:ext cx="52" cy="34"/>
                  </a:xfrm>
                  <a:custGeom>
                    <a:avLst/>
                    <a:gdLst/>
                    <a:ahLst/>
                    <a:cxnLst>
                      <a:cxn ang="0">
                        <a:pos x="23" y="2"/>
                      </a:cxn>
                      <a:cxn ang="0">
                        <a:pos x="19" y="0"/>
                      </a:cxn>
                      <a:cxn ang="0">
                        <a:pos x="15" y="0"/>
                      </a:cxn>
                      <a:cxn ang="0">
                        <a:pos x="7" y="2"/>
                      </a:cxn>
                      <a:cxn ang="0">
                        <a:pos x="0" y="8"/>
                      </a:cxn>
                      <a:cxn ang="0">
                        <a:pos x="0" y="9"/>
                      </a:cxn>
                      <a:cxn ang="0">
                        <a:pos x="3" y="16"/>
                      </a:cxn>
                      <a:cxn ang="0">
                        <a:pos x="9" y="17"/>
                      </a:cxn>
                      <a:cxn ang="0">
                        <a:pos x="20" y="15"/>
                      </a:cxn>
                      <a:cxn ang="0">
                        <a:pos x="26" y="9"/>
                      </a:cxn>
                      <a:cxn ang="0">
                        <a:pos x="26" y="7"/>
                      </a:cxn>
                      <a:cxn ang="0">
                        <a:pos x="23" y="2"/>
                      </a:cxn>
                      <a:cxn ang="0">
                        <a:pos x="23" y="2"/>
                      </a:cxn>
                      <a:cxn ang="0">
                        <a:pos x="25" y="7"/>
                      </a:cxn>
                      <a:cxn ang="0">
                        <a:pos x="25" y="9"/>
                      </a:cxn>
                      <a:cxn ang="0">
                        <a:pos x="20" y="15"/>
                      </a:cxn>
                      <a:cxn ang="0">
                        <a:pos x="9" y="17"/>
                      </a:cxn>
                      <a:cxn ang="0">
                        <a:pos x="4" y="15"/>
                      </a:cxn>
                      <a:cxn ang="0">
                        <a:pos x="1" y="9"/>
                      </a:cxn>
                      <a:cxn ang="0">
                        <a:pos x="1" y="8"/>
                      </a:cxn>
                      <a:cxn ang="0">
                        <a:pos x="7" y="3"/>
                      </a:cxn>
                      <a:cxn ang="0">
                        <a:pos x="16" y="1"/>
                      </a:cxn>
                      <a:cxn ang="0">
                        <a:pos x="19" y="0"/>
                      </a:cxn>
                      <a:cxn ang="0">
                        <a:pos x="23" y="2"/>
                      </a:cxn>
                    </a:cxnLst>
                    <a:rect l="0" t="0" r="r" b="b"/>
                    <a:pathLst>
                      <a:path w="26" h="17">
                        <a:moveTo>
                          <a:pt x="23" y="2"/>
                        </a:moveTo>
                        <a:cubicBezTo>
                          <a:pt x="22" y="0"/>
                          <a:pt x="21" y="0"/>
                          <a:pt x="19" y="0"/>
                        </a:cubicBezTo>
                        <a:cubicBezTo>
                          <a:pt x="18" y="0"/>
                          <a:pt x="17" y="0"/>
                          <a:pt x="15" y="0"/>
                        </a:cubicBezTo>
                        <a:cubicBezTo>
                          <a:pt x="13" y="1"/>
                          <a:pt x="9" y="1"/>
                          <a:pt x="7" y="2"/>
                        </a:cubicBezTo>
                        <a:cubicBezTo>
                          <a:pt x="4" y="3"/>
                          <a:pt x="1" y="5"/>
                          <a:pt x="0" y="8"/>
                        </a:cubicBezTo>
                        <a:cubicBezTo>
                          <a:pt x="0" y="9"/>
                          <a:pt x="0" y="9"/>
                          <a:pt x="0" y="9"/>
                        </a:cubicBezTo>
                        <a:cubicBezTo>
                          <a:pt x="0" y="11"/>
                          <a:pt x="2" y="14"/>
                          <a:pt x="3" y="16"/>
                        </a:cubicBezTo>
                        <a:cubicBezTo>
                          <a:pt x="5" y="17"/>
                          <a:pt x="7" y="17"/>
                          <a:pt x="9" y="17"/>
                        </a:cubicBezTo>
                        <a:cubicBezTo>
                          <a:pt x="13" y="17"/>
                          <a:pt x="17" y="16"/>
                          <a:pt x="20" y="15"/>
                        </a:cubicBezTo>
                        <a:cubicBezTo>
                          <a:pt x="23" y="14"/>
                          <a:pt x="25" y="12"/>
                          <a:pt x="26" y="9"/>
                        </a:cubicBezTo>
                        <a:cubicBezTo>
                          <a:pt x="26" y="9"/>
                          <a:pt x="26" y="8"/>
                          <a:pt x="26" y="7"/>
                        </a:cubicBezTo>
                        <a:cubicBezTo>
                          <a:pt x="26" y="5"/>
                          <a:pt x="24" y="3"/>
                          <a:pt x="23" y="2"/>
                        </a:cubicBezTo>
                        <a:cubicBezTo>
                          <a:pt x="23" y="2"/>
                          <a:pt x="23" y="2"/>
                          <a:pt x="23" y="2"/>
                        </a:cubicBezTo>
                        <a:cubicBezTo>
                          <a:pt x="24" y="4"/>
                          <a:pt x="25" y="6"/>
                          <a:pt x="25" y="7"/>
                        </a:cubicBezTo>
                        <a:cubicBezTo>
                          <a:pt x="25" y="8"/>
                          <a:pt x="25" y="8"/>
                          <a:pt x="25" y="9"/>
                        </a:cubicBezTo>
                        <a:cubicBezTo>
                          <a:pt x="24" y="11"/>
                          <a:pt x="23" y="14"/>
                          <a:pt x="20" y="15"/>
                        </a:cubicBezTo>
                        <a:cubicBezTo>
                          <a:pt x="17" y="15"/>
                          <a:pt x="13" y="17"/>
                          <a:pt x="9" y="17"/>
                        </a:cubicBezTo>
                        <a:cubicBezTo>
                          <a:pt x="7" y="17"/>
                          <a:pt x="5" y="16"/>
                          <a:pt x="4" y="15"/>
                        </a:cubicBezTo>
                        <a:cubicBezTo>
                          <a:pt x="2" y="14"/>
                          <a:pt x="1" y="11"/>
                          <a:pt x="1" y="9"/>
                        </a:cubicBezTo>
                        <a:cubicBezTo>
                          <a:pt x="1" y="8"/>
                          <a:pt x="1" y="8"/>
                          <a:pt x="1" y="8"/>
                        </a:cubicBezTo>
                        <a:cubicBezTo>
                          <a:pt x="1" y="6"/>
                          <a:pt x="5" y="4"/>
                          <a:pt x="7" y="3"/>
                        </a:cubicBezTo>
                        <a:cubicBezTo>
                          <a:pt x="10" y="2"/>
                          <a:pt x="13" y="2"/>
                          <a:pt x="16" y="1"/>
                        </a:cubicBezTo>
                        <a:cubicBezTo>
                          <a:pt x="17" y="1"/>
                          <a:pt x="18" y="0"/>
                          <a:pt x="19" y="0"/>
                        </a:cubicBezTo>
                        <a:cubicBezTo>
                          <a:pt x="20" y="0"/>
                          <a:pt x="22" y="1"/>
                          <a:pt x="23" y="2"/>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Freeform 218"/>
                  <p:cNvSpPr>
                    <a:spLocks noChangeAspect="1"/>
                  </p:cNvSpPr>
                  <p:nvPr/>
                </p:nvSpPr>
                <p:spPr bwMode="auto">
                  <a:xfrm>
                    <a:off x="2480" y="2906"/>
                    <a:ext cx="98" cy="54"/>
                  </a:xfrm>
                  <a:custGeom>
                    <a:avLst/>
                    <a:gdLst/>
                    <a:ahLst/>
                    <a:cxnLst>
                      <a:cxn ang="0">
                        <a:pos x="30" y="25"/>
                      </a:cxn>
                      <a:cxn ang="0">
                        <a:pos x="49" y="14"/>
                      </a:cxn>
                      <a:cxn ang="0">
                        <a:pos x="30" y="2"/>
                      </a:cxn>
                      <a:cxn ang="0">
                        <a:pos x="19" y="0"/>
                      </a:cxn>
                      <a:cxn ang="0">
                        <a:pos x="7" y="3"/>
                      </a:cxn>
                      <a:cxn ang="0">
                        <a:pos x="16" y="22"/>
                      </a:cxn>
                      <a:cxn ang="0">
                        <a:pos x="30" y="25"/>
                      </a:cxn>
                    </a:cxnLst>
                    <a:rect l="0" t="0" r="r" b="b"/>
                    <a:pathLst>
                      <a:path w="49" h="27">
                        <a:moveTo>
                          <a:pt x="30" y="25"/>
                        </a:moveTo>
                        <a:cubicBezTo>
                          <a:pt x="37" y="27"/>
                          <a:pt x="49" y="22"/>
                          <a:pt x="49" y="14"/>
                        </a:cubicBezTo>
                        <a:cubicBezTo>
                          <a:pt x="49" y="4"/>
                          <a:pt x="38" y="3"/>
                          <a:pt x="30" y="2"/>
                        </a:cubicBezTo>
                        <a:cubicBezTo>
                          <a:pt x="27" y="2"/>
                          <a:pt x="23" y="0"/>
                          <a:pt x="19" y="0"/>
                        </a:cubicBezTo>
                        <a:cubicBezTo>
                          <a:pt x="15" y="0"/>
                          <a:pt x="10" y="0"/>
                          <a:pt x="7" y="3"/>
                        </a:cubicBezTo>
                        <a:cubicBezTo>
                          <a:pt x="0" y="11"/>
                          <a:pt x="9" y="19"/>
                          <a:pt x="16" y="22"/>
                        </a:cubicBezTo>
                        <a:cubicBezTo>
                          <a:pt x="19" y="24"/>
                          <a:pt x="25" y="25"/>
                          <a:pt x="30" y="25"/>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Freeform 219"/>
                  <p:cNvSpPr>
                    <a:spLocks noChangeAspect="1"/>
                  </p:cNvSpPr>
                  <p:nvPr/>
                </p:nvSpPr>
                <p:spPr bwMode="auto">
                  <a:xfrm>
                    <a:off x="2486" y="2940"/>
                    <a:ext cx="62" cy="60"/>
                  </a:xfrm>
                  <a:custGeom>
                    <a:avLst/>
                    <a:gdLst/>
                    <a:ahLst/>
                    <a:cxnLst>
                      <a:cxn ang="0">
                        <a:pos x="10" y="2"/>
                      </a:cxn>
                      <a:cxn ang="0">
                        <a:pos x="1" y="6"/>
                      </a:cxn>
                      <a:cxn ang="0">
                        <a:pos x="2" y="16"/>
                      </a:cxn>
                      <a:cxn ang="0">
                        <a:pos x="10" y="24"/>
                      </a:cxn>
                      <a:cxn ang="0">
                        <a:pos x="14" y="26"/>
                      </a:cxn>
                      <a:cxn ang="0">
                        <a:pos x="19" y="28"/>
                      </a:cxn>
                      <a:cxn ang="0">
                        <a:pos x="27" y="26"/>
                      </a:cxn>
                      <a:cxn ang="0">
                        <a:pos x="27" y="17"/>
                      </a:cxn>
                      <a:cxn ang="0">
                        <a:pos x="10" y="2"/>
                      </a:cxn>
                    </a:cxnLst>
                    <a:rect l="0" t="0" r="r" b="b"/>
                    <a:pathLst>
                      <a:path w="31" h="30">
                        <a:moveTo>
                          <a:pt x="10" y="2"/>
                        </a:moveTo>
                        <a:cubicBezTo>
                          <a:pt x="7" y="0"/>
                          <a:pt x="3" y="3"/>
                          <a:pt x="1" y="6"/>
                        </a:cubicBezTo>
                        <a:cubicBezTo>
                          <a:pt x="0" y="9"/>
                          <a:pt x="0" y="13"/>
                          <a:pt x="2" y="16"/>
                        </a:cubicBezTo>
                        <a:cubicBezTo>
                          <a:pt x="4" y="19"/>
                          <a:pt x="7" y="22"/>
                          <a:pt x="10" y="24"/>
                        </a:cubicBezTo>
                        <a:cubicBezTo>
                          <a:pt x="11" y="25"/>
                          <a:pt x="12" y="25"/>
                          <a:pt x="14" y="26"/>
                        </a:cubicBezTo>
                        <a:cubicBezTo>
                          <a:pt x="15" y="27"/>
                          <a:pt x="17" y="27"/>
                          <a:pt x="19" y="28"/>
                        </a:cubicBezTo>
                        <a:cubicBezTo>
                          <a:pt x="22" y="30"/>
                          <a:pt x="25" y="28"/>
                          <a:pt x="27" y="26"/>
                        </a:cubicBezTo>
                        <a:cubicBezTo>
                          <a:pt x="31" y="24"/>
                          <a:pt x="29" y="20"/>
                          <a:pt x="27" y="17"/>
                        </a:cubicBezTo>
                        <a:cubicBezTo>
                          <a:pt x="23" y="11"/>
                          <a:pt x="17" y="6"/>
                          <a:pt x="10" y="2"/>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Freeform 220"/>
                  <p:cNvSpPr>
                    <a:spLocks noChangeAspect="1"/>
                  </p:cNvSpPr>
                  <p:nvPr/>
                </p:nvSpPr>
                <p:spPr bwMode="auto">
                  <a:xfrm>
                    <a:off x="2562" y="2804"/>
                    <a:ext cx="42" cy="24"/>
                  </a:xfrm>
                  <a:custGeom>
                    <a:avLst/>
                    <a:gdLst/>
                    <a:ahLst/>
                    <a:cxnLst>
                      <a:cxn ang="0">
                        <a:pos x="19" y="2"/>
                      </a:cxn>
                      <a:cxn ang="0">
                        <a:pos x="17" y="1"/>
                      </a:cxn>
                      <a:cxn ang="0">
                        <a:pos x="14" y="1"/>
                      </a:cxn>
                      <a:cxn ang="0">
                        <a:pos x="7" y="0"/>
                      </a:cxn>
                      <a:cxn ang="0">
                        <a:pos x="1" y="3"/>
                      </a:cxn>
                      <a:cxn ang="0">
                        <a:pos x="2" y="10"/>
                      </a:cxn>
                      <a:cxn ang="0">
                        <a:pos x="8" y="12"/>
                      </a:cxn>
                      <a:cxn ang="0">
                        <a:pos x="15" y="12"/>
                      </a:cxn>
                      <a:cxn ang="0">
                        <a:pos x="20" y="9"/>
                      </a:cxn>
                      <a:cxn ang="0">
                        <a:pos x="19" y="2"/>
                      </a:cxn>
                    </a:cxnLst>
                    <a:rect l="0" t="0" r="r" b="b"/>
                    <a:pathLst>
                      <a:path w="21" h="12">
                        <a:moveTo>
                          <a:pt x="19" y="2"/>
                        </a:moveTo>
                        <a:cubicBezTo>
                          <a:pt x="18" y="2"/>
                          <a:pt x="18" y="2"/>
                          <a:pt x="17" y="1"/>
                        </a:cubicBezTo>
                        <a:cubicBezTo>
                          <a:pt x="16" y="1"/>
                          <a:pt x="15" y="1"/>
                          <a:pt x="14" y="1"/>
                        </a:cubicBezTo>
                        <a:cubicBezTo>
                          <a:pt x="12" y="1"/>
                          <a:pt x="10" y="0"/>
                          <a:pt x="7" y="0"/>
                        </a:cubicBezTo>
                        <a:cubicBezTo>
                          <a:pt x="5" y="1"/>
                          <a:pt x="2" y="1"/>
                          <a:pt x="1" y="3"/>
                        </a:cubicBezTo>
                        <a:cubicBezTo>
                          <a:pt x="0" y="4"/>
                          <a:pt x="1" y="9"/>
                          <a:pt x="2" y="10"/>
                        </a:cubicBezTo>
                        <a:cubicBezTo>
                          <a:pt x="3" y="11"/>
                          <a:pt x="6" y="11"/>
                          <a:pt x="8" y="12"/>
                        </a:cubicBezTo>
                        <a:cubicBezTo>
                          <a:pt x="10" y="12"/>
                          <a:pt x="13" y="12"/>
                          <a:pt x="15" y="12"/>
                        </a:cubicBezTo>
                        <a:cubicBezTo>
                          <a:pt x="17" y="11"/>
                          <a:pt x="19" y="11"/>
                          <a:pt x="20" y="9"/>
                        </a:cubicBezTo>
                        <a:cubicBezTo>
                          <a:pt x="21" y="6"/>
                          <a:pt x="21" y="5"/>
                          <a:pt x="19"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Freeform 221"/>
                  <p:cNvSpPr>
                    <a:spLocks noChangeAspect="1"/>
                  </p:cNvSpPr>
                  <p:nvPr/>
                </p:nvSpPr>
                <p:spPr bwMode="auto">
                  <a:xfrm>
                    <a:off x="2562" y="2804"/>
                    <a:ext cx="42" cy="24"/>
                  </a:xfrm>
                  <a:custGeom>
                    <a:avLst/>
                    <a:gdLst/>
                    <a:ahLst/>
                    <a:cxnLst>
                      <a:cxn ang="0">
                        <a:pos x="19" y="2"/>
                      </a:cxn>
                      <a:cxn ang="0">
                        <a:pos x="18" y="2"/>
                      </a:cxn>
                      <a:cxn ang="0">
                        <a:pos x="17" y="1"/>
                      </a:cxn>
                      <a:cxn ang="0">
                        <a:pos x="16" y="0"/>
                      </a:cxn>
                      <a:cxn ang="0">
                        <a:pos x="14" y="1"/>
                      </a:cxn>
                      <a:cxn ang="0">
                        <a:pos x="9" y="0"/>
                      </a:cxn>
                      <a:cxn ang="0">
                        <a:pos x="7" y="0"/>
                      </a:cxn>
                      <a:cxn ang="0">
                        <a:pos x="1" y="3"/>
                      </a:cxn>
                      <a:cxn ang="0">
                        <a:pos x="0" y="5"/>
                      </a:cxn>
                      <a:cxn ang="0">
                        <a:pos x="1" y="8"/>
                      </a:cxn>
                      <a:cxn ang="0">
                        <a:pos x="1" y="10"/>
                      </a:cxn>
                      <a:cxn ang="0">
                        <a:pos x="8" y="12"/>
                      </a:cxn>
                      <a:cxn ang="0">
                        <a:pos x="11" y="12"/>
                      </a:cxn>
                      <a:cxn ang="0">
                        <a:pos x="15" y="12"/>
                      </a:cxn>
                      <a:cxn ang="0">
                        <a:pos x="18" y="11"/>
                      </a:cxn>
                      <a:cxn ang="0">
                        <a:pos x="20" y="9"/>
                      </a:cxn>
                      <a:cxn ang="0">
                        <a:pos x="21" y="6"/>
                      </a:cxn>
                      <a:cxn ang="0">
                        <a:pos x="19" y="2"/>
                      </a:cxn>
                      <a:cxn ang="0">
                        <a:pos x="19" y="3"/>
                      </a:cxn>
                      <a:cxn ang="0">
                        <a:pos x="20" y="6"/>
                      </a:cxn>
                      <a:cxn ang="0">
                        <a:pos x="20" y="9"/>
                      </a:cxn>
                      <a:cxn ang="0">
                        <a:pos x="18" y="11"/>
                      </a:cxn>
                      <a:cxn ang="0">
                        <a:pos x="14" y="11"/>
                      </a:cxn>
                      <a:cxn ang="0">
                        <a:pos x="11" y="12"/>
                      </a:cxn>
                      <a:cxn ang="0">
                        <a:pos x="8" y="11"/>
                      </a:cxn>
                      <a:cxn ang="0">
                        <a:pos x="2" y="9"/>
                      </a:cxn>
                      <a:cxn ang="0">
                        <a:pos x="1" y="8"/>
                      </a:cxn>
                      <a:cxn ang="0">
                        <a:pos x="1" y="5"/>
                      </a:cxn>
                      <a:cxn ang="0">
                        <a:pos x="1" y="3"/>
                      </a:cxn>
                      <a:cxn ang="0">
                        <a:pos x="7" y="1"/>
                      </a:cxn>
                      <a:cxn ang="0">
                        <a:pos x="9" y="1"/>
                      </a:cxn>
                      <a:cxn ang="0">
                        <a:pos x="14" y="1"/>
                      </a:cxn>
                      <a:cxn ang="0">
                        <a:pos x="16" y="1"/>
                      </a:cxn>
                      <a:cxn ang="0">
                        <a:pos x="17" y="1"/>
                      </a:cxn>
                      <a:cxn ang="0">
                        <a:pos x="18" y="2"/>
                      </a:cxn>
                      <a:cxn ang="0">
                        <a:pos x="19" y="3"/>
                      </a:cxn>
                      <a:cxn ang="0">
                        <a:pos x="19" y="2"/>
                      </a:cxn>
                    </a:cxnLst>
                    <a:rect l="0" t="0" r="r" b="b"/>
                    <a:pathLst>
                      <a:path w="21" h="12">
                        <a:moveTo>
                          <a:pt x="19" y="2"/>
                        </a:moveTo>
                        <a:cubicBezTo>
                          <a:pt x="19" y="2"/>
                          <a:pt x="19" y="2"/>
                          <a:pt x="18" y="2"/>
                        </a:cubicBezTo>
                        <a:cubicBezTo>
                          <a:pt x="18" y="1"/>
                          <a:pt x="18" y="1"/>
                          <a:pt x="17" y="1"/>
                        </a:cubicBezTo>
                        <a:cubicBezTo>
                          <a:pt x="17" y="1"/>
                          <a:pt x="16" y="1"/>
                          <a:pt x="16" y="0"/>
                        </a:cubicBezTo>
                        <a:cubicBezTo>
                          <a:pt x="15" y="1"/>
                          <a:pt x="15" y="1"/>
                          <a:pt x="14" y="1"/>
                        </a:cubicBezTo>
                        <a:cubicBezTo>
                          <a:pt x="12" y="1"/>
                          <a:pt x="11" y="0"/>
                          <a:pt x="9" y="0"/>
                        </a:cubicBezTo>
                        <a:cubicBezTo>
                          <a:pt x="8" y="0"/>
                          <a:pt x="8" y="0"/>
                          <a:pt x="7" y="0"/>
                        </a:cubicBezTo>
                        <a:cubicBezTo>
                          <a:pt x="5" y="1"/>
                          <a:pt x="2" y="1"/>
                          <a:pt x="1" y="3"/>
                        </a:cubicBezTo>
                        <a:cubicBezTo>
                          <a:pt x="0" y="3"/>
                          <a:pt x="0" y="4"/>
                          <a:pt x="0" y="5"/>
                        </a:cubicBezTo>
                        <a:cubicBezTo>
                          <a:pt x="0" y="6"/>
                          <a:pt x="0" y="7"/>
                          <a:pt x="1" y="8"/>
                        </a:cubicBezTo>
                        <a:cubicBezTo>
                          <a:pt x="1" y="9"/>
                          <a:pt x="1" y="10"/>
                          <a:pt x="1" y="10"/>
                        </a:cubicBezTo>
                        <a:cubicBezTo>
                          <a:pt x="3" y="11"/>
                          <a:pt x="6" y="11"/>
                          <a:pt x="8" y="12"/>
                        </a:cubicBezTo>
                        <a:cubicBezTo>
                          <a:pt x="9" y="12"/>
                          <a:pt x="10" y="12"/>
                          <a:pt x="11" y="12"/>
                        </a:cubicBezTo>
                        <a:cubicBezTo>
                          <a:pt x="12" y="12"/>
                          <a:pt x="14" y="12"/>
                          <a:pt x="15" y="12"/>
                        </a:cubicBezTo>
                        <a:cubicBezTo>
                          <a:pt x="16" y="12"/>
                          <a:pt x="17" y="11"/>
                          <a:pt x="18" y="11"/>
                        </a:cubicBezTo>
                        <a:cubicBezTo>
                          <a:pt x="19" y="11"/>
                          <a:pt x="20" y="10"/>
                          <a:pt x="20" y="9"/>
                        </a:cubicBezTo>
                        <a:cubicBezTo>
                          <a:pt x="21" y="8"/>
                          <a:pt x="21" y="7"/>
                          <a:pt x="21" y="6"/>
                        </a:cubicBezTo>
                        <a:cubicBezTo>
                          <a:pt x="21" y="5"/>
                          <a:pt x="20" y="4"/>
                          <a:pt x="19" y="2"/>
                        </a:cubicBezTo>
                        <a:cubicBezTo>
                          <a:pt x="19" y="3"/>
                          <a:pt x="19" y="3"/>
                          <a:pt x="19" y="3"/>
                        </a:cubicBezTo>
                        <a:cubicBezTo>
                          <a:pt x="20" y="4"/>
                          <a:pt x="20" y="5"/>
                          <a:pt x="20" y="6"/>
                        </a:cubicBezTo>
                        <a:cubicBezTo>
                          <a:pt x="20" y="7"/>
                          <a:pt x="20" y="8"/>
                          <a:pt x="20" y="9"/>
                        </a:cubicBezTo>
                        <a:cubicBezTo>
                          <a:pt x="19" y="10"/>
                          <a:pt x="18" y="10"/>
                          <a:pt x="18" y="11"/>
                        </a:cubicBezTo>
                        <a:cubicBezTo>
                          <a:pt x="17" y="11"/>
                          <a:pt x="16" y="11"/>
                          <a:pt x="14" y="11"/>
                        </a:cubicBezTo>
                        <a:cubicBezTo>
                          <a:pt x="14" y="12"/>
                          <a:pt x="12" y="12"/>
                          <a:pt x="11" y="12"/>
                        </a:cubicBezTo>
                        <a:cubicBezTo>
                          <a:pt x="10" y="12"/>
                          <a:pt x="9" y="12"/>
                          <a:pt x="8" y="11"/>
                        </a:cubicBezTo>
                        <a:cubicBezTo>
                          <a:pt x="6" y="11"/>
                          <a:pt x="3" y="11"/>
                          <a:pt x="2" y="9"/>
                        </a:cubicBezTo>
                        <a:cubicBezTo>
                          <a:pt x="2" y="9"/>
                          <a:pt x="1" y="9"/>
                          <a:pt x="1" y="8"/>
                        </a:cubicBezTo>
                        <a:cubicBezTo>
                          <a:pt x="1" y="7"/>
                          <a:pt x="1" y="6"/>
                          <a:pt x="1" y="5"/>
                        </a:cubicBezTo>
                        <a:cubicBezTo>
                          <a:pt x="1" y="4"/>
                          <a:pt x="1" y="4"/>
                          <a:pt x="1" y="3"/>
                        </a:cubicBezTo>
                        <a:cubicBezTo>
                          <a:pt x="2" y="1"/>
                          <a:pt x="5" y="1"/>
                          <a:pt x="7" y="1"/>
                        </a:cubicBezTo>
                        <a:cubicBezTo>
                          <a:pt x="8" y="1"/>
                          <a:pt x="8" y="1"/>
                          <a:pt x="9" y="1"/>
                        </a:cubicBezTo>
                        <a:cubicBezTo>
                          <a:pt x="11" y="1"/>
                          <a:pt x="12" y="1"/>
                          <a:pt x="14" y="1"/>
                        </a:cubicBezTo>
                        <a:cubicBezTo>
                          <a:pt x="15" y="1"/>
                          <a:pt x="15" y="1"/>
                          <a:pt x="16" y="1"/>
                        </a:cubicBezTo>
                        <a:cubicBezTo>
                          <a:pt x="17" y="1"/>
                          <a:pt x="17" y="1"/>
                          <a:pt x="17" y="1"/>
                        </a:cubicBezTo>
                        <a:cubicBezTo>
                          <a:pt x="17" y="2"/>
                          <a:pt x="18" y="2"/>
                          <a:pt x="18" y="2"/>
                        </a:cubicBezTo>
                        <a:cubicBezTo>
                          <a:pt x="18" y="2"/>
                          <a:pt x="18" y="2"/>
                          <a:pt x="19" y="3"/>
                        </a:cubicBezTo>
                        <a:lnTo>
                          <a:pt x="19" y="2"/>
                        </a:ln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Freeform 222"/>
                  <p:cNvSpPr>
                    <a:spLocks noChangeAspect="1"/>
                  </p:cNvSpPr>
                  <p:nvPr/>
                </p:nvSpPr>
                <p:spPr bwMode="auto">
                  <a:xfrm>
                    <a:off x="2496" y="2916"/>
                    <a:ext cx="52" cy="30"/>
                  </a:xfrm>
                  <a:custGeom>
                    <a:avLst/>
                    <a:gdLst/>
                    <a:ahLst/>
                    <a:cxnLst>
                      <a:cxn ang="0">
                        <a:pos x="24" y="3"/>
                      </a:cxn>
                      <a:cxn ang="0">
                        <a:pos x="21" y="1"/>
                      </a:cxn>
                      <a:cxn ang="0">
                        <a:pos x="17" y="0"/>
                      </a:cxn>
                      <a:cxn ang="0">
                        <a:pos x="8" y="0"/>
                      </a:cxn>
                      <a:cxn ang="0">
                        <a:pos x="1" y="3"/>
                      </a:cxn>
                      <a:cxn ang="0">
                        <a:pos x="0" y="7"/>
                      </a:cxn>
                      <a:cxn ang="0">
                        <a:pos x="2" y="11"/>
                      </a:cxn>
                      <a:cxn ang="0">
                        <a:pos x="17" y="14"/>
                      </a:cxn>
                      <a:cxn ang="0">
                        <a:pos x="25" y="11"/>
                      </a:cxn>
                      <a:cxn ang="0">
                        <a:pos x="24" y="3"/>
                      </a:cxn>
                    </a:cxnLst>
                    <a:rect l="0" t="0" r="r" b="b"/>
                    <a:pathLst>
                      <a:path w="26" h="15">
                        <a:moveTo>
                          <a:pt x="24" y="3"/>
                        </a:moveTo>
                        <a:cubicBezTo>
                          <a:pt x="23" y="2"/>
                          <a:pt x="23" y="1"/>
                          <a:pt x="21" y="1"/>
                        </a:cubicBezTo>
                        <a:cubicBezTo>
                          <a:pt x="20" y="0"/>
                          <a:pt x="19" y="1"/>
                          <a:pt x="17" y="0"/>
                        </a:cubicBezTo>
                        <a:cubicBezTo>
                          <a:pt x="14" y="0"/>
                          <a:pt x="11" y="0"/>
                          <a:pt x="8" y="0"/>
                        </a:cubicBezTo>
                        <a:cubicBezTo>
                          <a:pt x="6" y="0"/>
                          <a:pt x="2" y="1"/>
                          <a:pt x="1" y="3"/>
                        </a:cubicBezTo>
                        <a:cubicBezTo>
                          <a:pt x="0" y="7"/>
                          <a:pt x="0" y="7"/>
                          <a:pt x="0" y="7"/>
                        </a:cubicBezTo>
                        <a:cubicBezTo>
                          <a:pt x="1" y="9"/>
                          <a:pt x="1" y="10"/>
                          <a:pt x="2" y="11"/>
                        </a:cubicBezTo>
                        <a:cubicBezTo>
                          <a:pt x="5" y="15"/>
                          <a:pt x="13" y="14"/>
                          <a:pt x="17" y="14"/>
                        </a:cubicBezTo>
                        <a:cubicBezTo>
                          <a:pt x="20" y="14"/>
                          <a:pt x="24" y="13"/>
                          <a:pt x="25" y="11"/>
                        </a:cubicBezTo>
                        <a:cubicBezTo>
                          <a:pt x="26" y="8"/>
                          <a:pt x="25" y="6"/>
                          <a:pt x="24" y="3"/>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Freeform 223"/>
                  <p:cNvSpPr>
                    <a:spLocks noChangeAspect="1"/>
                  </p:cNvSpPr>
                  <p:nvPr/>
                </p:nvSpPr>
                <p:spPr bwMode="auto">
                  <a:xfrm>
                    <a:off x="2496" y="2916"/>
                    <a:ext cx="52" cy="28"/>
                  </a:xfrm>
                  <a:custGeom>
                    <a:avLst/>
                    <a:gdLst/>
                    <a:ahLst/>
                    <a:cxnLst>
                      <a:cxn ang="0">
                        <a:pos x="24" y="3"/>
                      </a:cxn>
                      <a:cxn ang="0">
                        <a:pos x="23" y="1"/>
                      </a:cxn>
                      <a:cxn ang="0">
                        <a:pos x="21" y="0"/>
                      </a:cxn>
                      <a:cxn ang="0">
                        <a:pos x="17" y="0"/>
                      </a:cxn>
                      <a:cxn ang="0">
                        <a:pos x="13" y="0"/>
                      </a:cxn>
                      <a:cxn ang="0">
                        <a:pos x="8" y="0"/>
                      </a:cxn>
                      <a:cxn ang="0">
                        <a:pos x="0" y="3"/>
                      </a:cxn>
                      <a:cxn ang="0">
                        <a:pos x="0" y="3"/>
                      </a:cxn>
                      <a:cxn ang="0">
                        <a:pos x="0" y="7"/>
                      </a:cxn>
                      <a:cxn ang="0">
                        <a:pos x="0" y="7"/>
                      </a:cxn>
                      <a:cxn ang="0">
                        <a:pos x="0" y="7"/>
                      </a:cxn>
                      <a:cxn ang="0">
                        <a:pos x="2" y="11"/>
                      </a:cxn>
                      <a:cxn ang="0">
                        <a:pos x="13" y="14"/>
                      </a:cxn>
                      <a:cxn ang="0">
                        <a:pos x="17" y="14"/>
                      </a:cxn>
                      <a:cxn ang="0">
                        <a:pos x="25" y="11"/>
                      </a:cxn>
                      <a:cxn ang="0">
                        <a:pos x="26" y="8"/>
                      </a:cxn>
                      <a:cxn ang="0">
                        <a:pos x="24" y="3"/>
                      </a:cxn>
                      <a:cxn ang="0">
                        <a:pos x="24" y="3"/>
                      </a:cxn>
                      <a:cxn ang="0">
                        <a:pos x="25" y="8"/>
                      </a:cxn>
                      <a:cxn ang="0">
                        <a:pos x="25" y="11"/>
                      </a:cxn>
                      <a:cxn ang="0">
                        <a:pos x="17" y="14"/>
                      </a:cxn>
                      <a:cxn ang="0">
                        <a:pos x="13" y="14"/>
                      </a:cxn>
                      <a:cxn ang="0">
                        <a:pos x="2" y="11"/>
                      </a:cxn>
                      <a:cxn ang="0">
                        <a:pos x="0" y="7"/>
                      </a:cxn>
                      <a:cxn ang="0">
                        <a:pos x="0" y="7"/>
                      </a:cxn>
                      <a:cxn ang="0">
                        <a:pos x="0" y="7"/>
                      </a:cxn>
                      <a:cxn ang="0">
                        <a:pos x="1" y="3"/>
                      </a:cxn>
                      <a:cxn ang="0">
                        <a:pos x="1" y="3"/>
                      </a:cxn>
                      <a:cxn ang="0">
                        <a:pos x="1" y="3"/>
                      </a:cxn>
                      <a:cxn ang="0">
                        <a:pos x="8" y="0"/>
                      </a:cxn>
                      <a:cxn ang="0">
                        <a:pos x="13" y="0"/>
                      </a:cxn>
                      <a:cxn ang="0">
                        <a:pos x="17" y="1"/>
                      </a:cxn>
                      <a:cxn ang="0">
                        <a:pos x="21" y="1"/>
                      </a:cxn>
                      <a:cxn ang="0">
                        <a:pos x="23" y="2"/>
                      </a:cxn>
                      <a:cxn ang="0">
                        <a:pos x="24" y="3"/>
                      </a:cxn>
                    </a:cxnLst>
                    <a:rect l="0" t="0" r="r" b="b"/>
                    <a:pathLst>
                      <a:path w="26" h="14">
                        <a:moveTo>
                          <a:pt x="24" y="3"/>
                        </a:moveTo>
                        <a:cubicBezTo>
                          <a:pt x="24" y="2"/>
                          <a:pt x="24" y="2"/>
                          <a:pt x="23" y="1"/>
                        </a:cubicBezTo>
                        <a:cubicBezTo>
                          <a:pt x="23" y="1"/>
                          <a:pt x="22" y="1"/>
                          <a:pt x="21" y="0"/>
                        </a:cubicBezTo>
                        <a:cubicBezTo>
                          <a:pt x="20" y="0"/>
                          <a:pt x="19" y="0"/>
                          <a:pt x="17" y="0"/>
                        </a:cubicBezTo>
                        <a:cubicBezTo>
                          <a:pt x="16" y="0"/>
                          <a:pt x="14" y="0"/>
                          <a:pt x="13" y="0"/>
                        </a:cubicBezTo>
                        <a:cubicBezTo>
                          <a:pt x="11" y="0"/>
                          <a:pt x="10" y="0"/>
                          <a:pt x="8" y="0"/>
                        </a:cubicBezTo>
                        <a:cubicBezTo>
                          <a:pt x="6" y="0"/>
                          <a:pt x="2" y="0"/>
                          <a:pt x="0" y="3"/>
                        </a:cubicBezTo>
                        <a:cubicBezTo>
                          <a:pt x="0" y="3"/>
                          <a:pt x="0" y="3"/>
                          <a:pt x="0" y="3"/>
                        </a:cubicBezTo>
                        <a:cubicBezTo>
                          <a:pt x="0" y="7"/>
                          <a:pt x="0" y="7"/>
                          <a:pt x="0" y="7"/>
                        </a:cubicBezTo>
                        <a:cubicBezTo>
                          <a:pt x="0" y="7"/>
                          <a:pt x="0" y="7"/>
                          <a:pt x="0" y="7"/>
                        </a:cubicBezTo>
                        <a:cubicBezTo>
                          <a:pt x="0" y="7"/>
                          <a:pt x="0" y="7"/>
                          <a:pt x="0" y="7"/>
                        </a:cubicBezTo>
                        <a:cubicBezTo>
                          <a:pt x="0" y="9"/>
                          <a:pt x="0" y="10"/>
                          <a:pt x="2" y="11"/>
                        </a:cubicBezTo>
                        <a:cubicBezTo>
                          <a:pt x="4" y="14"/>
                          <a:pt x="9" y="14"/>
                          <a:pt x="13" y="14"/>
                        </a:cubicBezTo>
                        <a:cubicBezTo>
                          <a:pt x="15" y="14"/>
                          <a:pt x="16" y="14"/>
                          <a:pt x="17" y="14"/>
                        </a:cubicBezTo>
                        <a:cubicBezTo>
                          <a:pt x="20" y="14"/>
                          <a:pt x="24" y="14"/>
                          <a:pt x="25" y="11"/>
                        </a:cubicBezTo>
                        <a:cubicBezTo>
                          <a:pt x="26" y="10"/>
                          <a:pt x="26" y="9"/>
                          <a:pt x="26" y="8"/>
                        </a:cubicBezTo>
                        <a:cubicBezTo>
                          <a:pt x="26" y="6"/>
                          <a:pt x="25" y="5"/>
                          <a:pt x="24" y="3"/>
                        </a:cubicBezTo>
                        <a:cubicBezTo>
                          <a:pt x="24" y="3"/>
                          <a:pt x="24" y="3"/>
                          <a:pt x="24" y="3"/>
                        </a:cubicBezTo>
                        <a:cubicBezTo>
                          <a:pt x="25" y="5"/>
                          <a:pt x="25" y="6"/>
                          <a:pt x="25" y="8"/>
                        </a:cubicBezTo>
                        <a:cubicBezTo>
                          <a:pt x="25" y="9"/>
                          <a:pt x="25" y="10"/>
                          <a:pt x="25" y="11"/>
                        </a:cubicBezTo>
                        <a:cubicBezTo>
                          <a:pt x="24" y="13"/>
                          <a:pt x="20" y="14"/>
                          <a:pt x="17" y="14"/>
                        </a:cubicBezTo>
                        <a:cubicBezTo>
                          <a:pt x="16" y="14"/>
                          <a:pt x="15" y="14"/>
                          <a:pt x="13" y="14"/>
                        </a:cubicBezTo>
                        <a:cubicBezTo>
                          <a:pt x="9" y="14"/>
                          <a:pt x="5" y="13"/>
                          <a:pt x="2" y="11"/>
                        </a:cubicBezTo>
                        <a:cubicBezTo>
                          <a:pt x="1" y="9"/>
                          <a:pt x="1" y="9"/>
                          <a:pt x="0" y="7"/>
                        </a:cubicBezTo>
                        <a:cubicBezTo>
                          <a:pt x="0" y="7"/>
                          <a:pt x="0" y="7"/>
                          <a:pt x="0" y="7"/>
                        </a:cubicBezTo>
                        <a:cubicBezTo>
                          <a:pt x="0" y="7"/>
                          <a:pt x="0" y="7"/>
                          <a:pt x="0" y="7"/>
                        </a:cubicBezTo>
                        <a:cubicBezTo>
                          <a:pt x="1" y="3"/>
                          <a:pt x="1" y="3"/>
                          <a:pt x="1" y="3"/>
                        </a:cubicBezTo>
                        <a:cubicBezTo>
                          <a:pt x="1" y="3"/>
                          <a:pt x="1" y="3"/>
                          <a:pt x="1" y="3"/>
                        </a:cubicBezTo>
                        <a:cubicBezTo>
                          <a:pt x="1" y="3"/>
                          <a:pt x="1" y="3"/>
                          <a:pt x="1" y="3"/>
                        </a:cubicBezTo>
                        <a:cubicBezTo>
                          <a:pt x="2" y="1"/>
                          <a:pt x="6" y="0"/>
                          <a:pt x="8" y="0"/>
                        </a:cubicBezTo>
                        <a:cubicBezTo>
                          <a:pt x="10" y="0"/>
                          <a:pt x="11" y="0"/>
                          <a:pt x="13" y="0"/>
                        </a:cubicBezTo>
                        <a:cubicBezTo>
                          <a:pt x="14" y="0"/>
                          <a:pt x="16" y="0"/>
                          <a:pt x="17" y="1"/>
                        </a:cubicBezTo>
                        <a:cubicBezTo>
                          <a:pt x="19" y="1"/>
                          <a:pt x="20" y="1"/>
                          <a:pt x="21" y="1"/>
                        </a:cubicBezTo>
                        <a:cubicBezTo>
                          <a:pt x="22" y="1"/>
                          <a:pt x="23" y="2"/>
                          <a:pt x="23" y="2"/>
                        </a:cubicBezTo>
                        <a:cubicBezTo>
                          <a:pt x="23" y="2"/>
                          <a:pt x="23" y="2"/>
                          <a:pt x="24" y="3"/>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Freeform 224"/>
                  <p:cNvSpPr>
                    <a:spLocks noChangeAspect="1"/>
                  </p:cNvSpPr>
                  <p:nvPr/>
                </p:nvSpPr>
                <p:spPr bwMode="auto">
                  <a:xfrm>
                    <a:off x="2496" y="2946"/>
                    <a:ext cx="26" cy="28"/>
                  </a:xfrm>
                  <a:custGeom>
                    <a:avLst/>
                    <a:gdLst/>
                    <a:ahLst/>
                    <a:cxnLst>
                      <a:cxn ang="0">
                        <a:pos x="3" y="0"/>
                      </a:cxn>
                      <a:cxn ang="0">
                        <a:pos x="4" y="5"/>
                      </a:cxn>
                      <a:cxn ang="0">
                        <a:pos x="2" y="9"/>
                      </a:cxn>
                      <a:cxn ang="0">
                        <a:pos x="9" y="14"/>
                      </a:cxn>
                      <a:cxn ang="0">
                        <a:pos x="12" y="11"/>
                      </a:cxn>
                      <a:cxn ang="0">
                        <a:pos x="11" y="7"/>
                      </a:cxn>
                      <a:cxn ang="0">
                        <a:pos x="3" y="0"/>
                      </a:cxn>
                    </a:cxnLst>
                    <a:rect l="0" t="0" r="r" b="b"/>
                    <a:pathLst>
                      <a:path w="13" h="14">
                        <a:moveTo>
                          <a:pt x="3" y="0"/>
                        </a:moveTo>
                        <a:cubicBezTo>
                          <a:pt x="4" y="2"/>
                          <a:pt x="4" y="3"/>
                          <a:pt x="4" y="5"/>
                        </a:cubicBezTo>
                        <a:cubicBezTo>
                          <a:pt x="4" y="6"/>
                          <a:pt x="3" y="8"/>
                          <a:pt x="2" y="9"/>
                        </a:cubicBezTo>
                        <a:cubicBezTo>
                          <a:pt x="0" y="12"/>
                          <a:pt x="7" y="13"/>
                          <a:pt x="9" y="14"/>
                        </a:cubicBezTo>
                        <a:cubicBezTo>
                          <a:pt x="10" y="14"/>
                          <a:pt x="12" y="13"/>
                          <a:pt x="12" y="11"/>
                        </a:cubicBezTo>
                        <a:cubicBezTo>
                          <a:pt x="12" y="9"/>
                          <a:pt x="13" y="9"/>
                          <a:pt x="11" y="7"/>
                        </a:cubicBezTo>
                        <a:cubicBezTo>
                          <a:pt x="9" y="4"/>
                          <a:pt x="6" y="2"/>
                          <a:pt x="3" y="0"/>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Freeform 225"/>
                  <p:cNvSpPr>
                    <a:spLocks noChangeAspect="1"/>
                  </p:cNvSpPr>
                  <p:nvPr/>
                </p:nvSpPr>
                <p:spPr bwMode="auto">
                  <a:xfrm>
                    <a:off x="2500" y="2946"/>
                    <a:ext cx="22" cy="28"/>
                  </a:xfrm>
                  <a:custGeom>
                    <a:avLst/>
                    <a:gdLst/>
                    <a:ahLst/>
                    <a:cxnLst>
                      <a:cxn ang="0">
                        <a:pos x="1" y="0"/>
                      </a:cxn>
                      <a:cxn ang="0">
                        <a:pos x="2" y="5"/>
                      </a:cxn>
                      <a:cxn ang="0">
                        <a:pos x="0" y="9"/>
                      </a:cxn>
                      <a:cxn ang="0">
                        <a:pos x="0" y="10"/>
                      </a:cxn>
                      <a:cxn ang="0">
                        <a:pos x="3" y="13"/>
                      </a:cxn>
                      <a:cxn ang="0">
                        <a:pos x="7" y="14"/>
                      </a:cxn>
                      <a:cxn ang="0">
                        <a:pos x="7" y="14"/>
                      </a:cxn>
                      <a:cxn ang="0">
                        <a:pos x="10" y="11"/>
                      </a:cxn>
                      <a:cxn ang="0">
                        <a:pos x="11" y="9"/>
                      </a:cxn>
                      <a:cxn ang="0">
                        <a:pos x="9" y="7"/>
                      </a:cxn>
                      <a:cxn ang="0">
                        <a:pos x="1" y="0"/>
                      </a:cxn>
                      <a:cxn ang="0">
                        <a:pos x="1" y="0"/>
                      </a:cxn>
                      <a:cxn ang="0">
                        <a:pos x="9" y="7"/>
                      </a:cxn>
                      <a:cxn ang="0">
                        <a:pos x="10" y="9"/>
                      </a:cxn>
                      <a:cxn ang="0">
                        <a:pos x="10" y="11"/>
                      </a:cxn>
                      <a:cxn ang="0">
                        <a:pos x="7" y="13"/>
                      </a:cxn>
                      <a:cxn ang="0">
                        <a:pos x="7" y="13"/>
                      </a:cxn>
                      <a:cxn ang="0">
                        <a:pos x="3" y="12"/>
                      </a:cxn>
                      <a:cxn ang="0">
                        <a:pos x="0" y="10"/>
                      </a:cxn>
                      <a:cxn ang="0">
                        <a:pos x="0" y="9"/>
                      </a:cxn>
                      <a:cxn ang="0">
                        <a:pos x="3" y="5"/>
                      </a:cxn>
                      <a:cxn ang="0">
                        <a:pos x="1" y="0"/>
                      </a:cxn>
                    </a:cxnLst>
                    <a:rect l="0" t="0" r="r" b="b"/>
                    <a:pathLst>
                      <a:path w="11" h="14">
                        <a:moveTo>
                          <a:pt x="1" y="0"/>
                        </a:moveTo>
                        <a:cubicBezTo>
                          <a:pt x="1" y="2"/>
                          <a:pt x="2" y="3"/>
                          <a:pt x="2" y="5"/>
                        </a:cubicBezTo>
                        <a:cubicBezTo>
                          <a:pt x="2" y="6"/>
                          <a:pt x="1" y="7"/>
                          <a:pt x="0" y="9"/>
                        </a:cubicBezTo>
                        <a:cubicBezTo>
                          <a:pt x="0" y="9"/>
                          <a:pt x="0" y="9"/>
                          <a:pt x="0" y="10"/>
                        </a:cubicBezTo>
                        <a:cubicBezTo>
                          <a:pt x="0" y="11"/>
                          <a:pt x="1" y="12"/>
                          <a:pt x="3" y="13"/>
                        </a:cubicBezTo>
                        <a:cubicBezTo>
                          <a:pt x="4" y="13"/>
                          <a:pt x="6" y="14"/>
                          <a:pt x="7" y="14"/>
                        </a:cubicBezTo>
                        <a:cubicBezTo>
                          <a:pt x="7" y="14"/>
                          <a:pt x="7" y="14"/>
                          <a:pt x="7" y="14"/>
                        </a:cubicBezTo>
                        <a:cubicBezTo>
                          <a:pt x="9" y="14"/>
                          <a:pt x="10" y="13"/>
                          <a:pt x="10" y="11"/>
                        </a:cubicBezTo>
                        <a:cubicBezTo>
                          <a:pt x="10" y="10"/>
                          <a:pt x="11" y="9"/>
                          <a:pt x="11" y="9"/>
                        </a:cubicBezTo>
                        <a:cubicBezTo>
                          <a:pt x="11" y="8"/>
                          <a:pt x="10" y="7"/>
                          <a:pt x="9" y="7"/>
                        </a:cubicBezTo>
                        <a:cubicBezTo>
                          <a:pt x="7" y="4"/>
                          <a:pt x="4" y="2"/>
                          <a:pt x="1" y="0"/>
                        </a:cubicBezTo>
                        <a:cubicBezTo>
                          <a:pt x="1" y="0"/>
                          <a:pt x="1" y="0"/>
                          <a:pt x="1" y="0"/>
                        </a:cubicBezTo>
                        <a:cubicBezTo>
                          <a:pt x="4" y="2"/>
                          <a:pt x="6" y="4"/>
                          <a:pt x="9" y="7"/>
                        </a:cubicBezTo>
                        <a:cubicBezTo>
                          <a:pt x="10" y="8"/>
                          <a:pt x="10" y="8"/>
                          <a:pt x="10" y="9"/>
                        </a:cubicBezTo>
                        <a:cubicBezTo>
                          <a:pt x="10" y="9"/>
                          <a:pt x="10" y="10"/>
                          <a:pt x="10" y="11"/>
                        </a:cubicBezTo>
                        <a:cubicBezTo>
                          <a:pt x="10" y="12"/>
                          <a:pt x="9" y="13"/>
                          <a:pt x="7" y="13"/>
                        </a:cubicBezTo>
                        <a:cubicBezTo>
                          <a:pt x="7" y="13"/>
                          <a:pt x="7" y="13"/>
                          <a:pt x="7" y="13"/>
                        </a:cubicBezTo>
                        <a:cubicBezTo>
                          <a:pt x="6" y="13"/>
                          <a:pt x="4" y="13"/>
                          <a:pt x="3" y="12"/>
                        </a:cubicBezTo>
                        <a:cubicBezTo>
                          <a:pt x="1" y="12"/>
                          <a:pt x="0" y="11"/>
                          <a:pt x="0" y="10"/>
                        </a:cubicBezTo>
                        <a:cubicBezTo>
                          <a:pt x="0" y="9"/>
                          <a:pt x="0" y="9"/>
                          <a:pt x="0" y="9"/>
                        </a:cubicBezTo>
                        <a:cubicBezTo>
                          <a:pt x="1" y="8"/>
                          <a:pt x="3" y="6"/>
                          <a:pt x="3" y="5"/>
                        </a:cubicBezTo>
                        <a:cubicBezTo>
                          <a:pt x="3" y="3"/>
                          <a:pt x="2" y="2"/>
                          <a:pt x="1" y="0"/>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9" name="Freeform 363"/>
                <p:cNvSpPr>
                  <a:spLocks noChangeAspect="1" noEditPoints="1"/>
                </p:cNvSpPr>
                <p:nvPr/>
              </p:nvSpPr>
              <p:spPr bwMode="auto">
                <a:xfrm rot="615779">
                  <a:off x="6151561" y="1293790"/>
                  <a:ext cx="515885" cy="220510"/>
                </a:xfrm>
                <a:custGeom>
                  <a:avLst/>
                  <a:gdLst/>
                  <a:ahLst/>
                  <a:cxnLst>
                    <a:cxn ang="0">
                      <a:pos x="71" y="8"/>
                    </a:cxn>
                    <a:cxn ang="0">
                      <a:pos x="74" y="22"/>
                    </a:cxn>
                    <a:cxn ang="0">
                      <a:pos x="70" y="36"/>
                    </a:cxn>
                    <a:cxn ang="0">
                      <a:pos x="73" y="38"/>
                    </a:cxn>
                    <a:cxn ang="0">
                      <a:pos x="78" y="22"/>
                    </a:cxn>
                    <a:cxn ang="0">
                      <a:pos x="74" y="6"/>
                    </a:cxn>
                    <a:cxn ang="0">
                      <a:pos x="71" y="8"/>
                    </a:cxn>
                    <a:cxn ang="0">
                      <a:pos x="86" y="0"/>
                    </a:cxn>
                    <a:cxn ang="0">
                      <a:pos x="83" y="1"/>
                    </a:cxn>
                    <a:cxn ang="0">
                      <a:pos x="88" y="22"/>
                    </a:cxn>
                    <a:cxn ang="0">
                      <a:pos x="82" y="43"/>
                    </a:cxn>
                    <a:cxn ang="0">
                      <a:pos x="85" y="45"/>
                    </a:cxn>
                    <a:cxn ang="0">
                      <a:pos x="92" y="22"/>
                    </a:cxn>
                    <a:cxn ang="0">
                      <a:pos x="86" y="0"/>
                    </a:cxn>
                    <a:cxn ang="0">
                      <a:pos x="9" y="1"/>
                    </a:cxn>
                    <a:cxn ang="0">
                      <a:pos x="6" y="0"/>
                    </a:cxn>
                    <a:cxn ang="0">
                      <a:pos x="0" y="22"/>
                    </a:cxn>
                    <a:cxn ang="0">
                      <a:pos x="6" y="45"/>
                    </a:cxn>
                    <a:cxn ang="0">
                      <a:pos x="10" y="43"/>
                    </a:cxn>
                    <a:cxn ang="0">
                      <a:pos x="4" y="22"/>
                    </a:cxn>
                    <a:cxn ang="0">
                      <a:pos x="9" y="1"/>
                    </a:cxn>
                    <a:cxn ang="0">
                      <a:pos x="21" y="8"/>
                    </a:cxn>
                    <a:cxn ang="0">
                      <a:pos x="18" y="6"/>
                    </a:cxn>
                    <a:cxn ang="0">
                      <a:pos x="14" y="22"/>
                    </a:cxn>
                    <a:cxn ang="0">
                      <a:pos x="18" y="38"/>
                    </a:cxn>
                    <a:cxn ang="0">
                      <a:pos x="22" y="36"/>
                    </a:cxn>
                    <a:cxn ang="0">
                      <a:pos x="18" y="22"/>
                    </a:cxn>
                    <a:cxn ang="0">
                      <a:pos x="21" y="8"/>
                    </a:cxn>
                    <a:cxn ang="0">
                      <a:pos x="59" y="15"/>
                    </a:cxn>
                    <a:cxn ang="0">
                      <a:pos x="61" y="22"/>
                    </a:cxn>
                    <a:cxn ang="0">
                      <a:pos x="59" y="30"/>
                    </a:cxn>
                    <a:cxn ang="0">
                      <a:pos x="62" y="32"/>
                    </a:cxn>
                    <a:cxn ang="0">
                      <a:pos x="65" y="22"/>
                    </a:cxn>
                    <a:cxn ang="0">
                      <a:pos x="63" y="12"/>
                    </a:cxn>
                    <a:cxn ang="0">
                      <a:pos x="59" y="15"/>
                    </a:cxn>
                    <a:cxn ang="0">
                      <a:pos x="32" y="15"/>
                    </a:cxn>
                    <a:cxn ang="0">
                      <a:pos x="29" y="12"/>
                    </a:cxn>
                    <a:cxn ang="0">
                      <a:pos x="26" y="22"/>
                    </a:cxn>
                    <a:cxn ang="0">
                      <a:pos x="29" y="32"/>
                    </a:cxn>
                    <a:cxn ang="0">
                      <a:pos x="33" y="30"/>
                    </a:cxn>
                    <a:cxn ang="0">
                      <a:pos x="30" y="22"/>
                    </a:cxn>
                    <a:cxn ang="0">
                      <a:pos x="32" y="15"/>
                    </a:cxn>
                  </a:cxnLst>
                  <a:rect l="0" t="0" r="r" b="b"/>
                  <a:pathLst>
                    <a:path w="92" h="45">
                      <a:moveTo>
                        <a:pt x="71" y="8"/>
                      </a:moveTo>
                      <a:cubicBezTo>
                        <a:pt x="73" y="12"/>
                        <a:pt x="74" y="17"/>
                        <a:pt x="74" y="22"/>
                      </a:cubicBezTo>
                      <a:cubicBezTo>
                        <a:pt x="74" y="27"/>
                        <a:pt x="73" y="32"/>
                        <a:pt x="70" y="36"/>
                      </a:cubicBezTo>
                      <a:cubicBezTo>
                        <a:pt x="73" y="38"/>
                        <a:pt x="73" y="38"/>
                        <a:pt x="73" y="38"/>
                      </a:cubicBezTo>
                      <a:cubicBezTo>
                        <a:pt x="76" y="33"/>
                        <a:pt x="78" y="28"/>
                        <a:pt x="78" y="22"/>
                      </a:cubicBezTo>
                      <a:cubicBezTo>
                        <a:pt x="78" y="16"/>
                        <a:pt x="77" y="11"/>
                        <a:pt x="74" y="6"/>
                      </a:cubicBezTo>
                      <a:lnTo>
                        <a:pt x="71" y="8"/>
                      </a:lnTo>
                      <a:close/>
                      <a:moveTo>
                        <a:pt x="86" y="0"/>
                      </a:moveTo>
                      <a:cubicBezTo>
                        <a:pt x="83" y="1"/>
                        <a:pt x="83" y="1"/>
                        <a:pt x="83" y="1"/>
                      </a:cubicBezTo>
                      <a:cubicBezTo>
                        <a:pt x="86" y="7"/>
                        <a:pt x="88" y="14"/>
                        <a:pt x="88" y="22"/>
                      </a:cubicBezTo>
                      <a:cubicBezTo>
                        <a:pt x="88" y="29"/>
                        <a:pt x="86" y="37"/>
                        <a:pt x="82" y="43"/>
                      </a:cubicBezTo>
                      <a:cubicBezTo>
                        <a:pt x="85" y="45"/>
                        <a:pt x="85" y="45"/>
                        <a:pt x="85" y="45"/>
                      </a:cubicBezTo>
                      <a:cubicBezTo>
                        <a:pt x="89" y="38"/>
                        <a:pt x="92" y="30"/>
                        <a:pt x="92" y="22"/>
                      </a:cubicBezTo>
                      <a:cubicBezTo>
                        <a:pt x="92" y="14"/>
                        <a:pt x="90" y="6"/>
                        <a:pt x="86" y="0"/>
                      </a:cubicBezTo>
                      <a:close/>
                      <a:moveTo>
                        <a:pt x="9" y="1"/>
                      </a:moveTo>
                      <a:cubicBezTo>
                        <a:pt x="6" y="0"/>
                        <a:pt x="6" y="0"/>
                        <a:pt x="6" y="0"/>
                      </a:cubicBezTo>
                      <a:cubicBezTo>
                        <a:pt x="2" y="6"/>
                        <a:pt x="0" y="14"/>
                        <a:pt x="0" y="22"/>
                      </a:cubicBezTo>
                      <a:cubicBezTo>
                        <a:pt x="0" y="30"/>
                        <a:pt x="2" y="38"/>
                        <a:pt x="6" y="45"/>
                      </a:cubicBezTo>
                      <a:cubicBezTo>
                        <a:pt x="10" y="43"/>
                        <a:pt x="10" y="43"/>
                        <a:pt x="10" y="43"/>
                      </a:cubicBezTo>
                      <a:cubicBezTo>
                        <a:pt x="6" y="37"/>
                        <a:pt x="4" y="29"/>
                        <a:pt x="4" y="22"/>
                      </a:cubicBezTo>
                      <a:cubicBezTo>
                        <a:pt x="4" y="14"/>
                        <a:pt x="6" y="7"/>
                        <a:pt x="9" y="1"/>
                      </a:cubicBezTo>
                      <a:close/>
                      <a:moveTo>
                        <a:pt x="21" y="8"/>
                      </a:moveTo>
                      <a:cubicBezTo>
                        <a:pt x="18" y="6"/>
                        <a:pt x="18" y="6"/>
                        <a:pt x="18" y="6"/>
                      </a:cubicBezTo>
                      <a:cubicBezTo>
                        <a:pt x="15" y="11"/>
                        <a:pt x="14" y="16"/>
                        <a:pt x="14" y="22"/>
                      </a:cubicBezTo>
                      <a:cubicBezTo>
                        <a:pt x="14" y="28"/>
                        <a:pt x="15" y="33"/>
                        <a:pt x="18" y="38"/>
                      </a:cubicBezTo>
                      <a:cubicBezTo>
                        <a:pt x="22" y="36"/>
                        <a:pt x="22" y="36"/>
                        <a:pt x="22" y="36"/>
                      </a:cubicBezTo>
                      <a:cubicBezTo>
                        <a:pt x="19" y="32"/>
                        <a:pt x="18" y="27"/>
                        <a:pt x="18" y="22"/>
                      </a:cubicBezTo>
                      <a:cubicBezTo>
                        <a:pt x="18" y="17"/>
                        <a:pt x="19" y="12"/>
                        <a:pt x="21" y="8"/>
                      </a:cubicBezTo>
                      <a:close/>
                      <a:moveTo>
                        <a:pt x="59" y="15"/>
                      </a:moveTo>
                      <a:cubicBezTo>
                        <a:pt x="61" y="17"/>
                        <a:pt x="61" y="19"/>
                        <a:pt x="61" y="22"/>
                      </a:cubicBezTo>
                      <a:cubicBezTo>
                        <a:pt x="61" y="25"/>
                        <a:pt x="60" y="27"/>
                        <a:pt x="59" y="30"/>
                      </a:cubicBezTo>
                      <a:cubicBezTo>
                        <a:pt x="62" y="32"/>
                        <a:pt x="62" y="32"/>
                        <a:pt x="62" y="32"/>
                      </a:cubicBezTo>
                      <a:cubicBezTo>
                        <a:pt x="64" y="29"/>
                        <a:pt x="65" y="25"/>
                        <a:pt x="65" y="22"/>
                      </a:cubicBezTo>
                      <a:cubicBezTo>
                        <a:pt x="65" y="18"/>
                        <a:pt x="65" y="15"/>
                        <a:pt x="63" y="12"/>
                      </a:cubicBezTo>
                      <a:lnTo>
                        <a:pt x="59" y="15"/>
                      </a:lnTo>
                      <a:close/>
                      <a:moveTo>
                        <a:pt x="32" y="15"/>
                      </a:moveTo>
                      <a:cubicBezTo>
                        <a:pt x="29" y="12"/>
                        <a:pt x="29" y="12"/>
                        <a:pt x="29" y="12"/>
                      </a:cubicBezTo>
                      <a:cubicBezTo>
                        <a:pt x="27" y="15"/>
                        <a:pt x="26" y="18"/>
                        <a:pt x="26" y="22"/>
                      </a:cubicBezTo>
                      <a:cubicBezTo>
                        <a:pt x="26" y="25"/>
                        <a:pt x="27" y="29"/>
                        <a:pt x="29" y="32"/>
                      </a:cubicBezTo>
                      <a:cubicBezTo>
                        <a:pt x="33" y="30"/>
                        <a:pt x="33" y="30"/>
                        <a:pt x="33" y="30"/>
                      </a:cubicBezTo>
                      <a:cubicBezTo>
                        <a:pt x="31" y="27"/>
                        <a:pt x="30" y="25"/>
                        <a:pt x="30" y="22"/>
                      </a:cubicBezTo>
                      <a:cubicBezTo>
                        <a:pt x="30" y="19"/>
                        <a:pt x="31" y="17"/>
                        <a:pt x="32" y="15"/>
                      </a:cubicBezTo>
                      <a:close/>
                    </a:path>
                  </a:pathLst>
                </a:custGeom>
                <a:solidFill>
                  <a:srgbClr val="F7931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0" name="Picture 575"/>
                <p:cNvPicPr>
                  <a:picLocks noChangeAspect="1" noChangeArrowheads="1"/>
                </p:cNvPicPr>
                <p:nvPr/>
              </p:nvPicPr>
              <p:blipFill>
                <a:blip r:embed="rId7" cstate="print"/>
                <a:srcRect/>
                <a:stretch>
                  <a:fillRect/>
                </a:stretch>
              </p:blipFill>
              <p:spPr bwMode="auto">
                <a:xfrm>
                  <a:off x="5923612" y="1545802"/>
                  <a:ext cx="328727" cy="335611"/>
                </a:xfrm>
                <a:prstGeom prst="rect">
                  <a:avLst/>
                </a:prstGeom>
                <a:noFill/>
                <a:ln w="9525">
                  <a:noFill/>
                  <a:miter lim="800000"/>
                  <a:headEnd/>
                  <a:tailEnd/>
                </a:ln>
                <a:effectLst/>
              </p:spPr>
            </p:pic>
          </p:grpSp>
          <p:grpSp>
            <p:nvGrpSpPr>
              <p:cNvPr id="36" name="组合 639"/>
              <p:cNvGrpSpPr/>
              <p:nvPr/>
            </p:nvGrpSpPr>
            <p:grpSpPr>
              <a:xfrm>
                <a:off x="264939" y="3590627"/>
                <a:ext cx="787203" cy="621884"/>
                <a:chOff x="5923612" y="1293790"/>
                <a:chExt cx="743834" cy="587623"/>
              </a:xfrm>
            </p:grpSpPr>
            <p:grpSp>
              <p:nvGrpSpPr>
                <p:cNvPr id="49" name="Group 139"/>
                <p:cNvGrpSpPr>
                  <a:grpSpLocks noChangeAspect="1"/>
                </p:cNvGrpSpPr>
                <p:nvPr/>
              </p:nvGrpSpPr>
              <p:grpSpPr bwMode="auto">
                <a:xfrm>
                  <a:off x="6197151" y="1293790"/>
                  <a:ext cx="307131" cy="522196"/>
                  <a:chOff x="2190" y="2373"/>
                  <a:chExt cx="434" cy="727"/>
                </a:xfrm>
              </p:grpSpPr>
              <p:sp>
                <p:nvSpPr>
                  <p:cNvPr id="52" name="Freeform 140"/>
                  <p:cNvSpPr>
                    <a:spLocks noChangeAspect="1"/>
                  </p:cNvSpPr>
                  <p:nvPr/>
                </p:nvSpPr>
                <p:spPr bwMode="auto">
                  <a:xfrm>
                    <a:off x="2490" y="2974"/>
                    <a:ext cx="40" cy="28"/>
                  </a:xfrm>
                  <a:custGeom>
                    <a:avLst/>
                    <a:gdLst/>
                    <a:ahLst/>
                    <a:cxnLst>
                      <a:cxn ang="0">
                        <a:pos x="4" y="0"/>
                      </a:cxn>
                      <a:cxn ang="0">
                        <a:pos x="0" y="14"/>
                      </a:cxn>
                      <a:cxn ang="0">
                        <a:pos x="10" y="13"/>
                      </a:cxn>
                      <a:cxn ang="0">
                        <a:pos x="20" y="12"/>
                      </a:cxn>
                      <a:cxn ang="0">
                        <a:pos x="4" y="0"/>
                      </a:cxn>
                    </a:cxnLst>
                    <a:rect l="0" t="0" r="r" b="b"/>
                    <a:pathLst>
                      <a:path w="20" h="14">
                        <a:moveTo>
                          <a:pt x="4" y="0"/>
                        </a:moveTo>
                        <a:cubicBezTo>
                          <a:pt x="3" y="5"/>
                          <a:pt x="1" y="9"/>
                          <a:pt x="0" y="14"/>
                        </a:cubicBezTo>
                        <a:cubicBezTo>
                          <a:pt x="3" y="14"/>
                          <a:pt x="7" y="13"/>
                          <a:pt x="10" y="13"/>
                        </a:cubicBezTo>
                        <a:cubicBezTo>
                          <a:pt x="14" y="13"/>
                          <a:pt x="17" y="12"/>
                          <a:pt x="20" y="12"/>
                        </a:cubicBezTo>
                        <a:cubicBezTo>
                          <a:pt x="15" y="8"/>
                          <a:pt x="9" y="4"/>
                          <a:pt x="4"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141"/>
                  <p:cNvSpPr>
                    <a:spLocks noChangeAspect="1"/>
                  </p:cNvSpPr>
                  <p:nvPr/>
                </p:nvSpPr>
                <p:spPr bwMode="auto">
                  <a:xfrm>
                    <a:off x="2290" y="2750"/>
                    <a:ext cx="290" cy="322"/>
                  </a:xfrm>
                  <a:custGeom>
                    <a:avLst/>
                    <a:gdLst/>
                    <a:ahLst/>
                    <a:cxnLst>
                      <a:cxn ang="0">
                        <a:pos x="41" y="0"/>
                      </a:cxn>
                      <a:cxn ang="0">
                        <a:pos x="2" y="125"/>
                      </a:cxn>
                      <a:cxn ang="0">
                        <a:pos x="62" y="160"/>
                      </a:cxn>
                      <a:cxn ang="0">
                        <a:pos x="101" y="133"/>
                      </a:cxn>
                      <a:cxn ang="0">
                        <a:pos x="141" y="27"/>
                      </a:cxn>
                      <a:cxn ang="0">
                        <a:pos x="145" y="18"/>
                      </a:cxn>
                      <a:cxn ang="0">
                        <a:pos x="90" y="7"/>
                      </a:cxn>
                      <a:cxn ang="0">
                        <a:pos x="65" y="3"/>
                      </a:cxn>
                      <a:cxn ang="0">
                        <a:pos x="41" y="0"/>
                      </a:cxn>
                    </a:cxnLst>
                    <a:rect l="0" t="0" r="r" b="b"/>
                    <a:pathLst>
                      <a:path w="145" h="161">
                        <a:moveTo>
                          <a:pt x="41" y="0"/>
                        </a:moveTo>
                        <a:cubicBezTo>
                          <a:pt x="28" y="37"/>
                          <a:pt x="0" y="120"/>
                          <a:pt x="2" y="125"/>
                        </a:cubicBezTo>
                        <a:cubicBezTo>
                          <a:pt x="2" y="126"/>
                          <a:pt x="17" y="154"/>
                          <a:pt x="62" y="160"/>
                        </a:cubicBezTo>
                        <a:cubicBezTo>
                          <a:pt x="66" y="161"/>
                          <a:pt x="88" y="156"/>
                          <a:pt x="101" y="133"/>
                        </a:cubicBezTo>
                        <a:cubicBezTo>
                          <a:pt x="116" y="90"/>
                          <a:pt x="126" y="70"/>
                          <a:pt x="141" y="27"/>
                        </a:cubicBezTo>
                        <a:cubicBezTo>
                          <a:pt x="142" y="24"/>
                          <a:pt x="144" y="21"/>
                          <a:pt x="145" y="18"/>
                        </a:cubicBezTo>
                        <a:cubicBezTo>
                          <a:pt x="127" y="13"/>
                          <a:pt x="108" y="10"/>
                          <a:pt x="90" y="7"/>
                        </a:cubicBezTo>
                        <a:cubicBezTo>
                          <a:pt x="82" y="5"/>
                          <a:pt x="73" y="4"/>
                          <a:pt x="65" y="3"/>
                        </a:cubicBezTo>
                        <a:cubicBezTo>
                          <a:pt x="57" y="1"/>
                          <a:pt x="49" y="0"/>
                          <a:pt x="41" y="0"/>
                        </a:cubicBezTo>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142"/>
                  <p:cNvSpPr>
                    <a:spLocks noChangeAspect="1"/>
                  </p:cNvSpPr>
                  <p:nvPr/>
                </p:nvSpPr>
                <p:spPr bwMode="auto">
                  <a:xfrm>
                    <a:off x="2544" y="2690"/>
                    <a:ext cx="66" cy="102"/>
                  </a:xfrm>
                  <a:custGeom>
                    <a:avLst/>
                    <a:gdLst/>
                    <a:ahLst/>
                    <a:cxnLst>
                      <a:cxn ang="0">
                        <a:pos x="0" y="46"/>
                      </a:cxn>
                      <a:cxn ang="0">
                        <a:pos x="20" y="5"/>
                      </a:cxn>
                      <a:cxn ang="0">
                        <a:pos x="33" y="11"/>
                      </a:cxn>
                      <a:cxn ang="0">
                        <a:pos x="17" y="51"/>
                      </a:cxn>
                      <a:cxn ang="0">
                        <a:pos x="0" y="46"/>
                      </a:cxn>
                    </a:cxnLst>
                    <a:rect l="0" t="0" r="r" b="b"/>
                    <a:pathLst>
                      <a:path w="33" h="51">
                        <a:moveTo>
                          <a:pt x="0" y="46"/>
                        </a:moveTo>
                        <a:cubicBezTo>
                          <a:pt x="20" y="5"/>
                          <a:pt x="20" y="5"/>
                          <a:pt x="20" y="5"/>
                        </a:cubicBezTo>
                        <a:cubicBezTo>
                          <a:pt x="20" y="5"/>
                          <a:pt x="30" y="0"/>
                          <a:pt x="33" y="11"/>
                        </a:cubicBezTo>
                        <a:cubicBezTo>
                          <a:pt x="26" y="28"/>
                          <a:pt x="17" y="51"/>
                          <a:pt x="17" y="51"/>
                        </a:cubicBezTo>
                        <a:lnTo>
                          <a:pt x="0" y="46"/>
                        </a:ln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43"/>
                  <p:cNvSpPr>
                    <a:spLocks noChangeAspect="1"/>
                  </p:cNvSpPr>
                  <p:nvPr/>
                </p:nvSpPr>
                <p:spPr bwMode="auto">
                  <a:xfrm>
                    <a:off x="2380" y="2373"/>
                    <a:ext cx="222" cy="383"/>
                  </a:xfrm>
                  <a:custGeom>
                    <a:avLst/>
                    <a:gdLst/>
                    <a:ahLst/>
                    <a:cxnLst>
                      <a:cxn ang="0">
                        <a:pos x="93" y="191"/>
                      </a:cxn>
                      <a:cxn ang="0">
                        <a:pos x="33" y="180"/>
                      </a:cxn>
                      <a:cxn ang="0">
                        <a:pos x="4" y="176"/>
                      </a:cxn>
                      <a:cxn ang="0">
                        <a:pos x="0" y="172"/>
                      </a:cxn>
                      <a:cxn ang="0">
                        <a:pos x="18" y="46"/>
                      </a:cxn>
                      <a:cxn ang="0">
                        <a:pos x="21" y="25"/>
                      </a:cxn>
                      <a:cxn ang="0">
                        <a:pos x="22" y="21"/>
                      </a:cxn>
                      <a:cxn ang="0">
                        <a:pos x="110" y="25"/>
                      </a:cxn>
                      <a:cxn ang="0">
                        <a:pos x="93" y="191"/>
                      </a:cxn>
                    </a:cxnLst>
                    <a:rect l="0" t="0" r="r" b="b"/>
                    <a:pathLst>
                      <a:path w="111" h="191">
                        <a:moveTo>
                          <a:pt x="93" y="191"/>
                        </a:moveTo>
                        <a:cubicBezTo>
                          <a:pt x="93" y="191"/>
                          <a:pt x="54" y="184"/>
                          <a:pt x="33" y="180"/>
                        </a:cubicBezTo>
                        <a:cubicBezTo>
                          <a:pt x="23" y="179"/>
                          <a:pt x="14" y="177"/>
                          <a:pt x="4" y="176"/>
                        </a:cubicBezTo>
                        <a:cubicBezTo>
                          <a:pt x="0" y="175"/>
                          <a:pt x="0" y="176"/>
                          <a:pt x="0" y="172"/>
                        </a:cubicBezTo>
                        <a:cubicBezTo>
                          <a:pt x="6" y="130"/>
                          <a:pt x="12" y="88"/>
                          <a:pt x="18" y="46"/>
                        </a:cubicBezTo>
                        <a:cubicBezTo>
                          <a:pt x="19" y="39"/>
                          <a:pt x="20" y="32"/>
                          <a:pt x="21" y="25"/>
                        </a:cubicBezTo>
                        <a:cubicBezTo>
                          <a:pt x="21" y="23"/>
                          <a:pt x="21" y="22"/>
                          <a:pt x="22" y="21"/>
                        </a:cubicBezTo>
                        <a:cubicBezTo>
                          <a:pt x="49" y="0"/>
                          <a:pt x="98" y="14"/>
                          <a:pt x="110" y="25"/>
                        </a:cubicBezTo>
                        <a:cubicBezTo>
                          <a:pt x="111" y="26"/>
                          <a:pt x="93" y="191"/>
                          <a:pt x="93" y="191"/>
                        </a:cubicBez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144"/>
                  <p:cNvSpPr>
                    <a:spLocks noChangeAspect="1"/>
                  </p:cNvSpPr>
                  <p:nvPr/>
                </p:nvSpPr>
                <p:spPr bwMode="auto">
                  <a:xfrm>
                    <a:off x="2396" y="2486"/>
                    <a:ext cx="178" cy="236"/>
                  </a:xfrm>
                  <a:custGeom>
                    <a:avLst/>
                    <a:gdLst/>
                    <a:ahLst/>
                    <a:cxnLst>
                      <a:cxn ang="0">
                        <a:pos x="14" y="16"/>
                      </a:cxn>
                      <a:cxn ang="0">
                        <a:pos x="2" y="92"/>
                      </a:cxn>
                      <a:cxn ang="0">
                        <a:pos x="3" y="104"/>
                      </a:cxn>
                      <a:cxn ang="0">
                        <a:pos x="67" y="117"/>
                      </a:cxn>
                      <a:cxn ang="0">
                        <a:pos x="81" y="101"/>
                      </a:cxn>
                      <a:cxn ang="0">
                        <a:pos x="88" y="26"/>
                      </a:cxn>
                      <a:cxn ang="0">
                        <a:pos x="52" y="4"/>
                      </a:cxn>
                      <a:cxn ang="0">
                        <a:pos x="14" y="16"/>
                      </a:cxn>
                    </a:cxnLst>
                    <a:rect l="0" t="0" r="r" b="b"/>
                    <a:pathLst>
                      <a:path w="89" h="118">
                        <a:moveTo>
                          <a:pt x="14" y="16"/>
                        </a:moveTo>
                        <a:cubicBezTo>
                          <a:pt x="12" y="26"/>
                          <a:pt x="2" y="88"/>
                          <a:pt x="2" y="92"/>
                        </a:cubicBezTo>
                        <a:cubicBezTo>
                          <a:pt x="1" y="95"/>
                          <a:pt x="0" y="101"/>
                          <a:pt x="3" y="104"/>
                        </a:cubicBezTo>
                        <a:cubicBezTo>
                          <a:pt x="8" y="111"/>
                          <a:pt x="63" y="117"/>
                          <a:pt x="67" y="117"/>
                        </a:cubicBezTo>
                        <a:cubicBezTo>
                          <a:pt x="79" y="118"/>
                          <a:pt x="79" y="112"/>
                          <a:pt x="81" y="101"/>
                        </a:cubicBezTo>
                        <a:cubicBezTo>
                          <a:pt x="82" y="93"/>
                          <a:pt x="87" y="45"/>
                          <a:pt x="88" y="26"/>
                        </a:cubicBezTo>
                        <a:cubicBezTo>
                          <a:pt x="89" y="13"/>
                          <a:pt x="70" y="6"/>
                          <a:pt x="52" y="4"/>
                        </a:cubicBezTo>
                        <a:cubicBezTo>
                          <a:pt x="23" y="0"/>
                          <a:pt x="15" y="10"/>
                          <a:pt x="14" y="16"/>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145"/>
                  <p:cNvSpPr>
                    <a:spLocks noChangeAspect="1"/>
                  </p:cNvSpPr>
                  <p:nvPr/>
                </p:nvSpPr>
                <p:spPr bwMode="auto">
                  <a:xfrm>
                    <a:off x="2412" y="2514"/>
                    <a:ext cx="152" cy="174"/>
                  </a:xfrm>
                  <a:custGeom>
                    <a:avLst/>
                    <a:gdLst/>
                    <a:ahLst/>
                    <a:cxnLst>
                      <a:cxn ang="0">
                        <a:pos x="11" y="0"/>
                      </a:cxn>
                      <a:cxn ang="0">
                        <a:pos x="76" y="8"/>
                      </a:cxn>
                      <a:cxn ang="0">
                        <a:pos x="65" y="87"/>
                      </a:cxn>
                      <a:cxn ang="0">
                        <a:pos x="1" y="78"/>
                      </a:cxn>
                      <a:cxn ang="0">
                        <a:pos x="11" y="0"/>
                      </a:cxn>
                    </a:cxnLst>
                    <a:rect l="0" t="0" r="r" b="b"/>
                    <a:pathLst>
                      <a:path w="76" h="87">
                        <a:moveTo>
                          <a:pt x="11" y="0"/>
                        </a:moveTo>
                        <a:cubicBezTo>
                          <a:pt x="30" y="3"/>
                          <a:pt x="73" y="8"/>
                          <a:pt x="76" y="8"/>
                        </a:cubicBezTo>
                        <a:cubicBezTo>
                          <a:pt x="76" y="8"/>
                          <a:pt x="67" y="73"/>
                          <a:pt x="65" y="87"/>
                        </a:cubicBezTo>
                        <a:cubicBezTo>
                          <a:pt x="46" y="84"/>
                          <a:pt x="3" y="78"/>
                          <a:pt x="1" y="78"/>
                        </a:cubicBezTo>
                        <a:cubicBezTo>
                          <a:pt x="0" y="78"/>
                          <a:pt x="9" y="14"/>
                          <a:pt x="11" y="0"/>
                        </a:cubicBezTo>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146"/>
                  <p:cNvSpPr>
                    <a:spLocks noChangeAspect="1"/>
                  </p:cNvSpPr>
                  <p:nvPr/>
                </p:nvSpPr>
                <p:spPr bwMode="auto">
                  <a:xfrm>
                    <a:off x="2564" y="2423"/>
                    <a:ext cx="40" cy="339"/>
                  </a:xfrm>
                  <a:custGeom>
                    <a:avLst/>
                    <a:gdLst/>
                    <a:ahLst/>
                    <a:cxnLst>
                      <a:cxn ang="0">
                        <a:pos x="0" y="164"/>
                      </a:cxn>
                      <a:cxn ang="0">
                        <a:pos x="18" y="0"/>
                      </a:cxn>
                      <a:cxn ang="0">
                        <a:pos x="20" y="3"/>
                      </a:cxn>
                      <a:cxn ang="0">
                        <a:pos x="3" y="169"/>
                      </a:cxn>
                      <a:cxn ang="0">
                        <a:pos x="0" y="164"/>
                      </a:cxn>
                    </a:cxnLst>
                    <a:rect l="0" t="0" r="r" b="b"/>
                    <a:pathLst>
                      <a:path w="20" h="169">
                        <a:moveTo>
                          <a:pt x="0" y="164"/>
                        </a:moveTo>
                        <a:cubicBezTo>
                          <a:pt x="0" y="160"/>
                          <a:pt x="14" y="37"/>
                          <a:pt x="18" y="0"/>
                        </a:cubicBezTo>
                        <a:cubicBezTo>
                          <a:pt x="20" y="1"/>
                          <a:pt x="19" y="2"/>
                          <a:pt x="20" y="3"/>
                        </a:cubicBezTo>
                        <a:cubicBezTo>
                          <a:pt x="19" y="21"/>
                          <a:pt x="7" y="132"/>
                          <a:pt x="3" y="169"/>
                        </a:cubicBezTo>
                        <a:cubicBezTo>
                          <a:pt x="3" y="169"/>
                          <a:pt x="1" y="166"/>
                          <a:pt x="0" y="164"/>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Freeform 147"/>
                  <p:cNvSpPr>
                    <a:spLocks noChangeAspect="1"/>
                  </p:cNvSpPr>
                  <p:nvPr/>
                </p:nvSpPr>
                <p:spPr bwMode="auto">
                  <a:xfrm>
                    <a:off x="2412" y="2514"/>
                    <a:ext cx="152" cy="156"/>
                  </a:xfrm>
                  <a:custGeom>
                    <a:avLst/>
                    <a:gdLst/>
                    <a:ahLst/>
                    <a:cxnLst>
                      <a:cxn ang="0">
                        <a:pos x="13" y="1"/>
                      </a:cxn>
                      <a:cxn ang="0">
                        <a:pos x="76" y="9"/>
                      </a:cxn>
                      <a:cxn ang="0">
                        <a:pos x="76" y="8"/>
                      </a:cxn>
                      <a:cxn ang="0">
                        <a:pos x="11" y="0"/>
                      </a:cxn>
                      <a:cxn ang="0">
                        <a:pos x="1" y="78"/>
                      </a:cxn>
                      <a:cxn ang="0">
                        <a:pos x="2" y="78"/>
                      </a:cxn>
                      <a:cxn ang="0">
                        <a:pos x="13" y="1"/>
                      </a:cxn>
                    </a:cxnLst>
                    <a:rect l="0" t="0" r="r" b="b"/>
                    <a:pathLst>
                      <a:path w="76" h="78">
                        <a:moveTo>
                          <a:pt x="13" y="1"/>
                        </a:moveTo>
                        <a:cubicBezTo>
                          <a:pt x="30" y="4"/>
                          <a:pt x="67" y="8"/>
                          <a:pt x="76" y="9"/>
                        </a:cubicBezTo>
                        <a:cubicBezTo>
                          <a:pt x="76" y="8"/>
                          <a:pt x="76" y="8"/>
                          <a:pt x="76" y="8"/>
                        </a:cubicBezTo>
                        <a:cubicBezTo>
                          <a:pt x="73" y="8"/>
                          <a:pt x="30" y="3"/>
                          <a:pt x="11" y="0"/>
                        </a:cubicBezTo>
                        <a:cubicBezTo>
                          <a:pt x="9" y="14"/>
                          <a:pt x="0" y="78"/>
                          <a:pt x="1" y="78"/>
                        </a:cubicBezTo>
                        <a:cubicBezTo>
                          <a:pt x="1" y="78"/>
                          <a:pt x="1" y="78"/>
                          <a:pt x="2" y="78"/>
                        </a:cubicBezTo>
                        <a:cubicBezTo>
                          <a:pt x="4" y="69"/>
                          <a:pt x="11" y="14"/>
                          <a:pt x="13" y="1"/>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148"/>
                  <p:cNvSpPr>
                    <a:spLocks noChangeAspect="1"/>
                  </p:cNvSpPr>
                  <p:nvPr/>
                </p:nvSpPr>
                <p:spPr bwMode="auto">
                  <a:xfrm>
                    <a:off x="2368" y="2728"/>
                    <a:ext cx="198" cy="54"/>
                  </a:xfrm>
                  <a:custGeom>
                    <a:avLst/>
                    <a:gdLst/>
                    <a:ahLst/>
                    <a:cxnLst>
                      <a:cxn ang="0">
                        <a:pos x="0" y="11"/>
                      </a:cxn>
                      <a:cxn ang="0">
                        <a:pos x="2" y="3"/>
                      </a:cxn>
                      <a:cxn ang="0">
                        <a:pos x="6" y="1"/>
                      </a:cxn>
                      <a:cxn ang="0">
                        <a:pos x="99" y="16"/>
                      </a:cxn>
                      <a:cxn ang="0">
                        <a:pos x="94" y="27"/>
                      </a:cxn>
                      <a:cxn ang="0">
                        <a:pos x="0" y="11"/>
                      </a:cxn>
                    </a:cxnLst>
                    <a:rect l="0" t="0" r="r" b="b"/>
                    <a:pathLst>
                      <a:path w="99" h="27">
                        <a:moveTo>
                          <a:pt x="0" y="11"/>
                        </a:moveTo>
                        <a:cubicBezTo>
                          <a:pt x="2" y="3"/>
                          <a:pt x="2" y="3"/>
                          <a:pt x="2" y="3"/>
                        </a:cubicBezTo>
                        <a:cubicBezTo>
                          <a:pt x="2" y="3"/>
                          <a:pt x="3" y="0"/>
                          <a:pt x="6" y="1"/>
                        </a:cubicBezTo>
                        <a:cubicBezTo>
                          <a:pt x="10" y="2"/>
                          <a:pt x="99" y="16"/>
                          <a:pt x="99" y="16"/>
                        </a:cubicBezTo>
                        <a:cubicBezTo>
                          <a:pt x="94" y="27"/>
                          <a:pt x="94" y="27"/>
                          <a:pt x="94" y="27"/>
                        </a:cubicBezTo>
                        <a:lnTo>
                          <a:pt x="0" y="11"/>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149"/>
                  <p:cNvSpPr>
                    <a:spLocks noChangeAspect="1"/>
                  </p:cNvSpPr>
                  <p:nvPr/>
                </p:nvSpPr>
                <p:spPr bwMode="auto">
                  <a:xfrm>
                    <a:off x="2380" y="2724"/>
                    <a:ext cx="190" cy="38"/>
                  </a:xfrm>
                  <a:custGeom>
                    <a:avLst/>
                    <a:gdLst/>
                    <a:ahLst/>
                    <a:cxnLst>
                      <a:cxn ang="0">
                        <a:pos x="0" y="0"/>
                      </a:cxn>
                      <a:cxn ang="0">
                        <a:pos x="8" y="8"/>
                      </a:cxn>
                      <a:cxn ang="0">
                        <a:pos x="190" y="38"/>
                      </a:cxn>
                      <a:cxn ang="0">
                        <a:pos x="184" y="28"/>
                      </a:cxn>
                      <a:cxn ang="0">
                        <a:pos x="0" y="0"/>
                      </a:cxn>
                      <a:cxn ang="0">
                        <a:pos x="0" y="0"/>
                      </a:cxn>
                    </a:cxnLst>
                    <a:rect l="0" t="0" r="r" b="b"/>
                    <a:pathLst>
                      <a:path w="190" h="38">
                        <a:moveTo>
                          <a:pt x="0" y="0"/>
                        </a:moveTo>
                        <a:lnTo>
                          <a:pt x="8" y="8"/>
                        </a:lnTo>
                        <a:lnTo>
                          <a:pt x="190" y="38"/>
                        </a:lnTo>
                        <a:lnTo>
                          <a:pt x="184" y="28"/>
                        </a:lnTo>
                        <a:lnTo>
                          <a:pt x="0" y="0"/>
                        </a:lnTo>
                        <a:lnTo>
                          <a:pt x="0" y="0"/>
                        </a:lnTo>
                        <a:close/>
                      </a:path>
                    </a:pathLst>
                  </a:custGeom>
                  <a:solidFill>
                    <a:srgbClr val="5D7695"/>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150"/>
                  <p:cNvSpPr>
                    <a:spLocks noChangeAspect="1"/>
                  </p:cNvSpPr>
                  <p:nvPr/>
                </p:nvSpPr>
                <p:spPr bwMode="auto">
                  <a:xfrm>
                    <a:off x="2420" y="2720"/>
                    <a:ext cx="106" cy="40"/>
                  </a:xfrm>
                  <a:custGeom>
                    <a:avLst/>
                    <a:gdLst/>
                    <a:ahLst/>
                    <a:cxnLst>
                      <a:cxn ang="0">
                        <a:pos x="0" y="10"/>
                      </a:cxn>
                      <a:cxn ang="0">
                        <a:pos x="0" y="5"/>
                      </a:cxn>
                      <a:cxn ang="0">
                        <a:pos x="5" y="0"/>
                      </a:cxn>
                      <a:cxn ang="0">
                        <a:pos x="52" y="8"/>
                      </a:cxn>
                      <a:cxn ang="0">
                        <a:pos x="50" y="19"/>
                      </a:cxn>
                      <a:cxn ang="0">
                        <a:pos x="0" y="10"/>
                      </a:cxn>
                    </a:cxnLst>
                    <a:rect l="0" t="0" r="r" b="b"/>
                    <a:pathLst>
                      <a:path w="53" h="20">
                        <a:moveTo>
                          <a:pt x="0" y="10"/>
                        </a:moveTo>
                        <a:cubicBezTo>
                          <a:pt x="0" y="9"/>
                          <a:pt x="0" y="6"/>
                          <a:pt x="0" y="5"/>
                        </a:cubicBezTo>
                        <a:cubicBezTo>
                          <a:pt x="1" y="3"/>
                          <a:pt x="3" y="1"/>
                          <a:pt x="5" y="0"/>
                        </a:cubicBezTo>
                        <a:cubicBezTo>
                          <a:pt x="19" y="2"/>
                          <a:pt x="36" y="5"/>
                          <a:pt x="52" y="8"/>
                        </a:cubicBezTo>
                        <a:cubicBezTo>
                          <a:pt x="53" y="12"/>
                          <a:pt x="52" y="20"/>
                          <a:pt x="50" y="19"/>
                        </a:cubicBezTo>
                        <a:cubicBezTo>
                          <a:pt x="46" y="19"/>
                          <a:pt x="13" y="13"/>
                          <a:pt x="0" y="10"/>
                        </a:cubicBezTo>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151"/>
                  <p:cNvSpPr>
                    <a:spLocks noChangeAspect="1"/>
                  </p:cNvSpPr>
                  <p:nvPr/>
                </p:nvSpPr>
                <p:spPr bwMode="auto">
                  <a:xfrm>
                    <a:off x="2368" y="2750"/>
                    <a:ext cx="190" cy="36"/>
                  </a:xfrm>
                  <a:custGeom>
                    <a:avLst/>
                    <a:gdLst/>
                    <a:ahLst/>
                    <a:cxnLst>
                      <a:cxn ang="0">
                        <a:pos x="0" y="0"/>
                      </a:cxn>
                      <a:cxn ang="0">
                        <a:pos x="2" y="4"/>
                      </a:cxn>
                      <a:cxn ang="0">
                        <a:pos x="190" y="36"/>
                      </a:cxn>
                      <a:cxn ang="0">
                        <a:pos x="188" y="32"/>
                      </a:cxn>
                      <a:cxn ang="0">
                        <a:pos x="0" y="0"/>
                      </a:cxn>
                      <a:cxn ang="0">
                        <a:pos x="0" y="0"/>
                      </a:cxn>
                    </a:cxnLst>
                    <a:rect l="0" t="0" r="r" b="b"/>
                    <a:pathLst>
                      <a:path w="190" h="36">
                        <a:moveTo>
                          <a:pt x="0" y="0"/>
                        </a:moveTo>
                        <a:lnTo>
                          <a:pt x="2" y="4"/>
                        </a:lnTo>
                        <a:lnTo>
                          <a:pt x="190" y="36"/>
                        </a:lnTo>
                        <a:lnTo>
                          <a:pt x="188" y="32"/>
                        </a:lnTo>
                        <a:lnTo>
                          <a:pt x="0" y="0"/>
                        </a:lnTo>
                        <a:lnTo>
                          <a:pt x="0"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152"/>
                  <p:cNvSpPr>
                    <a:spLocks noChangeAspect="1"/>
                  </p:cNvSpPr>
                  <p:nvPr/>
                </p:nvSpPr>
                <p:spPr bwMode="auto">
                  <a:xfrm>
                    <a:off x="2460" y="2756"/>
                    <a:ext cx="124" cy="304"/>
                  </a:xfrm>
                  <a:custGeom>
                    <a:avLst/>
                    <a:gdLst/>
                    <a:ahLst/>
                    <a:cxnLst>
                      <a:cxn ang="0">
                        <a:pos x="7" y="152"/>
                      </a:cxn>
                      <a:cxn ang="0">
                        <a:pos x="62" y="10"/>
                      </a:cxn>
                      <a:cxn ang="0">
                        <a:pos x="52" y="2"/>
                      </a:cxn>
                      <a:cxn ang="0">
                        <a:pos x="49" y="15"/>
                      </a:cxn>
                      <a:cxn ang="0">
                        <a:pos x="0" y="145"/>
                      </a:cxn>
                      <a:cxn ang="0">
                        <a:pos x="7" y="152"/>
                      </a:cxn>
                    </a:cxnLst>
                    <a:rect l="0" t="0" r="r" b="b"/>
                    <a:pathLst>
                      <a:path w="62" h="152">
                        <a:moveTo>
                          <a:pt x="7" y="152"/>
                        </a:moveTo>
                        <a:cubicBezTo>
                          <a:pt x="11" y="146"/>
                          <a:pt x="50" y="41"/>
                          <a:pt x="62" y="10"/>
                        </a:cubicBezTo>
                        <a:cubicBezTo>
                          <a:pt x="62" y="10"/>
                          <a:pt x="54" y="0"/>
                          <a:pt x="52" y="2"/>
                        </a:cubicBezTo>
                        <a:cubicBezTo>
                          <a:pt x="51" y="2"/>
                          <a:pt x="44" y="12"/>
                          <a:pt x="49" y="15"/>
                        </a:cubicBezTo>
                        <a:cubicBezTo>
                          <a:pt x="47" y="15"/>
                          <a:pt x="4" y="138"/>
                          <a:pt x="0" y="145"/>
                        </a:cubicBezTo>
                        <a:lnTo>
                          <a:pt x="7" y="152"/>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153"/>
                  <p:cNvSpPr>
                    <a:spLocks noChangeAspect="1"/>
                  </p:cNvSpPr>
                  <p:nvPr/>
                </p:nvSpPr>
                <p:spPr bwMode="auto">
                  <a:xfrm>
                    <a:off x="2294" y="2998"/>
                    <a:ext cx="180" cy="102"/>
                  </a:xfrm>
                  <a:custGeom>
                    <a:avLst/>
                    <a:gdLst/>
                    <a:ahLst/>
                    <a:cxnLst>
                      <a:cxn ang="0">
                        <a:pos x="83" y="24"/>
                      </a:cxn>
                      <a:cxn ang="0">
                        <a:pos x="0" y="0"/>
                      </a:cxn>
                      <a:cxn ang="0">
                        <a:pos x="90" y="31"/>
                      </a:cxn>
                      <a:cxn ang="0">
                        <a:pos x="83" y="24"/>
                      </a:cxn>
                    </a:cxnLst>
                    <a:rect l="0" t="0" r="r" b="b"/>
                    <a:pathLst>
                      <a:path w="90" h="51">
                        <a:moveTo>
                          <a:pt x="83" y="24"/>
                        </a:moveTo>
                        <a:cubicBezTo>
                          <a:pt x="42" y="46"/>
                          <a:pt x="5" y="16"/>
                          <a:pt x="0" y="0"/>
                        </a:cubicBezTo>
                        <a:cubicBezTo>
                          <a:pt x="3" y="28"/>
                          <a:pt x="45" y="51"/>
                          <a:pt x="90" y="31"/>
                        </a:cubicBezTo>
                        <a:lnTo>
                          <a:pt x="83" y="24"/>
                        </a:lnTo>
                        <a:close/>
                      </a:path>
                    </a:pathLst>
                  </a:custGeom>
                  <a:solidFill>
                    <a:srgbClr val="45648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Oval 154"/>
                  <p:cNvSpPr>
                    <a:spLocks noChangeAspect="1" noChangeArrowheads="1"/>
                  </p:cNvSpPr>
                  <p:nvPr/>
                </p:nvSpPr>
                <p:spPr bwMode="auto">
                  <a:xfrm>
                    <a:off x="2420" y="2796"/>
                    <a:ext cx="42" cy="42"/>
                  </a:xfrm>
                  <a:prstGeom prst="ellipse">
                    <a:avLst/>
                  </a:pr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Oval 155"/>
                  <p:cNvSpPr>
                    <a:spLocks noChangeAspect="1" noChangeArrowheads="1"/>
                  </p:cNvSpPr>
                  <p:nvPr/>
                </p:nvSpPr>
                <p:spPr bwMode="auto">
                  <a:xfrm>
                    <a:off x="2424" y="2800"/>
                    <a:ext cx="34" cy="34"/>
                  </a:xfrm>
                  <a:prstGeom prst="ellipse">
                    <a:avLst/>
                  </a:pr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156"/>
                  <p:cNvSpPr>
                    <a:spLocks noChangeAspect="1" noEditPoints="1"/>
                  </p:cNvSpPr>
                  <p:nvPr/>
                </p:nvSpPr>
                <p:spPr bwMode="auto">
                  <a:xfrm>
                    <a:off x="2424" y="2798"/>
                    <a:ext cx="36" cy="36"/>
                  </a:xfrm>
                  <a:custGeom>
                    <a:avLst/>
                    <a:gdLst/>
                    <a:ahLst/>
                    <a:cxnLst>
                      <a:cxn ang="0">
                        <a:pos x="0" y="9"/>
                      </a:cxn>
                      <a:cxn ang="0">
                        <a:pos x="9" y="18"/>
                      </a:cxn>
                      <a:cxn ang="0">
                        <a:pos x="18" y="9"/>
                      </a:cxn>
                      <a:cxn ang="0">
                        <a:pos x="9" y="0"/>
                      </a:cxn>
                      <a:cxn ang="0">
                        <a:pos x="0" y="9"/>
                      </a:cxn>
                      <a:cxn ang="0">
                        <a:pos x="1" y="9"/>
                      </a:cxn>
                      <a:cxn ang="0">
                        <a:pos x="9" y="2"/>
                      </a:cxn>
                      <a:cxn ang="0">
                        <a:pos x="17" y="9"/>
                      </a:cxn>
                      <a:cxn ang="0">
                        <a:pos x="9" y="17"/>
                      </a:cxn>
                      <a:cxn ang="0">
                        <a:pos x="1" y="9"/>
                      </a:cxn>
                    </a:cxnLst>
                    <a:rect l="0" t="0" r="r" b="b"/>
                    <a:pathLst>
                      <a:path w="18" h="18">
                        <a:moveTo>
                          <a:pt x="0" y="9"/>
                        </a:moveTo>
                        <a:cubicBezTo>
                          <a:pt x="0" y="14"/>
                          <a:pt x="4" y="18"/>
                          <a:pt x="9" y="18"/>
                        </a:cubicBezTo>
                        <a:cubicBezTo>
                          <a:pt x="14" y="18"/>
                          <a:pt x="18" y="14"/>
                          <a:pt x="18" y="9"/>
                        </a:cubicBezTo>
                        <a:cubicBezTo>
                          <a:pt x="18" y="4"/>
                          <a:pt x="14" y="0"/>
                          <a:pt x="9" y="0"/>
                        </a:cubicBezTo>
                        <a:cubicBezTo>
                          <a:pt x="4" y="0"/>
                          <a:pt x="0" y="4"/>
                          <a:pt x="0" y="9"/>
                        </a:cubicBezTo>
                        <a:close/>
                        <a:moveTo>
                          <a:pt x="1" y="9"/>
                        </a:moveTo>
                        <a:cubicBezTo>
                          <a:pt x="1" y="5"/>
                          <a:pt x="5" y="2"/>
                          <a:pt x="9" y="2"/>
                        </a:cubicBezTo>
                        <a:cubicBezTo>
                          <a:pt x="13" y="2"/>
                          <a:pt x="17" y="5"/>
                          <a:pt x="17" y="9"/>
                        </a:cubicBezTo>
                        <a:cubicBezTo>
                          <a:pt x="17" y="14"/>
                          <a:pt x="13" y="17"/>
                          <a:pt x="9" y="17"/>
                        </a:cubicBezTo>
                        <a:cubicBezTo>
                          <a:pt x="5" y="17"/>
                          <a:pt x="1" y="14"/>
                          <a:pt x="1" y="9"/>
                        </a:cubicBezTo>
                        <a:close/>
                      </a:path>
                    </a:pathLst>
                  </a:custGeom>
                  <a:solidFill>
                    <a:srgbClr val="00000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Oval 157"/>
                  <p:cNvSpPr>
                    <a:spLocks noChangeAspect="1" noChangeArrowheads="1"/>
                  </p:cNvSpPr>
                  <p:nvPr/>
                </p:nvSpPr>
                <p:spPr bwMode="auto">
                  <a:xfrm>
                    <a:off x="2430" y="2802"/>
                    <a:ext cx="24" cy="16"/>
                  </a:xfrm>
                  <a:prstGeom prst="ellipse">
                    <a:avLst/>
                  </a:pr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158"/>
                  <p:cNvSpPr>
                    <a:spLocks noChangeAspect="1"/>
                  </p:cNvSpPr>
                  <p:nvPr/>
                </p:nvSpPr>
                <p:spPr bwMode="auto">
                  <a:xfrm>
                    <a:off x="2314" y="2792"/>
                    <a:ext cx="208" cy="264"/>
                  </a:xfrm>
                  <a:custGeom>
                    <a:avLst/>
                    <a:gdLst/>
                    <a:ahLst/>
                    <a:cxnLst>
                      <a:cxn ang="0">
                        <a:pos x="30" y="0"/>
                      </a:cxn>
                      <a:cxn ang="0">
                        <a:pos x="50" y="5"/>
                      </a:cxn>
                      <a:cxn ang="0">
                        <a:pos x="57" y="25"/>
                      </a:cxn>
                      <a:cxn ang="0">
                        <a:pos x="79" y="11"/>
                      </a:cxn>
                      <a:cxn ang="0">
                        <a:pos x="104" y="16"/>
                      </a:cxn>
                      <a:cxn ang="0">
                        <a:pos x="68" y="116"/>
                      </a:cxn>
                      <a:cxn ang="0">
                        <a:pos x="0" y="96"/>
                      </a:cxn>
                      <a:cxn ang="0">
                        <a:pos x="30" y="0"/>
                      </a:cxn>
                    </a:cxnLst>
                    <a:rect l="0" t="0" r="r" b="b"/>
                    <a:pathLst>
                      <a:path w="104" h="132">
                        <a:moveTo>
                          <a:pt x="30" y="0"/>
                        </a:moveTo>
                        <a:cubicBezTo>
                          <a:pt x="50" y="5"/>
                          <a:pt x="50" y="5"/>
                          <a:pt x="50" y="5"/>
                        </a:cubicBezTo>
                        <a:cubicBezTo>
                          <a:pt x="50" y="5"/>
                          <a:pt x="43" y="19"/>
                          <a:pt x="57" y="25"/>
                        </a:cubicBezTo>
                        <a:cubicBezTo>
                          <a:pt x="70" y="30"/>
                          <a:pt x="79" y="22"/>
                          <a:pt x="79" y="11"/>
                        </a:cubicBezTo>
                        <a:cubicBezTo>
                          <a:pt x="93" y="14"/>
                          <a:pt x="104" y="16"/>
                          <a:pt x="104" y="16"/>
                        </a:cubicBezTo>
                        <a:cubicBezTo>
                          <a:pt x="68" y="116"/>
                          <a:pt x="68" y="116"/>
                          <a:pt x="68" y="116"/>
                        </a:cubicBezTo>
                        <a:cubicBezTo>
                          <a:pt x="68" y="116"/>
                          <a:pt x="19" y="132"/>
                          <a:pt x="0" y="96"/>
                        </a:cubicBezTo>
                        <a:cubicBezTo>
                          <a:pt x="6" y="74"/>
                          <a:pt x="30" y="0"/>
                          <a:pt x="30" y="0"/>
                        </a:cubicBezTo>
                        <a:close/>
                      </a:path>
                    </a:pathLst>
                  </a:custGeom>
                  <a:solidFill>
                    <a:srgbClr val="8BA6B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159"/>
                  <p:cNvSpPr>
                    <a:spLocks noChangeAspect="1"/>
                  </p:cNvSpPr>
                  <p:nvPr/>
                </p:nvSpPr>
                <p:spPr bwMode="auto">
                  <a:xfrm>
                    <a:off x="2370" y="2802"/>
                    <a:ext cx="36" cy="30"/>
                  </a:xfrm>
                  <a:custGeom>
                    <a:avLst/>
                    <a:gdLst/>
                    <a:ahLst/>
                    <a:cxnLst>
                      <a:cxn ang="0">
                        <a:pos x="4" y="0"/>
                      </a:cxn>
                      <a:cxn ang="0">
                        <a:pos x="18" y="4"/>
                      </a:cxn>
                      <a:cxn ang="0">
                        <a:pos x="18" y="15"/>
                      </a:cxn>
                      <a:cxn ang="0">
                        <a:pos x="0" y="11"/>
                      </a:cxn>
                      <a:cxn ang="0">
                        <a:pos x="4" y="0"/>
                      </a:cxn>
                    </a:cxnLst>
                    <a:rect l="0" t="0" r="r" b="b"/>
                    <a:pathLst>
                      <a:path w="18" h="15">
                        <a:moveTo>
                          <a:pt x="4" y="0"/>
                        </a:moveTo>
                        <a:cubicBezTo>
                          <a:pt x="18" y="4"/>
                          <a:pt x="18" y="4"/>
                          <a:pt x="18" y="4"/>
                        </a:cubicBezTo>
                        <a:cubicBezTo>
                          <a:pt x="18" y="4"/>
                          <a:pt x="17" y="11"/>
                          <a:pt x="18" y="15"/>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160"/>
                  <p:cNvSpPr>
                    <a:spLocks noChangeAspect="1"/>
                  </p:cNvSpPr>
                  <p:nvPr/>
                </p:nvSpPr>
                <p:spPr bwMode="auto">
                  <a:xfrm>
                    <a:off x="2374" y="2806"/>
                    <a:ext cx="28" cy="24"/>
                  </a:xfrm>
                  <a:custGeom>
                    <a:avLst/>
                    <a:gdLst/>
                    <a:ahLst/>
                    <a:cxnLst>
                      <a:cxn ang="0">
                        <a:pos x="3" y="0"/>
                      </a:cxn>
                      <a:cxn ang="0">
                        <a:pos x="14" y="3"/>
                      </a:cxn>
                      <a:cxn ang="0">
                        <a:pos x="14" y="12"/>
                      </a:cxn>
                      <a:cxn ang="0">
                        <a:pos x="0" y="8"/>
                      </a:cxn>
                      <a:cxn ang="0">
                        <a:pos x="3" y="0"/>
                      </a:cxn>
                    </a:cxnLst>
                    <a:rect l="0" t="0" r="r" b="b"/>
                    <a:pathLst>
                      <a:path w="14" h="12">
                        <a:moveTo>
                          <a:pt x="3" y="0"/>
                        </a:moveTo>
                        <a:cubicBezTo>
                          <a:pt x="14" y="3"/>
                          <a:pt x="14" y="3"/>
                          <a:pt x="14" y="3"/>
                        </a:cubicBezTo>
                        <a:cubicBezTo>
                          <a:pt x="14" y="3"/>
                          <a:pt x="13" y="8"/>
                          <a:pt x="14" y="12"/>
                        </a:cubicBezTo>
                        <a:cubicBezTo>
                          <a:pt x="9" y="11"/>
                          <a:pt x="0" y="8"/>
                          <a:pt x="0" y="8"/>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161"/>
                  <p:cNvSpPr>
                    <a:spLocks noChangeAspect="1"/>
                  </p:cNvSpPr>
                  <p:nvPr/>
                </p:nvSpPr>
                <p:spPr bwMode="auto">
                  <a:xfrm>
                    <a:off x="2358" y="2850"/>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162"/>
                  <p:cNvSpPr>
                    <a:spLocks noChangeAspect="1"/>
                  </p:cNvSpPr>
                  <p:nvPr/>
                </p:nvSpPr>
                <p:spPr bwMode="auto">
                  <a:xfrm>
                    <a:off x="2362" y="2852"/>
                    <a:ext cx="32" cy="26"/>
                  </a:xfrm>
                  <a:custGeom>
                    <a:avLst/>
                    <a:gdLst/>
                    <a:ahLst/>
                    <a:cxnLst>
                      <a:cxn ang="0">
                        <a:pos x="3" y="0"/>
                      </a:cxn>
                      <a:cxn ang="0">
                        <a:pos x="15" y="3"/>
                      </a:cxn>
                      <a:cxn ang="0">
                        <a:pos x="16" y="13"/>
                      </a:cxn>
                      <a:cxn ang="0">
                        <a:pos x="0" y="9"/>
                      </a:cxn>
                      <a:cxn ang="0">
                        <a:pos x="3" y="0"/>
                      </a:cxn>
                    </a:cxnLst>
                    <a:rect l="0" t="0" r="r" b="b"/>
                    <a:pathLst>
                      <a:path w="16" h="13">
                        <a:moveTo>
                          <a:pt x="3" y="0"/>
                        </a:moveTo>
                        <a:cubicBezTo>
                          <a:pt x="15" y="3"/>
                          <a:pt x="15" y="3"/>
                          <a:pt x="15" y="3"/>
                        </a:cubicBezTo>
                        <a:cubicBezTo>
                          <a:pt x="15"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163"/>
                  <p:cNvSpPr>
                    <a:spLocks noChangeAspect="1"/>
                  </p:cNvSpPr>
                  <p:nvPr/>
                </p:nvSpPr>
                <p:spPr bwMode="auto">
                  <a:xfrm>
                    <a:off x="2364" y="2854"/>
                    <a:ext cx="30" cy="24"/>
                  </a:xfrm>
                  <a:custGeom>
                    <a:avLst/>
                    <a:gdLst/>
                    <a:ahLst/>
                    <a:cxnLst>
                      <a:cxn ang="0">
                        <a:pos x="3" y="0"/>
                      </a:cxn>
                      <a:cxn ang="0">
                        <a:pos x="14" y="3"/>
                      </a:cxn>
                      <a:cxn ang="0">
                        <a:pos x="15" y="12"/>
                      </a:cxn>
                      <a:cxn ang="0">
                        <a:pos x="0" y="8"/>
                      </a:cxn>
                      <a:cxn ang="0">
                        <a:pos x="3" y="0"/>
                      </a:cxn>
                    </a:cxnLst>
                    <a:rect l="0" t="0" r="r" b="b"/>
                    <a:pathLst>
                      <a:path w="15" h="12">
                        <a:moveTo>
                          <a:pt x="3" y="0"/>
                        </a:moveTo>
                        <a:cubicBezTo>
                          <a:pt x="14" y="3"/>
                          <a:pt x="14" y="3"/>
                          <a:pt x="14" y="3"/>
                        </a:cubicBezTo>
                        <a:cubicBezTo>
                          <a:pt x="14" y="3"/>
                          <a:pt x="14" y="8"/>
                          <a:pt x="15" y="12"/>
                        </a:cubicBezTo>
                        <a:cubicBezTo>
                          <a:pt x="9" y="11"/>
                          <a:pt x="0" y="8"/>
                          <a:pt x="0" y="8"/>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164"/>
                  <p:cNvSpPr>
                    <a:spLocks noChangeAspect="1"/>
                  </p:cNvSpPr>
                  <p:nvPr/>
                </p:nvSpPr>
                <p:spPr bwMode="auto">
                  <a:xfrm>
                    <a:off x="2466" y="2822"/>
                    <a:ext cx="44" cy="30"/>
                  </a:xfrm>
                  <a:custGeom>
                    <a:avLst/>
                    <a:gdLst/>
                    <a:ahLst/>
                    <a:cxnLst>
                      <a:cxn ang="0">
                        <a:pos x="22" y="4"/>
                      </a:cxn>
                      <a:cxn ang="0">
                        <a:pos x="6" y="0"/>
                      </a:cxn>
                      <a:cxn ang="0">
                        <a:pos x="0" y="11"/>
                      </a:cxn>
                      <a:cxn ang="0">
                        <a:pos x="18" y="15"/>
                      </a:cxn>
                      <a:cxn ang="0">
                        <a:pos x="22" y="4"/>
                      </a:cxn>
                    </a:cxnLst>
                    <a:rect l="0" t="0" r="r" b="b"/>
                    <a:pathLst>
                      <a:path w="22" h="15">
                        <a:moveTo>
                          <a:pt x="22" y="4"/>
                        </a:moveTo>
                        <a:cubicBezTo>
                          <a:pt x="6" y="0"/>
                          <a:pt x="6" y="0"/>
                          <a:pt x="6" y="0"/>
                        </a:cubicBezTo>
                        <a:cubicBezTo>
                          <a:pt x="6" y="0"/>
                          <a:pt x="3" y="7"/>
                          <a:pt x="0" y="11"/>
                        </a:cubicBezTo>
                        <a:cubicBezTo>
                          <a:pt x="7" y="13"/>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165"/>
                  <p:cNvSpPr>
                    <a:spLocks noChangeAspect="1"/>
                  </p:cNvSpPr>
                  <p:nvPr/>
                </p:nvSpPr>
                <p:spPr bwMode="auto">
                  <a:xfrm>
                    <a:off x="2472" y="2826"/>
                    <a:ext cx="32" cy="24"/>
                  </a:xfrm>
                  <a:custGeom>
                    <a:avLst/>
                    <a:gdLst/>
                    <a:ahLst/>
                    <a:cxnLst>
                      <a:cxn ang="0">
                        <a:pos x="16" y="3"/>
                      </a:cxn>
                      <a:cxn ang="0">
                        <a:pos x="4" y="0"/>
                      </a:cxn>
                      <a:cxn ang="0">
                        <a:pos x="0" y="9"/>
                      </a:cxn>
                      <a:cxn ang="0">
                        <a:pos x="13" y="12"/>
                      </a:cxn>
                      <a:cxn ang="0">
                        <a:pos x="16" y="3"/>
                      </a:cxn>
                    </a:cxnLst>
                    <a:rect l="0" t="0" r="r" b="b"/>
                    <a:pathLst>
                      <a:path w="16" h="12">
                        <a:moveTo>
                          <a:pt x="16" y="3"/>
                        </a:moveTo>
                        <a:cubicBezTo>
                          <a:pt x="4" y="0"/>
                          <a:pt x="4" y="0"/>
                          <a:pt x="4" y="0"/>
                        </a:cubicBezTo>
                        <a:cubicBezTo>
                          <a:pt x="4" y="0"/>
                          <a:pt x="2" y="5"/>
                          <a:pt x="0" y="9"/>
                        </a:cubicBezTo>
                        <a:cubicBezTo>
                          <a:pt x="5" y="10"/>
                          <a:pt x="13" y="12"/>
                          <a:pt x="13" y="12"/>
                        </a:cubicBezTo>
                        <a:lnTo>
                          <a:pt x="16"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166"/>
                  <p:cNvSpPr>
                    <a:spLocks noChangeAspect="1"/>
                  </p:cNvSpPr>
                  <p:nvPr/>
                </p:nvSpPr>
                <p:spPr bwMode="auto">
                  <a:xfrm>
                    <a:off x="2442" y="2872"/>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3" y="6"/>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167"/>
                  <p:cNvSpPr>
                    <a:spLocks noChangeAspect="1"/>
                  </p:cNvSpPr>
                  <p:nvPr/>
                </p:nvSpPr>
                <p:spPr bwMode="auto">
                  <a:xfrm>
                    <a:off x="2446" y="2874"/>
                    <a:ext cx="36" cy="26"/>
                  </a:xfrm>
                  <a:custGeom>
                    <a:avLst/>
                    <a:gdLst/>
                    <a:ahLst/>
                    <a:cxnLst>
                      <a:cxn ang="0">
                        <a:pos x="18" y="3"/>
                      </a:cxn>
                      <a:cxn ang="0">
                        <a:pos x="5" y="0"/>
                      </a:cxn>
                      <a:cxn ang="0">
                        <a:pos x="0" y="9"/>
                      </a:cxn>
                      <a:cxn ang="0">
                        <a:pos x="15" y="13"/>
                      </a:cxn>
                      <a:cxn ang="0">
                        <a:pos x="18" y="3"/>
                      </a:cxn>
                    </a:cxnLst>
                    <a:rect l="0" t="0" r="r" b="b"/>
                    <a:pathLst>
                      <a:path w="18" h="13">
                        <a:moveTo>
                          <a:pt x="18" y="3"/>
                        </a:moveTo>
                        <a:cubicBezTo>
                          <a:pt x="5" y="0"/>
                          <a:pt x="5" y="0"/>
                          <a:pt x="5" y="0"/>
                        </a:cubicBezTo>
                        <a:cubicBezTo>
                          <a:pt x="5" y="0"/>
                          <a:pt x="3"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168"/>
                  <p:cNvSpPr>
                    <a:spLocks noChangeAspect="1"/>
                  </p:cNvSpPr>
                  <p:nvPr/>
                </p:nvSpPr>
                <p:spPr bwMode="auto">
                  <a:xfrm>
                    <a:off x="2448" y="2874"/>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3" y="5"/>
                          <a:pt x="0" y="8"/>
                        </a:cubicBezTo>
                        <a:cubicBezTo>
                          <a:pt x="6"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Freeform 169"/>
                  <p:cNvSpPr>
                    <a:spLocks noChangeAspect="1"/>
                  </p:cNvSpPr>
                  <p:nvPr/>
                </p:nvSpPr>
                <p:spPr bwMode="auto">
                  <a:xfrm>
                    <a:off x="2400" y="2858"/>
                    <a:ext cx="46" cy="30"/>
                  </a:xfrm>
                  <a:custGeom>
                    <a:avLst/>
                    <a:gdLst/>
                    <a:ahLst/>
                    <a:cxnLst>
                      <a:cxn ang="0">
                        <a:pos x="1" y="0"/>
                      </a:cxn>
                      <a:cxn ang="0">
                        <a:pos x="3" y="12"/>
                      </a:cxn>
                      <a:cxn ang="0">
                        <a:pos x="16" y="15"/>
                      </a:cxn>
                      <a:cxn ang="0">
                        <a:pos x="23" y="6"/>
                      </a:cxn>
                      <a:cxn ang="0">
                        <a:pos x="1" y="0"/>
                      </a:cxn>
                    </a:cxnLst>
                    <a:rect l="0" t="0" r="r" b="b"/>
                    <a:pathLst>
                      <a:path w="23" h="15">
                        <a:moveTo>
                          <a:pt x="1" y="0"/>
                        </a:moveTo>
                        <a:cubicBezTo>
                          <a:pt x="1" y="0"/>
                          <a:pt x="0" y="8"/>
                          <a:pt x="3" y="12"/>
                        </a:cubicBezTo>
                        <a:cubicBezTo>
                          <a:pt x="8" y="14"/>
                          <a:pt x="16" y="15"/>
                          <a:pt x="16" y="15"/>
                        </a:cubicBezTo>
                        <a:cubicBezTo>
                          <a:pt x="16" y="15"/>
                          <a:pt x="21" y="12"/>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Freeform 170"/>
                  <p:cNvSpPr>
                    <a:spLocks noChangeAspect="1"/>
                  </p:cNvSpPr>
                  <p:nvPr/>
                </p:nvSpPr>
                <p:spPr bwMode="auto">
                  <a:xfrm>
                    <a:off x="2402" y="2862"/>
                    <a:ext cx="42" cy="24"/>
                  </a:xfrm>
                  <a:custGeom>
                    <a:avLst/>
                    <a:gdLst/>
                    <a:ahLst/>
                    <a:cxnLst>
                      <a:cxn ang="0">
                        <a:pos x="2" y="0"/>
                      </a:cxn>
                      <a:cxn ang="0">
                        <a:pos x="3" y="10"/>
                      </a:cxn>
                      <a:cxn ang="0">
                        <a:pos x="14" y="12"/>
                      </a:cxn>
                      <a:cxn ang="0">
                        <a:pos x="21" y="4"/>
                      </a:cxn>
                      <a:cxn ang="0">
                        <a:pos x="2" y="0"/>
                      </a:cxn>
                    </a:cxnLst>
                    <a:rect l="0" t="0" r="r" b="b"/>
                    <a:pathLst>
                      <a:path w="21" h="12">
                        <a:moveTo>
                          <a:pt x="2" y="0"/>
                        </a:moveTo>
                        <a:cubicBezTo>
                          <a:pt x="2" y="0"/>
                          <a:pt x="0" y="6"/>
                          <a:pt x="3" y="10"/>
                        </a:cubicBezTo>
                        <a:cubicBezTo>
                          <a:pt x="7" y="11"/>
                          <a:pt x="14" y="12"/>
                          <a:pt x="14" y="12"/>
                        </a:cubicBezTo>
                        <a:cubicBezTo>
                          <a:pt x="14" y="12"/>
                          <a:pt x="18" y="10"/>
                          <a:pt x="21" y="4"/>
                        </a:cubicBezTo>
                        <a:cubicBezTo>
                          <a:pt x="10" y="2"/>
                          <a:pt x="2" y="0"/>
                          <a:pt x="2"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Freeform 171"/>
                  <p:cNvSpPr>
                    <a:spLocks noChangeAspect="1"/>
                  </p:cNvSpPr>
                  <p:nvPr/>
                </p:nvSpPr>
                <p:spPr bwMode="auto">
                  <a:xfrm>
                    <a:off x="2404" y="2862"/>
                    <a:ext cx="38" cy="24"/>
                  </a:xfrm>
                  <a:custGeom>
                    <a:avLst/>
                    <a:gdLst/>
                    <a:ahLst/>
                    <a:cxnLst>
                      <a:cxn ang="0">
                        <a:pos x="1" y="0"/>
                      </a:cxn>
                      <a:cxn ang="0">
                        <a:pos x="2" y="9"/>
                      </a:cxn>
                      <a:cxn ang="0">
                        <a:pos x="13" y="12"/>
                      </a:cxn>
                      <a:cxn ang="0">
                        <a:pos x="19" y="5"/>
                      </a:cxn>
                      <a:cxn ang="0">
                        <a:pos x="1" y="0"/>
                      </a:cxn>
                    </a:cxnLst>
                    <a:rect l="0" t="0" r="r" b="b"/>
                    <a:pathLst>
                      <a:path w="19" h="12">
                        <a:moveTo>
                          <a:pt x="1" y="0"/>
                        </a:moveTo>
                        <a:cubicBezTo>
                          <a:pt x="1" y="0"/>
                          <a:pt x="0" y="6"/>
                          <a:pt x="2" y="9"/>
                        </a:cubicBezTo>
                        <a:cubicBezTo>
                          <a:pt x="6" y="10"/>
                          <a:pt x="13" y="12"/>
                          <a:pt x="13" y="12"/>
                        </a:cubicBezTo>
                        <a:cubicBezTo>
                          <a:pt x="13" y="12"/>
                          <a:pt x="17" y="9"/>
                          <a:pt x="19"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Freeform 172"/>
                  <p:cNvSpPr>
                    <a:spLocks noChangeAspect="1"/>
                  </p:cNvSpPr>
                  <p:nvPr/>
                </p:nvSpPr>
                <p:spPr bwMode="auto">
                  <a:xfrm>
                    <a:off x="2348" y="2882"/>
                    <a:ext cx="36" cy="32"/>
                  </a:xfrm>
                  <a:custGeom>
                    <a:avLst/>
                    <a:gdLst/>
                    <a:ahLst/>
                    <a:cxnLst>
                      <a:cxn ang="0">
                        <a:pos x="3" y="0"/>
                      </a:cxn>
                      <a:cxn ang="0">
                        <a:pos x="18" y="4"/>
                      </a:cxn>
                      <a:cxn ang="0">
                        <a:pos x="18" y="16"/>
                      </a:cxn>
                      <a:cxn ang="0">
                        <a:pos x="0" y="11"/>
                      </a:cxn>
                      <a:cxn ang="0">
                        <a:pos x="3" y="0"/>
                      </a:cxn>
                    </a:cxnLst>
                    <a:rect l="0" t="0" r="r" b="b"/>
                    <a:pathLst>
                      <a:path w="18" h="16">
                        <a:moveTo>
                          <a:pt x="3" y="0"/>
                        </a:moveTo>
                        <a:cubicBezTo>
                          <a:pt x="18" y="4"/>
                          <a:pt x="18" y="4"/>
                          <a:pt x="18" y="4"/>
                        </a:cubicBezTo>
                        <a:cubicBezTo>
                          <a:pt x="18" y="4"/>
                          <a:pt x="17" y="11"/>
                          <a:pt x="18" y="16"/>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173"/>
                  <p:cNvSpPr>
                    <a:spLocks noChangeAspect="1"/>
                  </p:cNvSpPr>
                  <p:nvPr/>
                </p:nvSpPr>
                <p:spPr bwMode="auto">
                  <a:xfrm>
                    <a:off x="2350" y="2884"/>
                    <a:ext cx="32" cy="28"/>
                  </a:xfrm>
                  <a:custGeom>
                    <a:avLst/>
                    <a:gdLst/>
                    <a:ahLst/>
                    <a:cxnLst>
                      <a:cxn ang="0">
                        <a:pos x="3" y="0"/>
                      </a:cxn>
                      <a:cxn ang="0">
                        <a:pos x="16" y="4"/>
                      </a:cxn>
                      <a:cxn ang="0">
                        <a:pos x="16" y="14"/>
                      </a:cxn>
                      <a:cxn ang="0">
                        <a:pos x="0" y="10"/>
                      </a:cxn>
                      <a:cxn ang="0">
                        <a:pos x="3" y="0"/>
                      </a:cxn>
                    </a:cxnLst>
                    <a:rect l="0" t="0" r="r" b="b"/>
                    <a:pathLst>
                      <a:path w="16" h="14">
                        <a:moveTo>
                          <a:pt x="3" y="0"/>
                        </a:moveTo>
                        <a:cubicBezTo>
                          <a:pt x="16" y="4"/>
                          <a:pt x="16" y="4"/>
                          <a:pt x="16" y="4"/>
                        </a:cubicBezTo>
                        <a:cubicBezTo>
                          <a:pt x="16" y="4"/>
                          <a:pt x="15" y="10"/>
                          <a:pt x="16" y="14"/>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174"/>
                  <p:cNvSpPr>
                    <a:spLocks noChangeAspect="1"/>
                  </p:cNvSpPr>
                  <p:nvPr/>
                </p:nvSpPr>
                <p:spPr bwMode="auto">
                  <a:xfrm>
                    <a:off x="2352" y="2886"/>
                    <a:ext cx="30" cy="24"/>
                  </a:xfrm>
                  <a:custGeom>
                    <a:avLst/>
                    <a:gdLst/>
                    <a:ahLst/>
                    <a:cxnLst>
                      <a:cxn ang="0">
                        <a:pos x="3" y="0"/>
                      </a:cxn>
                      <a:cxn ang="0">
                        <a:pos x="15" y="3"/>
                      </a:cxn>
                      <a:cxn ang="0">
                        <a:pos x="15" y="12"/>
                      </a:cxn>
                      <a:cxn ang="0">
                        <a:pos x="0" y="9"/>
                      </a:cxn>
                      <a:cxn ang="0">
                        <a:pos x="3" y="0"/>
                      </a:cxn>
                    </a:cxnLst>
                    <a:rect l="0" t="0" r="r" b="b"/>
                    <a:pathLst>
                      <a:path w="15" h="12">
                        <a:moveTo>
                          <a:pt x="3" y="0"/>
                        </a:moveTo>
                        <a:cubicBezTo>
                          <a:pt x="15" y="3"/>
                          <a:pt x="15" y="3"/>
                          <a:pt x="15" y="3"/>
                        </a:cubicBezTo>
                        <a:cubicBezTo>
                          <a:pt x="15" y="3"/>
                          <a:pt x="14" y="8"/>
                          <a:pt x="15" y="12"/>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175"/>
                  <p:cNvSpPr>
                    <a:spLocks noChangeAspect="1"/>
                  </p:cNvSpPr>
                  <p:nvPr/>
                </p:nvSpPr>
                <p:spPr bwMode="auto">
                  <a:xfrm>
                    <a:off x="2430" y="2904"/>
                    <a:ext cx="44" cy="30"/>
                  </a:xfrm>
                  <a:custGeom>
                    <a:avLst/>
                    <a:gdLst/>
                    <a:ahLst/>
                    <a:cxnLst>
                      <a:cxn ang="0">
                        <a:pos x="22" y="4"/>
                      </a:cxn>
                      <a:cxn ang="0">
                        <a:pos x="6" y="0"/>
                      </a:cxn>
                      <a:cxn ang="0">
                        <a:pos x="0" y="10"/>
                      </a:cxn>
                      <a:cxn ang="0">
                        <a:pos x="19" y="15"/>
                      </a:cxn>
                      <a:cxn ang="0">
                        <a:pos x="22" y="4"/>
                      </a:cxn>
                    </a:cxnLst>
                    <a:rect l="0" t="0" r="r" b="b"/>
                    <a:pathLst>
                      <a:path w="22" h="15">
                        <a:moveTo>
                          <a:pt x="22" y="4"/>
                        </a:moveTo>
                        <a:cubicBezTo>
                          <a:pt x="6" y="0"/>
                          <a:pt x="6" y="0"/>
                          <a:pt x="6" y="0"/>
                        </a:cubicBezTo>
                        <a:cubicBezTo>
                          <a:pt x="6" y="0"/>
                          <a:pt x="4" y="7"/>
                          <a:pt x="0" y="10"/>
                        </a:cubicBezTo>
                        <a:cubicBezTo>
                          <a:pt x="7" y="12"/>
                          <a:pt x="19" y="15"/>
                          <a:pt x="19"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176"/>
                  <p:cNvSpPr>
                    <a:spLocks noChangeAspect="1"/>
                  </p:cNvSpPr>
                  <p:nvPr/>
                </p:nvSpPr>
                <p:spPr bwMode="auto">
                  <a:xfrm>
                    <a:off x="2434" y="2906"/>
                    <a:ext cx="38" cy="26"/>
                  </a:xfrm>
                  <a:custGeom>
                    <a:avLst/>
                    <a:gdLst/>
                    <a:ahLst/>
                    <a:cxnLst>
                      <a:cxn ang="0">
                        <a:pos x="19" y="3"/>
                      </a:cxn>
                      <a:cxn ang="0">
                        <a:pos x="5" y="0"/>
                      </a:cxn>
                      <a:cxn ang="0">
                        <a:pos x="0" y="9"/>
                      </a:cxn>
                      <a:cxn ang="0">
                        <a:pos x="15" y="13"/>
                      </a:cxn>
                      <a:cxn ang="0">
                        <a:pos x="19" y="3"/>
                      </a:cxn>
                    </a:cxnLst>
                    <a:rect l="0" t="0" r="r" b="b"/>
                    <a:pathLst>
                      <a:path w="19" h="13">
                        <a:moveTo>
                          <a:pt x="19" y="3"/>
                        </a:moveTo>
                        <a:cubicBezTo>
                          <a:pt x="5" y="0"/>
                          <a:pt x="5" y="0"/>
                          <a:pt x="5" y="0"/>
                        </a:cubicBezTo>
                        <a:cubicBezTo>
                          <a:pt x="5" y="0"/>
                          <a:pt x="3" y="6"/>
                          <a:pt x="0" y="9"/>
                        </a:cubicBezTo>
                        <a:cubicBezTo>
                          <a:pt x="6" y="11"/>
                          <a:pt x="15" y="13"/>
                          <a:pt x="15" y="13"/>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177"/>
                  <p:cNvSpPr>
                    <a:spLocks noChangeAspect="1"/>
                  </p:cNvSpPr>
                  <p:nvPr/>
                </p:nvSpPr>
                <p:spPr bwMode="auto">
                  <a:xfrm>
                    <a:off x="2436" y="2908"/>
                    <a:ext cx="34" cy="22"/>
                  </a:xfrm>
                  <a:custGeom>
                    <a:avLst/>
                    <a:gdLst/>
                    <a:ahLst/>
                    <a:cxnLst>
                      <a:cxn ang="0">
                        <a:pos x="17" y="3"/>
                      </a:cxn>
                      <a:cxn ang="0">
                        <a:pos x="5" y="0"/>
                      </a:cxn>
                      <a:cxn ang="0">
                        <a:pos x="0" y="8"/>
                      </a:cxn>
                      <a:cxn ang="0">
                        <a:pos x="15" y="11"/>
                      </a:cxn>
                      <a:cxn ang="0">
                        <a:pos x="17" y="3"/>
                      </a:cxn>
                    </a:cxnLst>
                    <a:rect l="0" t="0" r="r" b="b"/>
                    <a:pathLst>
                      <a:path w="17" h="11">
                        <a:moveTo>
                          <a:pt x="17" y="3"/>
                        </a:moveTo>
                        <a:cubicBezTo>
                          <a:pt x="5" y="0"/>
                          <a:pt x="5" y="0"/>
                          <a:pt x="5" y="0"/>
                        </a:cubicBezTo>
                        <a:cubicBezTo>
                          <a:pt x="5" y="0"/>
                          <a:pt x="3" y="5"/>
                          <a:pt x="0" y="8"/>
                        </a:cubicBezTo>
                        <a:cubicBezTo>
                          <a:pt x="6" y="9"/>
                          <a:pt x="15" y="11"/>
                          <a:pt x="15" y="11"/>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178"/>
                  <p:cNvSpPr>
                    <a:spLocks noChangeAspect="1"/>
                  </p:cNvSpPr>
                  <p:nvPr/>
                </p:nvSpPr>
                <p:spPr bwMode="auto">
                  <a:xfrm>
                    <a:off x="2388" y="2892"/>
                    <a:ext cx="48" cy="30"/>
                  </a:xfrm>
                  <a:custGeom>
                    <a:avLst/>
                    <a:gdLst/>
                    <a:ahLst/>
                    <a:cxnLst>
                      <a:cxn ang="0">
                        <a:pos x="2" y="0"/>
                      </a:cxn>
                      <a:cxn ang="0">
                        <a:pos x="3" y="11"/>
                      </a:cxn>
                      <a:cxn ang="0">
                        <a:pos x="16" y="15"/>
                      </a:cxn>
                      <a:cxn ang="0">
                        <a:pos x="24" y="5"/>
                      </a:cxn>
                      <a:cxn ang="0">
                        <a:pos x="2" y="0"/>
                      </a:cxn>
                    </a:cxnLst>
                    <a:rect l="0" t="0" r="r" b="b"/>
                    <a:pathLst>
                      <a:path w="24" h="15">
                        <a:moveTo>
                          <a:pt x="2" y="0"/>
                        </a:moveTo>
                        <a:cubicBezTo>
                          <a:pt x="2" y="0"/>
                          <a:pt x="0" y="8"/>
                          <a:pt x="3" y="11"/>
                        </a:cubicBezTo>
                        <a:cubicBezTo>
                          <a:pt x="8" y="13"/>
                          <a:pt x="16" y="15"/>
                          <a:pt x="16" y="15"/>
                        </a:cubicBezTo>
                        <a:cubicBezTo>
                          <a:pt x="16" y="15"/>
                          <a:pt x="21" y="12"/>
                          <a:pt x="24" y="5"/>
                        </a:cubicBezTo>
                        <a:cubicBezTo>
                          <a:pt x="11" y="2"/>
                          <a:pt x="2" y="0"/>
                          <a:pt x="2"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Freeform 179"/>
                  <p:cNvSpPr>
                    <a:spLocks noChangeAspect="1"/>
                  </p:cNvSpPr>
                  <p:nvPr/>
                </p:nvSpPr>
                <p:spPr bwMode="auto">
                  <a:xfrm>
                    <a:off x="2392" y="2894"/>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Freeform 180"/>
                  <p:cNvSpPr>
                    <a:spLocks noChangeAspect="1"/>
                  </p:cNvSpPr>
                  <p:nvPr/>
                </p:nvSpPr>
                <p:spPr bwMode="auto">
                  <a:xfrm>
                    <a:off x="2394" y="2896"/>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1"/>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Freeform 181"/>
                  <p:cNvSpPr>
                    <a:spLocks noChangeAspect="1"/>
                  </p:cNvSpPr>
                  <p:nvPr/>
                </p:nvSpPr>
                <p:spPr bwMode="auto">
                  <a:xfrm>
                    <a:off x="2336" y="2916"/>
                    <a:ext cx="38" cy="30"/>
                  </a:xfrm>
                  <a:custGeom>
                    <a:avLst/>
                    <a:gdLst/>
                    <a:ahLst/>
                    <a:cxnLst>
                      <a:cxn ang="0">
                        <a:pos x="3" y="0"/>
                      </a:cxn>
                      <a:cxn ang="0">
                        <a:pos x="18" y="4"/>
                      </a:cxn>
                      <a:cxn ang="0">
                        <a:pos x="19" y="15"/>
                      </a:cxn>
                      <a:cxn ang="0">
                        <a:pos x="0" y="11"/>
                      </a:cxn>
                      <a:cxn ang="0">
                        <a:pos x="3" y="0"/>
                      </a:cxn>
                    </a:cxnLst>
                    <a:rect l="0" t="0" r="r" b="b"/>
                    <a:pathLst>
                      <a:path w="19" h="15">
                        <a:moveTo>
                          <a:pt x="3" y="0"/>
                        </a:moveTo>
                        <a:cubicBezTo>
                          <a:pt x="18" y="4"/>
                          <a:pt x="18" y="4"/>
                          <a:pt x="18" y="4"/>
                        </a:cubicBezTo>
                        <a:cubicBezTo>
                          <a:pt x="18" y="4"/>
                          <a:pt x="17" y="10"/>
                          <a:pt x="19" y="15"/>
                        </a:cubicBezTo>
                        <a:cubicBezTo>
                          <a:pt x="12" y="14"/>
                          <a:pt x="0" y="11"/>
                          <a:pt x="0" y="11"/>
                        </a:cubicBezTo>
                        <a:lnTo>
                          <a:pt x="3"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182"/>
                  <p:cNvSpPr>
                    <a:spLocks noChangeAspect="1"/>
                  </p:cNvSpPr>
                  <p:nvPr/>
                </p:nvSpPr>
                <p:spPr bwMode="auto">
                  <a:xfrm>
                    <a:off x="2338" y="2918"/>
                    <a:ext cx="32" cy="26"/>
                  </a:xfrm>
                  <a:custGeom>
                    <a:avLst/>
                    <a:gdLst/>
                    <a:ahLst/>
                    <a:cxnLst>
                      <a:cxn ang="0">
                        <a:pos x="3" y="0"/>
                      </a:cxn>
                      <a:cxn ang="0">
                        <a:pos x="16" y="3"/>
                      </a:cxn>
                      <a:cxn ang="0">
                        <a:pos x="16" y="13"/>
                      </a:cxn>
                      <a:cxn ang="0">
                        <a:pos x="0" y="9"/>
                      </a:cxn>
                      <a:cxn ang="0">
                        <a:pos x="3" y="0"/>
                      </a:cxn>
                    </a:cxnLst>
                    <a:rect l="0" t="0" r="r" b="b"/>
                    <a:pathLst>
                      <a:path w="16" h="13">
                        <a:moveTo>
                          <a:pt x="3" y="0"/>
                        </a:moveTo>
                        <a:cubicBezTo>
                          <a:pt x="16" y="3"/>
                          <a:pt x="16" y="3"/>
                          <a:pt x="16" y="3"/>
                        </a:cubicBezTo>
                        <a:cubicBezTo>
                          <a:pt x="16" y="3"/>
                          <a:pt x="15" y="9"/>
                          <a:pt x="16" y="13"/>
                        </a:cubicBezTo>
                        <a:cubicBezTo>
                          <a:pt x="10" y="12"/>
                          <a:pt x="0" y="9"/>
                          <a:pt x="0" y="9"/>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183"/>
                  <p:cNvSpPr>
                    <a:spLocks noChangeAspect="1"/>
                  </p:cNvSpPr>
                  <p:nvPr/>
                </p:nvSpPr>
                <p:spPr bwMode="auto">
                  <a:xfrm>
                    <a:off x="2340" y="2918"/>
                    <a:ext cx="30" cy="26"/>
                  </a:xfrm>
                  <a:custGeom>
                    <a:avLst/>
                    <a:gdLst/>
                    <a:ahLst/>
                    <a:cxnLst>
                      <a:cxn ang="0">
                        <a:pos x="3" y="0"/>
                      </a:cxn>
                      <a:cxn ang="0">
                        <a:pos x="15" y="3"/>
                      </a:cxn>
                      <a:cxn ang="0">
                        <a:pos x="15" y="13"/>
                      </a:cxn>
                      <a:cxn ang="0">
                        <a:pos x="0" y="9"/>
                      </a:cxn>
                      <a:cxn ang="0">
                        <a:pos x="3" y="0"/>
                      </a:cxn>
                    </a:cxnLst>
                    <a:rect l="0" t="0" r="r" b="b"/>
                    <a:pathLst>
                      <a:path w="15" h="13">
                        <a:moveTo>
                          <a:pt x="3" y="0"/>
                        </a:moveTo>
                        <a:cubicBezTo>
                          <a:pt x="15" y="3"/>
                          <a:pt x="15" y="3"/>
                          <a:pt x="15" y="3"/>
                        </a:cubicBezTo>
                        <a:cubicBezTo>
                          <a:pt x="15" y="3"/>
                          <a:pt x="14" y="9"/>
                          <a:pt x="15" y="13"/>
                        </a:cubicBezTo>
                        <a:cubicBezTo>
                          <a:pt x="10" y="11"/>
                          <a:pt x="0" y="9"/>
                          <a:pt x="0" y="9"/>
                        </a:cubicBezTo>
                        <a:lnTo>
                          <a:pt x="3"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184"/>
                  <p:cNvSpPr>
                    <a:spLocks noChangeAspect="1"/>
                  </p:cNvSpPr>
                  <p:nvPr/>
                </p:nvSpPr>
                <p:spPr bwMode="auto">
                  <a:xfrm>
                    <a:off x="2418" y="2938"/>
                    <a:ext cx="44" cy="28"/>
                  </a:xfrm>
                  <a:custGeom>
                    <a:avLst/>
                    <a:gdLst/>
                    <a:ahLst/>
                    <a:cxnLst>
                      <a:cxn ang="0">
                        <a:pos x="22" y="3"/>
                      </a:cxn>
                      <a:cxn ang="0">
                        <a:pos x="6" y="0"/>
                      </a:cxn>
                      <a:cxn ang="0">
                        <a:pos x="0" y="10"/>
                      </a:cxn>
                      <a:cxn ang="0">
                        <a:pos x="19" y="14"/>
                      </a:cxn>
                      <a:cxn ang="0">
                        <a:pos x="22" y="3"/>
                      </a:cxn>
                    </a:cxnLst>
                    <a:rect l="0" t="0" r="r" b="b"/>
                    <a:pathLst>
                      <a:path w="22" h="14">
                        <a:moveTo>
                          <a:pt x="22" y="3"/>
                        </a:moveTo>
                        <a:cubicBezTo>
                          <a:pt x="6" y="0"/>
                          <a:pt x="6" y="0"/>
                          <a:pt x="6" y="0"/>
                        </a:cubicBezTo>
                        <a:cubicBezTo>
                          <a:pt x="6" y="0"/>
                          <a:pt x="4" y="6"/>
                          <a:pt x="0" y="10"/>
                        </a:cubicBezTo>
                        <a:cubicBezTo>
                          <a:pt x="8" y="12"/>
                          <a:pt x="19" y="14"/>
                          <a:pt x="19" y="14"/>
                        </a:cubicBezTo>
                        <a:lnTo>
                          <a:pt x="22" y="3"/>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185"/>
                  <p:cNvSpPr>
                    <a:spLocks noChangeAspect="1"/>
                  </p:cNvSpPr>
                  <p:nvPr/>
                </p:nvSpPr>
                <p:spPr bwMode="auto">
                  <a:xfrm>
                    <a:off x="2422" y="2940"/>
                    <a:ext cx="38" cy="24"/>
                  </a:xfrm>
                  <a:custGeom>
                    <a:avLst/>
                    <a:gdLst/>
                    <a:ahLst/>
                    <a:cxnLst>
                      <a:cxn ang="0">
                        <a:pos x="19" y="3"/>
                      </a:cxn>
                      <a:cxn ang="0">
                        <a:pos x="5" y="0"/>
                      </a:cxn>
                      <a:cxn ang="0">
                        <a:pos x="0" y="8"/>
                      </a:cxn>
                      <a:cxn ang="0">
                        <a:pos x="16" y="12"/>
                      </a:cxn>
                      <a:cxn ang="0">
                        <a:pos x="19" y="3"/>
                      </a:cxn>
                    </a:cxnLst>
                    <a:rect l="0" t="0" r="r" b="b"/>
                    <a:pathLst>
                      <a:path w="19" h="12">
                        <a:moveTo>
                          <a:pt x="19" y="3"/>
                        </a:moveTo>
                        <a:cubicBezTo>
                          <a:pt x="5" y="0"/>
                          <a:pt x="5" y="0"/>
                          <a:pt x="5" y="0"/>
                        </a:cubicBezTo>
                        <a:cubicBezTo>
                          <a:pt x="5" y="0"/>
                          <a:pt x="3" y="5"/>
                          <a:pt x="0" y="8"/>
                        </a:cubicBezTo>
                        <a:cubicBezTo>
                          <a:pt x="7" y="10"/>
                          <a:pt x="16" y="12"/>
                          <a:pt x="16" y="12"/>
                        </a:cubicBezTo>
                        <a:lnTo>
                          <a:pt x="19"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Freeform 186"/>
                  <p:cNvSpPr>
                    <a:spLocks noChangeAspect="1"/>
                  </p:cNvSpPr>
                  <p:nvPr/>
                </p:nvSpPr>
                <p:spPr bwMode="auto">
                  <a:xfrm>
                    <a:off x="2424" y="2940"/>
                    <a:ext cx="36" cy="24"/>
                  </a:xfrm>
                  <a:custGeom>
                    <a:avLst/>
                    <a:gdLst/>
                    <a:ahLst/>
                    <a:cxnLst>
                      <a:cxn ang="0">
                        <a:pos x="18" y="3"/>
                      </a:cxn>
                      <a:cxn ang="0">
                        <a:pos x="5" y="0"/>
                      </a:cxn>
                      <a:cxn ang="0">
                        <a:pos x="0" y="8"/>
                      </a:cxn>
                      <a:cxn ang="0">
                        <a:pos x="15" y="12"/>
                      </a:cxn>
                      <a:cxn ang="0">
                        <a:pos x="18" y="3"/>
                      </a:cxn>
                    </a:cxnLst>
                    <a:rect l="0" t="0" r="r" b="b"/>
                    <a:pathLst>
                      <a:path w="18" h="12">
                        <a:moveTo>
                          <a:pt x="18" y="3"/>
                        </a:moveTo>
                        <a:cubicBezTo>
                          <a:pt x="5" y="0"/>
                          <a:pt x="5" y="0"/>
                          <a:pt x="5" y="0"/>
                        </a:cubicBezTo>
                        <a:cubicBezTo>
                          <a:pt x="5" y="0"/>
                          <a:pt x="3" y="5"/>
                          <a:pt x="0" y="8"/>
                        </a:cubicBezTo>
                        <a:cubicBezTo>
                          <a:pt x="6" y="10"/>
                          <a:pt x="15" y="12"/>
                          <a:pt x="15" y="12"/>
                        </a:cubicBezTo>
                        <a:lnTo>
                          <a:pt x="18"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Freeform 187"/>
                  <p:cNvSpPr>
                    <a:spLocks noChangeAspect="1"/>
                  </p:cNvSpPr>
                  <p:nvPr/>
                </p:nvSpPr>
                <p:spPr bwMode="auto">
                  <a:xfrm>
                    <a:off x="2378" y="2924"/>
                    <a:ext cx="46" cy="30"/>
                  </a:xfrm>
                  <a:custGeom>
                    <a:avLst/>
                    <a:gdLst/>
                    <a:ahLst/>
                    <a:cxnLst>
                      <a:cxn ang="0">
                        <a:pos x="1" y="0"/>
                      </a:cxn>
                      <a:cxn ang="0">
                        <a:pos x="2" y="12"/>
                      </a:cxn>
                      <a:cxn ang="0">
                        <a:pos x="15" y="15"/>
                      </a:cxn>
                      <a:cxn ang="0">
                        <a:pos x="23" y="6"/>
                      </a:cxn>
                      <a:cxn ang="0">
                        <a:pos x="1" y="0"/>
                      </a:cxn>
                    </a:cxnLst>
                    <a:rect l="0" t="0" r="r" b="b"/>
                    <a:pathLst>
                      <a:path w="23" h="15">
                        <a:moveTo>
                          <a:pt x="1" y="0"/>
                        </a:moveTo>
                        <a:cubicBezTo>
                          <a:pt x="1" y="0"/>
                          <a:pt x="0" y="8"/>
                          <a:pt x="2" y="12"/>
                        </a:cubicBezTo>
                        <a:cubicBezTo>
                          <a:pt x="7" y="13"/>
                          <a:pt x="15" y="15"/>
                          <a:pt x="15" y="15"/>
                        </a:cubicBezTo>
                        <a:cubicBezTo>
                          <a:pt x="15" y="15"/>
                          <a:pt x="20" y="12"/>
                          <a:pt x="23" y="6"/>
                        </a:cubicBezTo>
                        <a:cubicBezTo>
                          <a:pt x="10" y="2"/>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Freeform 188"/>
                  <p:cNvSpPr>
                    <a:spLocks noChangeAspect="1"/>
                  </p:cNvSpPr>
                  <p:nvPr/>
                </p:nvSpPr>
                <p:spPr bwMode="auto">
                  <a:xfrm>
                    <a:off x="2380" y="2926"/>
                    <a:ext cx="40" cy="26"/>
                  </a:xfrm>
                  <a:custGeom>
                    <a:avLst/>
                    <a:gdLst/>
                    <a:ahLst/>
                    <a:cxnLst>
                      <a:cxn ang="0">
                        <a:pos x="1" y="0"/>
                      </a:cxn>
                      <a:cxn ang="0">
                        <a:pos x="2" y="10"/>
                      </a:cxn>
                      <a:cxn ang="0">
                        <a:pos x="13" y="13"/>
                      </a:cxn>
                      <a:cxn ang="0">
                        <a:pos x="20" y="5"/>
                      </a:cxn>
                      <a:cxn ang="0">
                        <a:pos x="1" y="0"/>
                      </a:cxn>
                    </a:cxnLst>
                    <a:rect l="0" t="0" r="r" b="b"/>
                    <a:pathLst>
                      <a:path w="20" h="13">
                        <a:moveTo>
                          <a:pt x="1" y="0"/>
                        </a:moveTo>
                        <a:cubicBezTo>
                          <a:pt x="1" y="0"/>
                          <a:pt x="0" y="7"/>
                          <a:pt x="2" y="10"/>
                        </a:cubicBezTo>
                        <a:cubicBezTo>
                          <a:pt x="6" y="11"/>
                          <a:pt x="13" y="13"/>
                          <a:pt x="13" y="13"/>
                        </a:cubicBezTo>
                        <a:cubicBezTo>
                          <a:pt x="13" y="13"/>
                          <a:pt x="18" y="10"/>
                          <a:pt x="20" y="5"/>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89"/>
                  <p:cNvSpPr>
                    <a:spLocks noChangeAspect="1"/>
                  </p:cNvSpPr>
                  <p:nvPr/>
                </p:nvSpPr>
                <p:spPr bwMode="auto">
                  <a:xfrm>
                    <a:off x="2382" y="2928"/>
                    <a:ext cx="36" cy="22"/>
                  </a:xfrm>
                  <a:custGeom>
                    <a:avLst/>
                    <a:gdLst/>
                    <a:ahLst/>
                    <a:cxnLst>
                      <a:cxn ang="0">
                        <a:pos x="1" y="0"/>
                      </a:cxn>
                      <a:cxn ang="0">
                        <a:pos x="2" y="9"/>
                      </a:cxn>
                      <a:cxn ang="0">
                        <a:pos x="12" y="11"/>
                      </a:cxn>
                      <a:cxn ang="0">
                        <a:pos x="18" y="4"/>
                      </a:cxn>
                      <a:cxn ang="0">
                        <a:pos x="1" y="0"/>
                      </a:cxn>
                    </a:cxnLst>
                    <a:rect l="0" t="0" r="r" b="b"/>
                    <a:pathLst>
                      <a:path w="18" h="11">
                        <a:moveTo>
                          <a:pt x="1" y="0"/>
                        </a:moveTo>
                        <a:cubicBezTo>
                          <a:pt x="1" y="0"/>
                          <a:pt x="0" y="6"/>
                          <a:pt x="2" y="9"/>
                        </a:cubicBezTo>
                        <a:cubicBezTo>
                          <a:pt x="6" y="10"/>
                          <a:pt x="12" y="11"/>
                          <a:pt x="12" y="11"/>
                        </a:cubicBezTo>
                        <a:cubicBezTo>
                          <a:pt x="12" y="11"/>
                          <a:pt x="16" y="9"/>
                          <a:pt x="18" y="4"/>
                        </a:cubicBezTo>
                        <a:cubicBezTo>
                          <a:pt x="8"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Freeform 190"/>
                  <p:cNvSpPr>
                    <a:spLocks noChangeAspect="1"/>
                  </p:cNvSpPr>
                  <p:nvPr/>
                </p:nvSpPr>
                <p:spPr bwMode="auto">
                  <a:xfrm>
                    <a:off x="2324" y="2948"/>
                    <a:ext cx="38" cy="32"/>
                  </a:xfrm>
                  <a:custGeom>
                    <a:avLst/>
                    <a:gdLst/>
                    <a:ahLst/>
                    <a:cxnLst>
                      <a:cxn ang="0">
                        <a:pos x="4" y="0"/>
                      </a:cxn>
                      <a:cxn ang="0">
                        <a:pos x="19" y="4"/>
                      </a:cxn>
                      <a:cxn ang="0">
                        <a:pos x="19" y="16"/>
                      </a:cxn>
                      <a:cxn ang="0">
                        <a:pos x="0" y="11"/>
                      </a:cxn>
                      <a:cxn ang="0">
                        <a:pos x="4" y="0"/>
                      </a:cxn>
                    </a:cxnLst>
                    <a:rect l="0" t="0" r="r" b="b"/>
                    <a:pathLst>
                      <a:path w="19" h="16">
                        <a:moveTo>
                          <a:pt x="4" y="0"/>
                        </a:moveTo>
                        <a:cubicBezTo>
                          <a:pt x="19" y="4"/>
                          <a:pt x="19" y="4"/>
                          <a:pt x="19" y="4"/>
                        </a:cubicBezTo>
                        <a:cubicBezTo>
                          <a:pt x="19" y="4"/>
                          <a:pt x="18" y="11"/>
                          <a:pt x="19" y="16"/>
                        </a:cubicBezTo>
                        <a:cubicBezTo>
                          <a:pt x="12" y="14"/>
                          <a:pt x="0" y="11"/>
                          <a:pt x="0" y="11"/>
                        </a:cubicBezTo>
                        <a:lnTo>
                          <a:pt x="4" y="0"/>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191"/>
                  <p:cNvSpPr>
                    <a:spLocks noChangeAspect="1"/>
                  </p:cNvSpPr>
                  <p:nvPr/>
                </p:nvSpPr>
                <p:spPr bwMode="auto">
                  <a:xfrm>
                    <a:off x="2328" y="2950"/>
                    <a:ext cx="30" cy="26"/>
                  </a:xfrm>
                  <a:custGeom>
                    <a:avLst/>
                    <a:gdLst/>
                    <a:ahLst/>
                    <a:cxnLst>
                      <a:cxn ang="0">
                        <a:pos x="3" y="0"/>
                      </a:cxn>
                      <a:cxn ang="0">
                        <a:pos x="15" y="3"/>
                      </a:cxn>
                      <a:cxn ang="0">
                        <a:pos x="15" y="13"/>
                      </a:cxn>
                      <a:cxn ang="0">
                        <a:pos x="0" y="10"/>
                      </a:cxn>
                      <a:cxn ang="0">
                        <a:pos x="3" y="0"/>
                      </a:cxn>
                    </a:cxnLst>
                    <a:rect l="0" t="0" r="r" b="b"/>
                    <a:pathLst>
                      <a:path w="15" h="13">
                        <a:moveTo>
                          <a:pt x="3" y="0"/>
                        </a:moveTo>
                        <a:cubicBezTo>
                          <a:pt x="15" y="3"/>
                          <a:pt x="15" y="3"/>
                          <a:pt x="15" y="3"/>
                        </a:cubicBezTo>
                        <a:cubicBezTo>
                          <a:pt x="15" y="3"/>
                          <a:pt x="14" y="9"/>
                          <a:pt x="15" y="13"/>
                        </a:cubicBezTo>
                        <a:cubicBezTo>
                          <a:pt x="10" y="12"/>
                          <a:pt x="0" y="10"/>
                          <a:pt x="0" y="10"/>
                        </a:cubicBezTo>
                        <a:lnTo>
                          <a:pt x="3" y="0"/>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Freeform 192"/>
                  <p:cNvSpPr>
                    <a:spLocks noChangeAspect="1"/>
                  </p:cNvSpPr>
                  <p:nvPr/>
                </p:nvSpPr>
                <p:spPr bwMode="auto">
                  <a:xfrm>
                    <a:off x="2330" y="2952"/>
                    <a:ext cx="28" cy="24"/>
                  </a:xfrm>
                  <a:custGeom>
                    <a:avLst/>
                    <a:gdLst/>
                    <a:ahLst/>
                    <a:cxnLst>
                      <a:cxn ang="0">
                        <a:pos x="2" y="0"/>
                      </a:cxn>
                      <a:cxn ang="0">
                        <a:pos x="14" y="3"/>
                      </a:cxn>
                      <a:cxn ang="0">
                        <a:pos x="14" y="12"/>
                      </a:cxn>
                      <a:cxn ang="0">
                        <a:pos x="0" y="8"/>
                      </a:cxn>
                      <a:cxn ang="0">
                        <a:pos x="2" y="0"/>
                      </a:cxn>
                    </a:cxnLst>
                    <a:rect l="0" t="0" r="r" b="b"/>
                    <a:pathLst>
                      <a:path w="14" h="12">
                        <a:moveTo>
                          <a:pt x="2" y="0"/>
                        </a:moveTo>
                        <a:cubicBezTo>
                          <a:pt x="14" y="3"/>
                          <a:pt x="14" y="3"/>
                          <a:pt x="14" y="3"/>
                        </a:cubicBezTo>
                        <a:cubicBezTo>
                          <a:pt x="14" y="3"/>
                          <a:pt x="13" y="8"/>
                          <a:pt x="14" y="12"/>
                        </a:cubicBezTo>
                        <a:cubicBezTo>
                          <a:pt x="9" y="11"/>
                          <a:pt x="0" y="8"/>
                          <a:pt x="0" y="8"/>
                        </a:cubicBezTo>
                        <a:lnTo>
                          <a:pt x="2" y="0"/>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Freeform 193"/>
                  <p:cNvSpPr>
                    <a:spLocks noChangeAspect="1"/>
                  </p:cNvSpPr>
                  <p:nvPr/>
                </p:nvSpPr>
                <p:spPr bwMode="auto">
                  <a:xfrm>
                    <a:off x="2408" y="2970"/>
                    <a:ext cx="44" cy="30"/>
                  </a:xfrm>
                  <a:custGeom>
                    <a:avLst/>
                    <a:gdLst/>
                    <a:ahLst/>
                    <a:cxnLst>
                      <a:cxn ang="0">
                        <a:pos x="22" y="4"/>
                      </a:cxn>
                      <a:cxn ang="0">
                        <a:pos x="5" y="0"/>
                      </a:cxn>
                      <a:cxn ang="0">
                        <a:pos x="0" y="10"/>
                      </a:cxn>
                      <a:cxn ang="0">
                        <a:pos x="18" y="15"/>
                      </a:cxn>
                      <a:cxn ang="0">
                        <a:pos x="22" y="4"/>
                      </a:cxn>
                    </a:cxnLst>
                    <a:rect l="0" t="0" r="r" b="b"/>
                    <a:pathLst>
                      <a:path w="22" h="15">
                        <a:moveTo>
                          <a:pt x="22" y="4"/>
                        </a:moveTo>
                        <a:cubicBezTo>
                          <a:pt x="5" y="0"/>
                          <a:pt x="5" y="0"/>
                          <a:pt x="5" y="0"/>
                        </a:cubicBezTo>
                        <a:cubicBezTo>
                          <a:pt x="5" y="0"/>
                          <a:pt x="3" y="6"/>
                          <a:pt x="0" y="10"/>
                        </a:cubicBezTo>
                        <a:cubicBezTo>
                          <a:pt x="7" y="12"/>
                          <a:pt x="18" y="15"/>
                          <a:pt x="18" y="15"/>
                        </a:cubicBezTo>
                        <a:lnTo>
                          <a:pt x="22" y="4"/>
                        </a:ln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Freeform 194"/>
                  <p:cNvSpPr>
                    <a:spLocks noChangeAspect="1"/>
                  </p:cNvSpPr>
                  <p:nvPr/>
                </p:nvSpPr>
                <p:spPr bwMode="auto">
                  <a:xfrm>
                    <a:off x="2412" y="2972"/>
                    <a:ext cx="36" cy="26"/>
                  </a:xfrm>
                  <a:custGeom>
                    <a:avLst/>
                    <a:gdLst/>
                    <a:ahLst/>
                    <a:cxnLst>
                      <a:cxn ang="0">
                        <a:pos x="18" y="3"/>
                      </a:cxn>
                      <a:cxn ang="0">
                        <a:pos x="4" y="0"/>
                      </a:cxn>
                      <a:cxn ang="0">
                        <a:pos x="0" y="9"/>
                      </a:cxn>
                      <a:cxn ang="0">
                        <a:pos x="15" y="13"/>
                      </a:cxn>
                      <a:cxn ang="0">
                        <a:pos x="18" y="3"/>
                      </a:cxn>
                    </a:cxnLst>
                    <a:rect l="0" t="0" r="r" b="b"/>
                    <a:pathLst>
                      <a:path w="18" h="13">
                        <a:moveTo>
                          <a:pt x="18" y="3"/>
                        </a:moveTo>
                        <a:cubicBezTo>
                          <a:pt x="4" y="0"/>
                          <a:pt x="4" y="0"/>
                          <a:pt x="4" y="0"/>
                        </a:cubicBezTo>
                        <a:cubicBezTo>
                          <a:pt x="4" y="0"/>
                          <a:pt x="2" y="5"/>
                          <a:pt x="0" y="9"/>
                        </a:cubicBezTo>
                        <a:cubicBezTo>
                          <a:pt x="6" y="10"/>
                          <a:pt x="15" y="13"/>
                          <a:pt x="15" y="13"/>
                        </a:cubicBezTo>
                        <a:lnTo>
                          <a:pt x="18" y="3"/>
                        </a:ln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reeform 195"/>
                  <p:cNvSpPr>
                    <a:spLocks noChangeAspect="1"/>
                  </p:cNvSpPr>
                  <p:nvPr/>
                </p:nvSpPr>
                <p:spPr bwMode="auto">
                  <a:xfrm>
                    <a:off x="2414" y="2972"/>
                    <a:ext cx="34" cy="24"/>
                  </a:xfrm>
                  <a:custGeom>
                    <a:avLst/>
                    <a:gdLst/>
                    <a:ahLst/>
                    <a:cxnLst>
                      <a:cxn ang="0">
                        <a:pos x="17" y="3"/>
                      </a:cxn>
                      <a:cxn ang="0">
                        <a:pos x="4" y="0"/>
                      </a:cxn>
                      <a:cxn ang="0">
                        <a:pos x="0" y="8"/>
                      </a:cxn>
                      <a:cxn ang="0">
                        <a:pos x="14" y="12"/>
                      </a:cxn>
                      <a:cxn ang="0">
                        <a:pos x="17" y="3"/>
                      </a:cxn>
                    </a:cxnLst>
                    <a:rect l="0" t="0" r="r" b="b"/>
                    <a:pathLst>
                      <a:path w="17" h="12">
                        <a:moveTo>
                          <a:pt x="17" y="3"/>
                        </a:moveTo>
                        <a:cubicBezTo>
                          <a:pt x="4" y="0"/>
                          <a:pt x="4" y="0"/>
                          <a:pt x="4" y="0"/>
                        </a:cubicBezTo>
                        <a:cubicBezTo>
                          <a:pt x="4" y="0"/>
                          <a:pt x="2" y="5"/>
                          <a:pt x="0" y="8"/>
                        </a:cubicBezTo>
                        <a:cubicBezTo>
                          <a:pt x="5" y="10"/>
                          <a:pt x="14" y="12"/>
                          <a:pt x="14" y="12"/>
                        </a:cubicBezTo>
                        <a:lnTo>
                          <a:pt x="17" y="3"/>
                        </a:ln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Freeform 196"/>
                  <p:cNvSpPr>
                    <a:spLocks noChangeAspect="1"/>
                  </p:cNvSpPr>
                  <p:nvPr/>
                </p:nvSpPr>
                <p:spPr bwMode="auto">
                  <a:xfrm>
                    <a:off x="2366" y="2956"/>
                    <a:ext cx="46" cy="32"/>
                  </a:xfrm>
                  <a:custGeom>
                    <a:avLst/>
                    <a:gdLst/>
                    <a:ahLst/>
                    <a:cxnLst>
                      <a:cxn ang="0">
                        <a:pos x="1" y="0"/>
                      </a:cxn>
                      <a:cxn ang="0">
                        <a:pos x="2" y="12"/>
                      </a:cxn>
                      <a:cxn ang="0">
                        <a:pos x="15" y="16"/>
                      </a:cxn>
                      <a:cxn ang="0">
                        <a:pos x="23" y="6"/>
                      </a:cxn>
                      <a:cxn ang="0">
                        <a:pos x="1" y="0"/>
                      </a:cxn>
                    </a:cxnLst>
                    <a:rect l="0" t="0" r="r" b="b"/>
                    <a:pathLst>
                      <a:path w="23" h="16">
                        <a:moveTo>
                          <a:pt x="1" y="0"/>
                        </a:moveTo>
                        <a:cubicBezTo>
                          <a:pt x="1" y="0"/>
                          <a:pt x="0" y="8"/>
                          <a:pt x="2" y="12"/>
                        </a:cubicBezTo>
                        <a:cubicBezTo>
                          <a:pt x="7" y="14"/>
                          <a:pt x="15" y="16"/>
                          <a:pt x="15" y="16"/>
                        </a:cubicBezTo>
                        <a:cubicBezTo>
                          <a:pt x="15" y="16"/>
                          <a:pt x="21" y="13"/>
                          <a:pt x="23" y="6"/>
                        </a:cubicBezTo>
                        <a:cubicBezTo>
                          <a:pt x="11" y="3"/>
                          <a:pt x="1" y="0"/>
                          <a:pt x="1" y="0"/>
                        </a:cubicBezTo>
                        <a:close/>
                      </a:path>
                    </a:pathLst>
                  </a:custGeom>
                  <a:solidFill>
                    <a:srgbClr val="A5B7C9"/>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Freeform 197"/>
                  <p:cNvSpPr>
                    <a:spLocks noChangeAspect="1"/>
                  </p:cNvSpPr>
                  <p:nvPr/>
                </p:nvSpPr>
                <p:spPr bwMode="auto">
                  <a:xfrm>
                    <a:off x="2368" y="2960"/>
                    <a:ext cx="40" cy="24"/>
                  </a:xfrm>
                  <a:custGeom>
                    <a:avLst/>
                    <a:gdLst/>
                    <a:ahLst/>
                    <a:cxnLst>
                      <a:cxn ang="0">
                        <a:pos x="1" y="0"/>
                      </a:cxn>
                      <a:cxn ang="0">
                        <a:pos x="2" y="10"/>
                      </a:cxn>
                      <a:cxn ang="0">
                        <a:pos x="13" y="12"/>
                      </a:cxn>
                      <a:cxn ang="0">
                        <a:pos x="20" y="4"/>
                      </a:cxn>
                      <a:cxn ang="0">
                        <a:pos x="1" y="0"/>
                      </a:cxn>
                    </a:cxnLst>
                    <a:rect l="0" t="0" r="r" b="b"/>
                    <a:pathLst>
                      <a:path w="20" h="12">
                        <a:moveTo>
                          <a:pt x="1" y="0"/>
                        </a:moveTo>
                        <a:cubicBezTo>
                          <a:pt x="1" y="0"/>
                          <a:pt x="0" y="6"/>
                          <a:pt x="2" y="10"/>
                        </a:cubicBezTo>
                        <a:cubicBezTo>
                          <a:pt x="7" y="11"/>
                          <a:pt x="13" y="12"/>
                          <a:pt x="13" y="12"/>
                        </a:cubicBezTo>
                        <a:cubicBezTo>
                          <a:pt x="13" y="12"/>
                          <a:pt x="18" y="10"/>
                          <a:pt x="20" y="4"/>
                        </a:cubicBezTo>
                        <a:cubicBezTo>
                          <a:pt x="9" y="2"/>
                          <a:pt x="1" y="0"/>
                          <a:pt x="1" y="0"/>
                        </a:cubicBezTo>
                        <a:close/>
                      </a:path>
                    </a:pathLst>
                  </a:custGeom>
                  <a:solidFill>
                    <a:srgbClr val="0B3C68"/>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Freeform 198"/>
                  <p:cNvSpPr>
                    <a:spLocks noChangeAspect="1"/>
                  </p:cNvSpPr>
                  <p:nvPr/>
                </p:nvSpPr>
                <p:spPr bwMode="auto">
                  <a:xfrm>
                    <a:off x="2370" y="2960"/>
                    <a:ext cx="36" cy="24"/>
                  </a:xfrm>
                  <a:custGeom>
                    <a:avLst/>
                    <a:gdLst/>
                    <a:ahLst/>
                    <a:cxnLst>
                      <a:cxn ang="0">
                        <a:pos x="1" y="0"/>
                      </a:cxn>
                      <a:cxn ang="0">
                        <a:pos x="2" y="9"/>
                      </a:cxn>
                      <a:cxn ang="0">
                        <a:pos x="12" y="12"/>
                      </a:cxn>
                      <a:cxn ang="0">
                        <a:pos x="18" y="5"/>
                      </a:cxn>
                      <a:cxn ang="0">
                        <a:pos x="1" y="0"/>
                      </a:cxn>
                    </a:cxnLst>
                    <a:rect l="0" t="0" r="r" b="b"/>
                    <a:pathLst>
                      <a:path w="18" h="12">
                        <a:moveTo>
                          <a:pt x="1" y="0"/>
                        </a:moveTo>
                        <a:cubicBezTo>
                          <a:pt x="1" y="0"/>
                          <a:pt x="0" y="6"/>
                          <a:pt x="2" y="9"/>
                        </a:cubicBezTo>
                        <a:cubicBezTo>
                          <a:pt x="6" y="10"/>
                          <a:pt x="12" y="12"/>
                          <a:pt x="12" y="12"/>
                        </a:cubicBezTo>
                        <a:cubicBezTo>
                          <a:pt x="12" y="12"/>
                          <a:pt x="16" y="9"/>
                          <a:pt x="18" y="5"/>
                        </a:cubicBezTo>
                        <a:cubicBezTo>
                          <a:pt x="9" y="2"/>
                          <a:pt x="1" y="0"/>
                          <a:pt x="1" y="0"/>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199"/>
                  <p:cNvSpPr>
                    <a:spLocks noChangeAspect="1"/>
                  </p:cNvSpPr>
                  <p:nvPr/>
                </p:nvSpPr>
                <p:spPr bwMode="auto">
                  <a:xfrm>
                    <a:off x="2358" y="2998"/>
                    <a:ext cx="10" cy="24"/>
                  </a:xfrm>
                  <a:custGeom>
                    <a:avLst/>
                    <a:gdLst/>
                    <a:ahLst/>
                    <a:cxnLst>
                      <a:cxn ang="0">
                        <a:pos x="1" y="6"/>
                      </a:cxn>
                      <a:cxn ang="0">
                        <a:pos x="2" y="1"/>
                      </a:cxn>
                      <a:cxn ang="0">
                        <a:pos x="4" y="6"/>
                      </a:cxn>
                      <a:cxn ang="0">
                        <a:pos x="3" y="12"/>
                      </a:cxn>
                      <a:cxn ang="0">
                        <a:pos x="1" y="6"/>
                      </a:cxn>
                    </a:cxnLst>
                    <a:rect l="0" t="0" r="r" b="b"/>
                    <a:pathLst>
                      <a:path w="5" h="12">
                        <a:moveTo>
                          <a:pt x="1" y="6"/>
                        </a:moveTo>
                        <a:cubicBezTo>
                          <a:pt x="0" y="3"/>
                          <a:pt x="1" y="1"/>
                          <a:pt x="2" y="1"/>
                        </a:cubicBezTo>
                        <a:cubicBezTo>
                          <a:pt x="3" y="0"/>
                          <a:pt x="4" y="3"/>
                          <a:pt x="4" y="6"/>
                        </a:cubicBezTo>
                        <a:cubicBezTo>
                          <a:pt x="5" y="9"/>
                          <a:pt x="4" y="12"/>
                          <a:pt x="3" y="12"/>
                        </a:cubicBezTo>
                        <a:cubicBezTo>
                          <a:pt x="2" y="12"/>
                          <a:pt x="1"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Freeform 200"/>
                  <p:cNvSpPr>
                    <a:spLocks noChangeAspect="1"/>
                  </p:cNvSpPr>
                  <p:nvPr/>
                </p:nvSpPr>
                <p:spPr bwMode="auto">
                  <a:xfrm>
                    <a:off x="2360" y="3002"/>
                    <a:ext cx="6" cy="18"/>
                  </a:xfrm>
                  <a:custGeom>
                    <a:avLst/>
                    <a:gdLst/>
                    <a:ahLst/>
                    <a:cxnLst>
                      <a:cxn ang="0">
                        <a:pos x="3" y="4"/>
                      </a:cxn>
                      <a:cxn ang="0">
                        <a:pos x="2" y="9"/>
                      </a:cxn>
                      <a:cxn ang="0">
                        <a:pos x="0" y="4"/>
                      </a:cxn>
                      <a:cxn ang="0">
                        <a:pos x="1" y="0"/>
                      </a:cxn>
                      <a:cxn ang="0">
                        <a:pos x="3" y="4"/>
                      </a:cxn>
                    </a:cxnLst>
                    <a:rect l="0" t="0" r="r" b="b"/>
                    <a:pathLst>
                      <a:path w="3" h="9">
                        <a:moveTo>
                          <a:pt x="3" y="4"/>
                        </a:moveTo>
                        <a:cubicBezTo>
                          <a:pt x="3" y="7"/>
                          <a:pt x="3" y="9"/>
                          <a:pt x="2" y="9"/>
                        </a:cubicBezTo>
                        <a:cubicBezTo>
                          <a:pt x="1" y="9"/>
                          <a:pt x="0" y="7"/>
                          <a:pt x="0" y="4"/>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Freeform 201"/>
                  <p:cNvSpPr>
                    <a:spLocks noChangeAspect="1"/>
                  </p:cNvSpPr>
                  <p:nvPr/>
                </p:nvSpPr>
                <p:spPr bwMode="auto">
                  <a:xfrm>
                    <a:off x="2372" y="3002"/>
                    <a:ext cx="10" cy="24"/>
                  </a:xfrm>
                  <a:custGeom>
                    <a:avLst/>
                    <a:gdLst/>
                    <a:ahLst/>
                    <a:cxnLst>
                      <a:cxn ang="0">
                        <a:pos x="1" y="6"/>
                      </a:cxn>
                      <a:cxn ang="0">
                        <a:pos x="4" y="1"/>
                      </a:cxn>
                      <a:cxn ang="0">
                        <a:pos x="4" y="7"/>
                      </a:cxn>
                      <a:cxn ang="0">
                        <a:pos x="1" y="11"/>
                      </a:cxn>
                      <a:cxn ang="0">
                        <a:pos x="1" y="6"/>
                      </a:cxn>
                    </a:cxnLst>
                    <a:rect l="0" t="0" r="r" b="b"/>
                    <a:pathLst>
                      <a:path w="5" h="12">
                        <a:moveTo>
                          <a:pt x="1" y="6"/>
                        </a:moveTo>
                        <a:cubicBezTo>
                          <a:pt x="1" y="3"/>
                          <a:pt x="3" y="0"/>
                          <a:pt x="4" y="1"/>
                        </a:cubicBezTo>
                        <a:cubicBezTo>
                          <a:pt x="5" y="1"/>
                          <a:pt x="5" y="4"/>
                          <a:pt x="4" y="7"/>
                        </a:cubicBezTo>
                        <a:cubicBezTo>
                          <a:pt x="3" y="10"/>
                          <a:pt x="2" y="12"/>
                          <a:pt x="1" y="11"/>
                        </a:cubicBezTo>
                        <a:cubicBezTo>
                          <a:pt x="0" y="11"/>
                          <a:pt x="0" y="8"/>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202"/>
                  <p:cNvSpPr>
                    <a:spLocks noChangeAspect="1"/>
                  </p:cNvSpPr>
                  <p:nvPr/>
                </p:nvSpPr>
                <p:spPr bwMode="auto">
                  <a:xfrm>
                    <a:off x="2372" y="3006"/>
                    <a:ext cx="10" cy="18"/>
                  </a:xfrm>
                  <a:custGeom>
                    <a:avLst/>
                    <a:gdLst/>
                    <a:ahLst/>
                    <a:cxnLst>
                      <a:cxn ang="0">
                        <a:pos x="4" y="5"/>
                      </a:cxn>
                      <a:cxn ang="0">
                        <a:pos x="1" y="8"/>
                      </a:cxn>
                      <a:cxn ang="0">
                        <a:pos x="1" y="4"/>
                      </a:cxn>
                      <a:cxn ang="0">
                        <a:pos x="4" y="0"/>
                      </a:cxn>
                      <a:cxn ang="0">
                        <a:pos x="4" y="5"/>
                      </a:cxn>
                    </a:cxnLst>
                    <a:rect l="0" t="0" r="r" b="b"/>
                    <a:pathLst>
                      <a:path w="5" h="9">
                        <a:moveTo>
                          <a:pt x="4" y="5"/>
                        </a:moveTo>
                        <a:cubicBezTo>
                          <a:pt x="3" y="7"/>
                          <a:pt x="2" y="9"/>
                          <a:pt x="1" y="8"/>
                        </a:cubicBezTo>
                        <a:cubicBezTo>
                          <a:pt x="0" y="8"/>
                          <a:pt x="0" y="6"/>
                          <a:pt x="1" y="4"/>
                        </a:cubicBezTo>
                        <a:cubicBezTo>
                          <a:pt x="2" y="1"/>
                          <a:pt x="3" y="0"/>
                          <a:pt x="4" y="0"/>
                        </a:cubicBezTo>
                        <a:cubicBezTo>
                          <a:pt x="5" y="0"/>
                          <a:pt x="5" y="2"/>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203"/>
                  <p:cNvSpPr>
                    <a:spLocks noChangeAspect="1"/>
                  </p:cNvSpPr>
                  <p:nvPr/>
                </p:nvSpPr>
                <p:spPr bwMode="auto">
                  <a:xfrm>
                    <a:off x="2380" y="3010"/>
                    <a:ext cx="20" cy="18"/>
                  </a:xfrm>
                  <a:custGeom>
                    <a:avLst/>
                    <a:gdLst/>
                    <a:ahLst/>
                    <a:cxnLst>
                      <a:cxn ang="0">
                        <a:pos x="4" y="3"/>
                      </a:cxn>
                      <a:cxn ang="0">
                        <a:pos x="9" y="0"/>
                      </a:cxn>
                      <a:cxn ang="0">
                        <a:pos x="7" y="6"/>
                      </a:cxn>
                      <a:cxn ang="0">
                        <a:pos x="1" y="8"/>
                      </a:cxn>
                      <a:cxn ang="0">
                        <a:pos x="4" y="3"/>
                      </a:cxn>
                    </a:cxnLst>
                    <a:rect l="0" t="0" r="r" b="b"/>
                    <a:pathLst>
                      <a:path w="10" h="9">
                        <a:moveTo>
                          <a:pt x="4" y="3"/>
                        </a:moveTo>
                        <a:cubicBezTo>
                          <a:pt x="6" y="1"/>
                          <a:pt x="9" y="0"/>
                          <a:pt x="9" y="0"/>
                        </a:cubicBezTo>
                        <a:cubicBezTo>
                          <a:pt x="10" y="1"/>
                          <a:pt x="9" y="4"/>
                          <a:pt x="7" y="6"/>
                        </a:cubicBezTo>
                        <a:cubicBezTo>
                          <a:pt x="4" y="8"/>
                          <a:pt x="2" y="9"/>
                          <a:pt x="1" y="8"/>
                        </a:cubicBezTo>
                        <a:cubicBezTo>
                          <a:pt x="0" y="7"/>
                          <a:pt x="2" y="5"/>
                          <a:pt x="4" y="3"/>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Freeform 204"/>
                  <p:cNvSpPr>
                    <a:spLocks noChangeAspect="1"/>
                  </p:cNvSpPr>
                  <p:nvPr/>
                </p:nvSpPr>
                <p:spPr bwMode="auto">
                  <a:xfrm>
                    <a:off x="2382" y="3012"/>
                    <a:ext cx="16" cy="14"/>
                  </a:xfrm>
                  <a:custGeom>
                    <a:avLst/>
                    <a:gdLst/>
                    <a:ahLst/>
                    <a:cxnLst>
                      <a:cxn ang="0">
                        <a:pos x="5" y="4"/>
                      </a:cxn>
                      <a:cxn ang="0">
                        <a:pos x="1" y="6"/>
                      </a:cxn>
                      <a:cxn ang="0">
                        <a:pos x="3" y="2"/>
                      </a:cxn>
                      <a:cxn ang="0">
                        <a:pos x="7" y="0"/>
                      </a:cxn>
                      <a:cxn ang="0">
                        <a:pos x="5" y="4"/>
                      </a:cxn>
                    </a:cxnLst>
                    <a:rect l="0" t="0" r="r" b="b"/>
                    <a:pathLst>
                      <a:path w="8" h="7">
                        <a:moveTo>
                          <a:pt x="5" y="4"/>
                        </a:moveTo>
                        <a:cubicBezTo>
                          <a:pt x="3" y="6"/>
                          <a:pt x="2" y="7"/>
                          <a:pt x="1" y="6"/>
                        </a:cubicBezTo>
                        <a:cubicBezTo>
                          <a:pt x="0" y="6"/>
                          <a:pt x="1" y="4"/>
                          <a:pt x="3" y="2"/>
                        </a:cubicBezTo>
                        <a:cubicBezTo>
                          <a:pt x="5" y="0"/>
                          <a:pt x="7" y="0"/>
                          <a:pt x="7" y="0"/>
                        </a:cubicBezTo>
                        <a:cubicBezTo>
                          <a:pt x="8" y="1"/>
                          <a:pt x="7" y="3"/>
                          <a:pt x="5"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205"/>
                  <p:cNvSpPr>
                    <a:spLocks noChangeAspect="1"/>
                  </p:cNvSpPr>
                  <p:nvPr/>
                </p:nvSpPr>
                <p:spPr bwMode="auto">
                  <a:xfrm>
                    <a:off x="2492" y="2421"/>
                    <a:ext cx="12" cy="22"/>
                  </a:xfrm>
                  <a:custGeom>
                    <a:avLst/>
                    <a:gdLst/>
                    <a:ahLst/>
                    <a:cxnLst>
                      <a:cxn ang="0">
                        <a:pos x="1" y="6"/>
                      </a:cxn>
                      <a:cxn ang="0">
                        <a:pos x="2" y="0"/>
                      </a:cxn>
                      <a:cxn ang="0">
                        <a:pos x="5" y="5"/>
                      </a:cxn>
                      <a:cxn ang="0">
                        <a:pos x="4" y="11"/>
                      </a:cxn>
                      <a:cxn ang="0">
                        <a:pos x="1" y="6"/>
                      </a:cxn>
                    </a:cxnLst>
                    <a:rect l="0" t="0" r="r" b="b"/>
                    <a:pathLst>
                      <a:path w="6" h="11">
                        <a:moveTo>
                          <a:pt x="1" y="6"/>
                        </a:moveTo>
                        <a:cubicBezTo>
                          <a:pt x="0" y="3"/>
                          <a:pt x="1" y="0"/>
                          <a:pt x="2" y="0"/>
                        </a:cubicBezTo>
                        <a:cubicBezTo>
                          <a:pt x="3" y="0"/>
                          <a:pt x="4" y="2"/>
                          <a:pt x="5" y="5"/>
                        </a:cubicBezTo>
                        <a:cubicBezTo>
                          <a:pt x="6" y="8"/>
                          <a:pt x="5" y="10"/>
                          <a:pt x="4" y="11"/>
                        </a:cubicBezTo>
                        <a:cubicBezTo>
                          <a:pt x="3" y="11"/>
                          <a:pt x="2" y="9"/>
                          <a:pt x="1"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206"/>
                  <p:cNvSpPr>
                    <a:spLocks noChangeAspect="1"/>
                  </p:cNvSpPr>
                  <p:nvPr/>
                </p:nvSpPr>
                <p:spPr bwMode="auto">
                  <a:xfrm>
                    <a:off x="2494" y="2423"/>
                    <a:ext cx="8" cy="18"/>
                  </a:xfrm>
                  <a:custGeom>
                    <a:avLst/>
                    <a:gdLst/>
                    <a:ahLst/>
                    <a:cxnLst>
                      <a:cxn ang="0">
                        <a:pos x="3" y="4"/>
                      </a:cxn>
                      <a:cxn ang="0">
                        <a:pos x="3" y="9"/>
                      </a:cxn>
                      <a:cxn ang="0">
                        <a:pos x="0" y="5"/>
                      </a:cxn>
                      <a:cxn ang="0">
                        <a:pos x="1" y="0"/>
                      </a:cxn>
                      <a:cxn ang="0">
                        <a:pos x="3" y="4"/>
                      </a:cxn>
                    </a:cxnLst>
                    <a:rect l="0" t="0" r="r" b="b"/>
                    <a:pathLst>
                      <a:path w="4" h="9">
                        <a:moveTo>
                          <a:pt x="3" y="4"/>
                        </a:moveTo>
                        <a:cubicBezTo>
                          <a:pt x="4" y="6"/>
                          <a:pt x="4" y="8"/>
                          <a:pt x="3" y="9"/>
                        </a:cubicBezTo>
                        <a:cubicBezTo>
                          <a:pt x="2" y="9"/>
                          <a:pt x="1" y="7"/>
                          <a:pt x="0" y="5"/>
                        </a:cubicBezTo>
                        <a:cubicBezTo>
                          <a:pt x="0" y="2"/>
                          <a:pt x="0" y="0"/>
                          <a:pt x="1" y="0"/>
                        </a:cubicBezTo>
                        <a:cubicBezTo>
                          <a:pt x="2" y="0"/>
                          <a:pt x="3" y="2"/>
                          <a:pt x="3"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Freeform 207"/>
                  <p:cNvSpPr>
                    <a:spLocks noChangeAspect="1"/>
                  </p:cNvSpPr>
                  <p:nvPr/>
                </p:nvSpPr>
                <p:spPr bwMode="auto">
                  <a:xfrm>
                    <a:off x="2508" y="2421"/>
                    <a:ext cx="8" cy="24"/>
                  </a:xfrm>
                  <a:custGeom>
                    <a:avLst/>
                    <a:gdLst/>
                    <a:ahLst/>
                    <a:cxnLst>
                      <a:cxn ang="0">
                        <a:pos x="0" y="6"/>
                      </a:cxn>
                      <a:cxn ang="0">
                        <a:pos x="3" y="1"/>
                      </a:cxn>
                      <a:cxn ang="0">
                        <a:pos x="4" y="6"/>
                      </a:cxn>
                      <a:cxn ang="0">
                        <a:pos x="1" y="12"/>
                      </a:cxn>
                      <a:cxn ang="0">
                        <a:pos x="0" y="6"/>
                      </a:cxn>
                    </a:cxnLst>
                    <a:rect l="0" t="0" r="r" b="b"/>
                    <a:pathLst>
                      <a:path w="4" h="12">
                        <a:moveTo>
                          <a:pt x="0" y="6"/>
                        </a:moveTo>
                        <a:cubicBezTo>
                          <a:pt x="1" y="3"/>
                          <a:pt x="2" y="0"/>
                          <a:pt x="3" y="1"/>
                        </a:cubicBezTo>
                        <a:cubicBezTo>
                          <a:pt x="4" y="1"/>
                          <a:pt x="4" y="3"/>
                          <a:pt x="4" y="6"/>
                        </a:cubicBezTo>
                        <a:cubicBezTo>
                          <a:pt x="4" y="9"/>
                          <a:pt x="2" y="12"/>
                          <a:pt x="1" y="12"/>
                        </a:cubicBezTo>
                        <a:cubicBezTo>
                          <a:pt x="0" y="12"/>
                          <a:pt x="0" y="9"/>
                          <a:pt x="0" y="6"/>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Freeform 208"/>
                  <p:cNvSpPr>
                    <a:spLocks noChangeAspect="1"/>
                  </p:cNvSpPr>
                  <p:nvPr/>
                </p:nvSpPr>
                <p:spPr bwMode="auto">
                  <a:xfrm>
                    <a:off x="2508" y="2425"/>
                    <a:ext cx="8" cy="18"/>
                  </a:xfrm>
                  <a:custGeom>
                    <a:avLst/>
                    <a:gdLst/>
                    <a:ahLst/>
                    <a:cxnLst>
                      <a:cxn ang="0">
                        <a:pos x="4" y="4"/>
                      </a:cxn>
                      <a:cxn ang="0">
                        <a:pos x="1" y="9"/>
                      </a:cxn>
                      <a:cxn ang="0">
                        <a:pos x="1" y="4"/>
                      </a:cxn>
                      <a:cxn ang="0">
                        <a:pos x="3" y="0"/>
                      </a:cxn>
                      <a:cxn ang="0">
                        <a:pos x="4" y="4"/>
                      </a:cxn>
                    </a:cxnLst>
                    <a:rect l="0" t="0" r="r" b="b"/>
                    <a:pathLst>
                      <a:path w="4" h="9">
                        <a:moveTo>
                          <a:pt x="4" y="4"/>
                        </a:moveTo>
                        <a:cubicBezTo>
                          <a:pt x="3" y="7"/>
                          <a:pt x="2" y="9"/>
                          <a:pt x="1" y="9"/>
                        </a:cubicBezTo>
                        <a:cubicBezTo>
                          <a:pt x="1" y="8"/>
                          <a:pt x="0" y="6"/>
                          <a:pt x="1" y="4"/>
                        </a:cubicBezTo>
                        <a:cubicBezTo>
                          <a:pt x="1" y="1"/>
                          <a:pt x="2" y="0"/>
                          <a:pt x="3" y="0"/>
                        </a:cubicBezTo>
                        <a:cubicBezTo>
                          <a:pt x="3" y="0"/>
                          <a:pt x="4" y="2"/>
                          <a:pt x="4" y="4"/>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209"/>
                  <p:cNvSpPr>
                    <a:spLocks noChangeAspect="1"/>
                  </p:cNvSpPr>
                  <p:nvPr/>
                </p:nvSpPr>
                <p:spPr bwMode="auto">
                  <a:xfrm>
                    <a:off x="2518" y="2425"/>
                    <a:ext cx="16" cy="20"/>
                  </a:xfrm>
                  <a:custGeom>
                    <a:avLst/>
                    <a:gdLst/>
                    <a:ahLst/>
                    <a:cxnLst>
                      <a:cxn ang="0">
                        <a:pos x="3" y="4"/>
                      </a:cxn>
                      <a:cxn ang="0">
                        <a:pos x="8" y="1"/>
                      </a:cxn>
                      <a:cxn ang="0">
                        <a:pos x="6" y="6"/>
                      </a:cxn>
                      <a:cxn ang="0">
                        <a:pos x="1" y="10"/>
                      </a:cxn>
                      <a:cxn ang="0">
                        <a:pos x="3" y="4"/>
                      </a:cxn>
                    </a:cxnLst>
                    <a:rect l="0" t="0" r="r" b="b"/>
                    <a:pathLst>
                      <a:path w="8" h="10">
                        <a:moveTo>
                          <a:pt x="3" y="4"/>
                        </a:moveTo>
                        <a:cubicBezTo>
                          <a:pt x="4" y="1"/>
                          <a:pt x="7" y="0"/>
                          <a:pt x="8" y="1"/>
                        </a:cubicBezTo>
                        <a:cubicBezTo>
                          <a:pt x="8" y="1"/>
                          <a:pt x="8" y="4"/>
                          <a:pt x="6" y="6"/>
                        </a:cubicBezTo>
                        <a:cubicBezTo>
                          <a:pt x="4" y="9"/>
                          <a:pt x="2" y="10"/>
                          <a:pt x="1" y="10"/>
                        </a:cubicBezTo>
                        <a:cubicBezTo>
                          <a:pt x="0" y="9"/>
                          <a:pt x="1" y="6"/>
                          <a:pt x="3" y="4"/>
                        </a:cubicBezTo>
                        <a:close/>
                      </a:path>
                    </a:pathLst>
                  </a:custGeom>
                  <a:solidFill>
                    <a:srgbClr val="B1C0D0"/>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Freeform 210"/>
                  <p:cNvSpPr>
                    <a:spLocks noChangeAspect="1"/>
                  </p:cNvSpPr>
                  <p:nvPr/>
                </p:nvSpPr>
                <p:spPr bwMode="auto">
                  <a:xfrm>
                    <a:off x="2520" y="2427"/>
                    <a:ext cx="12" cy="16"/>
                  </a:xfrm>
                  <a:custGeom>
                    <a:avLst/>
                    <a:gdLst/>
                    <a:ahLst/>
                    <a:cxnLst>
                      <a:cxn ang="0">
                        <a:pos x="4" y="5"/>
                      </a:cxn>
                      <a:cxn ang="0">
                        <a:pos x="0" y="8"/>
                      </a:cxn>
                      <a:cxn ang="0">
                        <a:pos x="2" y="3"/>
                      </a:cxn>
                      <a:cxn ang="0">
                        <a:pos x="6" y="1"/>
                      </a:cxn>
                      <a:cxn ang="0">
                        <a:pos x="4" y="5"/>
                      </a:cxn>
                    </a:cxnLst>
                    <a:rect l="0" t="0" r="r" b="b"/>
                    <a:pathLst>
                      <a:path w="6" h="8">
                        <a:moveTo>
                          <a:pt x="4" y="5"/>
                        </a:moveTo>
                        <a:cubicBezTo>
                          <a:pt x="3" y="7"/>
                          <a:pt x="1" y="8"/>
                          <a:pt x="0" y="8"/>
                        </a:cubicBezTo>
                        <a:cubicBezTo>
                          <a:pt x="0" y="7"/>
                          <a:pt x="0" y="5"/>
                          <a:pt x="2" y="3"/>
                        </a:cubicBezTo>
                        <a:cubicBezTo>
                          <a:pt x="3" y="1"/>
                          <a:pt x="5" y="0"/>
                          <a:pt x="6" y="1"/>
                        </a:cubicBezTo>
                        <a:cubicBezTo>
                          <a:pt x="6" y="1"/>
                          <a:pt x="6" y="3"/>
                          <a:pt x="4" y="5"/>
                        </a:cubicBezTo>
                        <a:close/>
                      </a:path>
                    </a:pathLst>
                  </a:custGeom>
                  <a:solidFill>
                    <a:srgbClr val="D3DBE4"/>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Freeform 211"/>
                  <p:cNvSpPr>
                    <a:spLocks noChangeAspect="1"/>
                  </p:cNvSpPr>
                  <p:nvPr/>
                </p:nvSpPr>
                <p:spPr bwMode="auto">
                  <a:xfrm>
                    <a:off x="2190" y="2680"/>
                    <a:ext cx="226" cy="374"/>
                  </a:xfrm>
                  <a:custGeom>
                    <a:avLst/>
                    <a:gdLst/>
                    <a:ahLst/>
                    <a:cxnLst>
                      <a:cxn ang="0">
                        <a:pos x="74" y="87"/>
                      </a:cxn>
                      <a:cxn ang="0">
                        <a:pos x="62" y="130"/>
                      </a:cxn>
                      <a:cxn ang="0">
                        <a:pos x="57" y="179"/>
                      </a:cxn>
                      <a:cxn ang="0">
                        <a:pos x="2" y="180"/>
                      </a:cxn>
                      <a:cxn ang="0">
                        <a:pos x="1" y="174"/>
                      </a:cxn>
                      <a:cxn ang="0">
                        <a:pos x="0" y="162"/>
                      </a:cxn>
                      <a:cxn ang="0">
                        <a:pos x="0" y="152"/>
                      </a:cxn>
                      <a:cxn ang="0">
                        <a:pos x="1" y="125"/>
                      </a:cxn>
                      <a:cxn ang="0">
                        <a:pos x="1" y="120"/>
                      </a:cxn>
                      <a:cxn ang="0">
                        <a:pos x="3" y="114"/>
                      </a:cxn>
                      <a:cxn ang="0">
                        <a:pos x="7" y="112"/>
                      </a:cxn>
                      <a:cxn ang="0">
                        <a:pos x="13" y="112"/>
                      </a:cxn>
                      <a:cxn ang="0">
                        <a:pos x="24" y="107"/>
                      </a:cxn>
                      <a:cxn ang="0">
                        <a:pos x="32" y="98"/>
                      </a:cxn>
                      <a:cxn ang="0">
                        <a:pos x="37" y="88"/>
                      </a:cxn>
                      <a:cxn ang="0">
                        <a:pos x="43" y="78"/>
                      </a:cxn>
                      <a:cxn ang="0">
                        <a:pos x="46" y="66"/>
                      </a:cxn>
                      <a:cxn ang="0">
                        <a:pos x="48" y="60"/>
                      </a:cxn>
                      <a:cxn ang="0">
                        <a:pos x="50" y="55"/>
                      </a:cxn>
                      <a:cxn ang="0">
                        <a:pos x="53" y="49"/>
                      </a:cxn>
                      <a:cxn ang="0">
                        <a:pos x="57" y="46"/>
                      </a:cxn>
                      <a:cxn ang="0">
                        <a:pos x="64" y="37"/>
                      </a:cxn>
                      <a:cxn ang="0">
                        <a:pos x="70" y="27"/>
                      </a:cxn>
                      <a:cxn ang="0">
                        <a:pos x="73" y="22"/>
                      </a:cxn>
                      <a:cxn ang="0">
                        <a:pos x="74" y="20"/>
                      </a:cxn>
                      <a:cxn ang="0">
                        <a:pos x="77" y="18"/>
                      </a:cxn>
                      <a:cxn ang="0">
                        <a:pos x="82" y="15"/>
                      </a:cxn>
                      <a:cxn ang="0">
                        <a:pos x="86" y="12"/>
                      </a:cxn>
                      <a:cxn ang="0">
                        <a:pos x="96" y="6"/>
                      </a:cxn>
                      <a:cxn ang="0">
                        <a:pos x="107" y="1"/>
                      </a:cxn>
                      <a:cxn ang="0">
                        <a:pos x="111" y="2"/>
                      </a:cxn>
                      <a:cxn ang="0">
                        <a:pos x="113" y="7"/>
                      </a:cxn>
                      <a:cxn ang="0">
                        <a:pos x="111" y="18"/>
                      </a:cxn>
                      <a:cxn ang="0">
                        <a:pos x="108" y="24"/>
                      </a:cxn>
                      <a:cxn ang="0">
                        <a:pos x="105" y="28"/>
                      </a:cxn>
                      <a:cxn ang="0">
                        <a:pos x="96" y="35"/>
                      </a:cxn>
                      <a:cxn ang="0">
                        <a:pos x="88" y="42"/>
                      </a:cxn>
                      <a:cxn ang="0">
                        <a:pos x="81" y="63"/>
                      </a:cxn>
                      <a:cxn ang="0">
                        <a:pos x="74" y="87"/>
                      </a:cxn>
                    </a:cxnLst>
                    <a:rect l="0" t="0" r="r" b="b"/>
                    <a:pathLst>
                      <a:path w="113" h="187">
                        <a:moveTo>
                          <a:pt x="74" y="87"/>
                        </a:moveTo>
                        <a:cubicBezTo>
                          <a:pt x="68" y="103"/>
                          <a:pt x="68" y="114"/>
                          <a:pt x="62" y="130"/>
                        </a:cubicBezTo>
                        <a:cubicBezTo>
                          <a:pt x="57" y="145"/>
                          <a:pt x="62" y="163"/>
                          <a:pt x="57" y="179"/>
                        </a:cubicBezTo>
                        <a:cubicBezTo>
                          <a:pt x="57" y="179"/>
                          <a:pt x="33" y="187"/>
                          <a:pt x="2" y="180"/>
                        </a:cubicBezTo>
                        <a:cubicBezTo>
                          <a:pt x="1" y="180"/>
                          <a:pt x="1" y="175"/>
                          <a:pt x="1" y="174"/>
                        </a:cubicBezTo>
                        <a:cubicBezTo>
                          <a:pt x="0" y="170"/>
                          <a:pt x="1" y="166"/>
                          <a:pt x="0" y="162"/>
                        </a:cubicBezTo>
                        <a:cubicBezTo>
                          <a:pt x="0" y="158"/>
                          <a:pt x="0" y="155"/>
                          <a:pt x="0" y="152"/>
                        </a:cubicBezTo>
                        <a:cubicBezTo>
                          <a:pt x="0" y="143"/>
                          <a:pt x="0" y="134"/>
                          <a:pt x="1" y="125"/>
                        </a:cubicBezTo>
                        <a:cubicBezTo>
                          <a:pt x="1" y="123"/>
                          <a:pt x="1" y="122"/>
                          <a:pt x="1" y="120"/>
                        </a:cubicBezTo>
                        <a:cubicBezTo>
                          <a:pt x="1" y="117"/>
                          <a:pt x="1" y="117"/>
                          <a:pt x="3" y="114"/>
                        </a:cubicBezTo>
                        <a:cubicBezTo>
                          <a:pt x="4" y="112"/>
                          <a:pt x="4" y="113"/>
                          <a:pt x="7" y="112"/>
                        </a:cubicBezTo>
                        <a:cubicBezTo>
                          <a:pt x="9" y="112"/>
                          <a:pt x="11" y="112"/>
                          <a:pt x="13" y="112"/>
                        </a:cubicBezTo>
                        <a:cubicBezTo>
                          <a:pt x="17" y="110"/>
                          <a:pt x="21" y="109"/>
                          <a:pt x="24" y="107"/>
                        </a:cubicBezTo>
                        <a:cubicBezTo>
                          <a:pt x="27" y="104"/>
                          <a:pt x="30" y="102"/>
                          <a:pt x="32" y="98"/>
                        </a:cubicBezTo>
                        <a:cubicBezTo>
                          <a:pt x="34" y="95"/>
                          <a:pt x="35" y="91"/>
                          <a:pt x="37" y="88"/>
                        </a:cubicBezTo>
                        <a:cubicBezTo>
                          <a:pt x="39" y="85"/>
                          <a:pt x="41" y="81"/>
                          <a:pt x="43" y="78"/>
                        </a:cubicBezTo>
                        <a:cubicBezTo>
                          <a:pt x="44" y="74"/>
                          <a:pt x="45" y="70"/>
                          <a:pt x="46" y="66"/>
                        </a:cubicBezTo>
                        <a:cubicBezTo>
                          <a:pt x="47" y="64"/>
                          <a:pt x="47" y="62"/>
                          <a:pt x="48" y="60"/>
                        </a:cubicBezTo>
                        <a:cubicBezTo>
                          <a:pt x="49" y="58"/>
                          <a:pt x="49" y="57"/>
                          <a:pt x="50" y="55"/>
                        </a:cubicBezTo>
                        <a:cubicBezTo>
                          <a:pt x="51" y="53"/>
                          <a:pt x="52" y="51"/>
                          <a:pt x="53" y="49"/>
                        </a:cubicBezTo>
                        <a:cubicBezTo>
                          <a:pt x="54" y="48"/>
                          <a:pt x="56" y="47"/>
                          <a:pt x="57" y="46"/>
                        </a:cubicBezTo>
                        <a:cubicBezTo>
                          <a:pt x="60" y="43"/>
                          <a:pt x="62" y="40"/>
                          <a:pt x="64" y="37"/>
                        </a:cubicBezTo>
                        <a:cubicBezTo>
                          <a:pt x="67" y="34"/>
                          <a:pt x="69" y="31"/>
                          <a:pt x="70" y="27"/>
                        </a:cubicBezTo>
                        <a:cubicBezTo>
                          <a:pt x="71" y="25"/>
                          <a:pt x="72" y="24"/>
                          <a:pt x="73" y="22"/>
                        </a:cubicBezTo>
                        <a:cubicBezTo>
                          <a:pt x="74" y="20"/>
                          <a:pt x="74" y="20"/>
                          <a:pt x="74" y="20"/>
                        </a:cubicBezTo>
                        <a:cubicBezTo>
                          <a:pt x="75" y="19"/>
                          <a:pt x="76" y="19"/>
                          <a:pt x="77" y="18"/>
                        </a:cubicBezTo>
                        <a:cubicBezTo>
                          <a:pt x="78" y="17"/>
                          <a:pt x="80" y="16"/>
                          <a:pt x="82" y="15"/>
                        </a:cubicBezTo>
                        <a:cubicBezTo>
                          <a:pt x="83" y="14"/>
                          <a:pt x="85" y="13"/>
                          <a:pt x="86" y="12"/>
                        </a:cubicBezTo>
                        <a:cubicBezTo>
                          <a:pt x="90" y="11"/>
                          <a:pt x="93" y="9"/>
                          <a:pt x="96" y="6"/>
                        </a:cubicBezTo>
                        <a:cubicBezTo>
                          <a:pt x="99" y="4"/>
                          <a:pt x="103" y="3"/>
                          <a:pt x="107" y="1"/>
                        </a:cubicBezTo>
                        <a:cubicBezTo>
                          <a:pt x="108" y="0"/>
                          <a:pt x="110" y="1"/>
                          <a:pt x="111" y="2"/>
                        </a:cubicBezTo>
                        <a:cubicBezTo>
                          <a:pt x="112" y="3"/>
                          <a:pt x="112" y="5"/>
                          <a:pt x="113" y="7"/>
                        </a:cubicBezTo>
                        <a:cubicBezTo>
                          <a:pt x="113" y="10"/>
                          <a:pt x="113" y="15"/>
                          <a:pt x="111" y="18"/>
                        </a:cubicBezTo>
                        <a:cubicBezTo>
                          <a:pt x="110" y="20"/>
                          <a:pt x="109" y="22"/>
                          <a:pt x="108" y="24"/>
                        </a:cubicBezTo>
                        <a:cubicBezTo>
                          <a:pt x="107" y="25"/>
                          <a:pt x="106" y="26"/>
                          <a:pt x="105" y="28"/>
                        </a:cubicBezTo>
                        <a:cubicBezTo>
                          <a:pt x="102" y="31"/>
                          <a:pt x="100" y="33"/>
                          <a:pt x="96" y="35"/>
                        </a:cubicBezTo>
                        <a:cubicBezTo>
                          <a:pt x="94" y="37"/>
                          <a:pt x="90" y="39"/>
                          <a:pt x="88" y="42"/>
                        </a:cubicBezTo>
                        <a:cubicBezTo>
                          <a:pt x="85" y="48"/>
                          <a:pt x="84" y="56"/>
                          <a:pt x="81" y="63"/>
                        </a:cubicBezTo>
                        <a:cubicBezTo>
                          <a:pt x="79" y="71"/>
                          <a:pt x="76" y="79"/>
                          <a:pt x="74" y="87"/>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Freeform 212"/>
                  <p:cNvSpPr>
                    <a:spLocks noChangeAspect="1"/>
                  </p:cNvSpPr>
                  <p:nvPr/>
                </p:nvSpPr>
                <p:spPr bwMode="auto">
                  <a:xfrm>
                    <a:off x="2374" y="2678"/>
                    <a:ext cx="44" cy="32"/>
                  </a:xfrm>
                  <a:custGeom>
                    <a:avLst/>
                    <a:gdLst/>
                    <a:ahLst/>
                    <a:cxnLst>
                      <a:cxn ang="0">
                        <a:pos x="0" y="9"/>
                      </a:cxn>
                      <a:cxn ang="0">
                        <a:pos x="3" y="15"/>
                      </a:cxn>
                      <a:cxn ang="0">
                        <a:pos x="9" y="15"/>
                      </a:cxn>
                      <a:cxn ang="0">
                        <a:pos x="21" y="6"/>
                      </a:cxn>
                      <a:cxn ang="0">
                        <a:pos x="20" y="1"/>
                      </a:cxn>
                      <a:cxn ang="0">
                        <a:pos x="12" y="2"/>
                      </a:cxn>
                      <a:cxn ang="0">
                        <a:pos x="0" y="9"/>
                      </a:cxn>
                    </a:cxnLst>
                    <a:rect l="0" t="0" r="r" b="b"/>
                    <a:pathLst>
                      <a:path w="22" h="16">
                        <a:moveTo>
                          <a:pt x="0" y="9"/>
                        </a:moveTo>
                        <a:cubicBezTo>
                          <a:pt x="0" y="11"/>
                          <a:pt x="0" y="14"/>
                          <a:pt x="3" y="15"/>
                        </a:cubicBezTo>
                        <a:cubicBezTo>
                          <a:pt x="5" y="16"/>
                          <a:pt x="7" y="16"/>
                          <a:pt x="9" y="15"/>
                        </a:cubicBezTo>
                        <a:cubicBezTo>
                          <a:pt x="14" y="13"/>
                          <a:pt x="18" y="10"/>
                          <a:pt x="21" y="6"/>
                        </a:cubicBezTo>
                        <a:cubicBezTo>
                          <a:pt x="22" y="4"/>
                          <a:pt x="22" y="1"/>
                          <a:pt x="20" y="1"/>
                        </a:cubicBezTo>
                        <a:cubicBezTo>
                          <a:pt x="17" y="0"/>
                          <a:pt x="15" y="1"/>
                          <a:pt x="12" y="2"/>
                        </a:cubicBezTo>
                        <a:cubicBezTo>
                          <a:pt x="6" y="5"/>
                          <a:pt x="4" y="6"/>
                          <a:pt x="0" y="9"/>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Freeform 213"/>
                  <p:cNvSpPr>
                    <a:spLocks noChangeAspect="1"/>
                  </p:cNvSpPr>
                  <p:nvPr/>
                </p:nvSpPr>
                <p:spPr bwMode="auto">
                  <a:xfrm>
                    <a:off x="2374" y="2678"/>
                    <a:ext cx="44" cy="32"/>
                  </a:xfrm>
                  <a:custGeom>
                    <a:avLst/>
                    <a:gdLst/>
                    <a:ahLst/>
                    <a:cxnLst>
                      <a:cxn ang="0">
                        <a:pos x="0" y="9"/>
                      </a:cxn>
                      <a:cxn ang="0">
                        <a:pos x="0" y="11"/>
                      </a:cxn>
                      <a:cxn ang="0">
                        <a:pos x="3" y="15"/>
                      </a:cxn>
                      <a:cxn ang="0">
                        <a:pos x="6" y="16"/>
                      </a:cxn>
                      <a:cxn ang="0">
                        <a:pos x="9" y="15"/>
                      </a:cxn>
                      <a:cxn ang="0">
                        <a:pos x="21" y="6"/>
                      </a:cxn>
                      <a:cxn ang="0">
                        <a:pos x="22" y="3"/>
                      </a:cxn>
                      <a:cxn ang="0">
                        <a:pos x="20" y="0"/>
                      </a:cxn>
                      <a:cxn ang="0">
                        <a:pos x="18" y="0"/>
                      </a:cxn>
                      <a:cxn ang="0">
                        <a:pos x="12" y="2"/>
                      </a:cxn>
                      <a:cxn ang="0">
                        <a:pos x="0" y="9"/>
                      </a:cxn>
                      <a:cxn ang="0">
                        <a:pos x="0" y="10"/>
                      </a:cxn>
                      <a:cxn ang="0">
                        <a:pos x="13" y="3"/>
                      </a:cxn>
                      <a:cxn ang="0">
                        <a:pos x="18" y="1"/>
                      </a:cxn>
                      <a:cxn ang="0">
                        <a:pos x="20" y="1"/>
                      </a:cxn>
                      <a:cxn ang="0">
                        <a:pos x="21" y="3"/>
                      </a:cxn>
                      <a:cxn ang="0">
                        <a:pos x="20" y="6"/>
                      </a:cxn>
                      <a:cxn ang="0">
                        <a:pos x="9" y="14"/>
                      </a:cxn>
                      <a:cxn ang="0">
                        <a:pos x="6" y="15"/>
                      </a:cxn>
                      <a:cxn ang="0">
                        <a:pos x="3" y="15"/>
                      </a:cxn>
                      <a:cxn ang="0">
                        <a:pos x="0" y="11"/>
                      </a:cxn>
                      <a:cxn ang="0">
                        <a:pos x="0" y="9"/>
                      </a:cxn>
                    </a:cxnLst>
                    <a:rect l="0" t="0" r="r" b="b"/>
                    <a:pathLst>
                      <a:path w="22" h="16">
                        <a:moveTo>
                          <a:pt x="0" y="9"/>
                        </a:moveTo>
                        <a:cubicBezTo>
                          <a:pt x="0" y="10"/>
                          <a:pt x="0" y="10"/>
                          <a:pt x="0" y="11"/>
                        </a:cubicBezTo>
                        <a:cubicBezTo>
                          <a:pt x="0" y="13"/>
                          <a:pt x="0" y="15"/>
                          <a:pt x="3" y="15"/>
                        </a:cubicBezTo>
                        <a:cubicBezTo>
                          <a:pt x="4" y="16"/>
                          <a:pt x="5" y="16"/>
                          <a:pt x="6" y="16"/>
                        </a:cubicBezTo>
                        <a:cubicBezTo>
                          <a:pt x="7" y="16"/>
                          <a:pt x="8" y="15"/>
                          <a:pt x="9" y="15"/>
                        </a:cubicBezTo>
                        <a:cubicBezTo>
                          <a:pt x="14" y="14"/>
                          <a:pt x="18" y="11"/>
                          <a:pt x="21" y="6"/>
                        </a:cubicBezTo>
                        <a:cubicBezTo>
                          <a:pt x="22" y="5"/>
                          <a:pt x="22" y="4"/>
                          <a:pt x="22" y="3"/>
                        </a:cubicBezTo>
                        <a:cubicBezTo>
                          <a:pt x="22" y="2"/>
                          <a:pt x="21" y="1"/>
                          <a:pt x="20" y="0"/>
                        </a:cubicBezTo>
                        <a:cubicBezTo>
                          <a:pt x="20" y="0"/>
                          <a:pt x="19" y="0"/>
                          <a:pt x="18" y="0"/>
                        </a:cubicBezTo>
                        <a:cubicBezTo>
                          <a:pt x="16" y="0"/>
                          <a:pt x="14" y="1"/>
                          <a:pt x="12" y="2"/>
                        </a:cubicBezTo>
                        <a:cubicBezTo>
                          <a:pt x="6" y="5"/>
                          <a:pt x="4" y="6"/>
                          <a:pt x="0" y="9"/>
                        </a:cubicBezTo>
                        <a:cubicBezTo>
                          <a:pt x="0" y="10"/>
                          <a:pt x="0" y="10"/>
                          <a:pt x="0" y="10"/>
                        </a:cubicBezTo>
                        <a:cubicBezTo>
                          <a:pt x="4" y="6"/>
                          <a:pt x="7" y="5"/>
                          <a:pt x="13" y="3"/>
                        </a:cubicBezTo>
                        <a:cubicBezTo>
                          <a:pt x="15" y="2"/>
                          <a:pt x="16" y="1"/>
                          <a:pt x="18" y="1"/>
                        </a:cubicBezTo>
                        <a:cubicBezTo>
                          <a:pt x="19" y="1"/>
                          <a:pt x="19" y="1"/>
                          <a:pt x="20" y="1"/>
                        </a:cubicBezTo>
                        <a:cubicBezTo>
                          <a:pt x="21" y="1"/>
                          <a:pt x="21" y="2"/>
                          <a:pt x="21" y="3"/>
                        </a:cubicBezTo>
                        <a:cubicBezTo>
                          <a:pt x="21" y="4"/>
                          <a:pt x="21" y="5"/>
                          <a:pt x="20" y="6"/>
                        </a:cubicBezTo>
                        <a:cubicBezTo>
                          <a:pt x="18" y="10"/>
                          <a:pt x="14" y="13"/>
                          <a:pt x="9" y="14"/>
                        </a:cubicBezTo>
                        <a:cubicBezTo>
                          <a:pt x="8" y="15"/>
                          <a:pt x="7" y="15"/>
                          <a:pt x="6" y="15"/>
                        </a:cubicBezTo>
                        <a:cubicBezTo>
                          <a:pt x="5" y="15"/>
                          <a:pt x="4" y="15"/>
                          <a:pt x="3" y="15"/>
                        </a:cubicBezTo>
                        <a:cubicBezTo>
                          <a:pt x="1" y="14"/>
                          <a:pt x="0" y="13"/>
                          <a:pt x="0" y="11"/>
                        </a:cubicBezTo>
                        <a:cubicBezTo>
                          <a:pt x="0" y="10"/>
                          <a:pt x="0" y="10"/>
                          <a:pt x="0" y="9"/>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Freeform 214"/>
                  <p:cNvSpPr>
                    <a:spLocks noChangeAspect="1"/>
                  </p:cNvSpPr>
                  <p:nvPr/>
                </p:nvSpPr>
                <p:spPr bwMode="auto">
                  <a:xfrm>
                    <a:off x="2556" y="2778"/>
                    <a:ext cx="68" cy="58"/>
                  </a:xfrm>
                  <a:custGeom>
                    <a:avLst/>
                    <a:gdLst/>
                    <a:ahLst/>
                    <a:cxnLst>
                      <a:cxn ang="0">
                        <a:pos x="13" y="0"/>
                      </a:cxn>
                      <a:cxn ang="0">
                        <a:pos x="23" y="5"/>
                      </a:cxn>
                      <a:cxn ang="0">
                        <a:pos x="33" y="13"/>
                      </a:cxn>
                      <a:cxn ang="0">
                        <a:pos x="31" y="24"/>
                      </a:cxn>
                      <a:cxn ang="0">
                        <a:pos x="19" y="28"/>
                      </a:cxn>
                      <a:cxn ang="0">
                        <a:pos x="8" y="27"/>
                      </a:cxn>
                      <a:cxn ang="0">
                        <a:pos x="3" y="24"/>
                      </a:cxn>
                      <a:cxn ang="0">
                        <a:pos x="1" y="21"/>
                      </a:cxn>
                      <a:cxn ang="0">
                        <a:pos x="1" y="18"/>
                      </a:cxn>
                      <a:cxn ang="0">
                        <a:pos x="6" y="9"/>
                      </a:cxn>
                      <a:cxn ang="0">
                        <a:pos x="11" y="6"/>
                      </a:cxn>
                      <a:cxn ang="0">
                        <a:pos x="13" y="0"/>
                      </a:cxn>
                    </a:cxnLst>
                    <a:rect l="0" t="0" r="r" b="b"/>
                    <a:pathLst>
                      <a:path w="34" h="29">
                        <a:moveTo>
                          <a:pt x="13" y="0"/>
                        </a:moveTo>
                        <a:cubicBezTo>
                          <a:pt x="17" y="1"/>
                          <a:pt x="20" y="3"/>
                          <a:pt x="23" y="5"/>
                        </a:cubicBezTo>
                        <a:cubicBezTo>
                          <a:pt x="27" y="8"/>
                          <a:pt x="30" y="10"/>
                          <a:pt x="33" y="13"/>
                        </a:cubicBezTo>
                        <a:cubicBezTo>
                          <a:pt x="34" y="15"/>
                          <a:pt x="32" y="23"/>
                          <a:pt x="31" y="24"/>
                        </a:cubicBezTo>
                        <a:cubicBezTo>
                          <a:pt x="27" y="26"/>
                          <a:pt x="23" y="28"/>
                          <a:pt x="19" y="28"/>
                        </a:cubicBezTo>
                        <a:cubicBezTo>
                          <a:pt x="15" y="27"/>
                          <a:pt x="12" y="29"/>
                          <a:pt x="8" y="27"/>
                        </a:cubicBezTo>
                        <a:cubicBezTo>
                          <a:pt x="6" y="26"/>
                          <a:pt x="4" y="26"/>
                          <a:pt x="3" y="24"/>
                        </a:cubicBezTo>
                        <a:cubicBezTo>
                          <a:pt x="3" y="23"/>
                          <a:pt x="2" y="22"/>
                          <a:pt x="1" y="21"/>
                        </a:cubicBezTo>
                        <a:cubicBezTo>
                          <a:pt x="1" y="21"/>
                          <a:pt x="1" y="19"/>
                          <a:pt x="1" y="18"/>
                        </a:cubicBezTo>
                        <a:cubicBezTo>
                          <a:pt x="0" y="15"/>
                          <a:pt x="3" y="10"/>
                          <a:pt x="6" y="9"/>
                        </a:cubicBezTo>
                        <a:cubicBezTo>
                          <a:pt x="8" y="8"/>
                          <a:pt x="10" y="8"/>
                          <a:pt x="11" y="6"/>
                        </a:cubicBezTo>
                        <a:cubicBezTo>
                          <a:pt x="12" y="4"/>
                          <a:pt x="12" y="2"/>
                          <a:pt x="13"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Freeform 215"/>
                  <p:cNvSpPr>
                    <a:spLocks noChangeAspect="1"/>
                  </p:cNvSpPr>
                  <p:nvPr/>
                </p:nvSpPr>
                <p:spPr bwMode="auto">
                  <a:xfrm>
                    <a:off x="2508" y="2836"/>
                    <a:ext cx="90" cy="74"/>
                  </a:xfrm>
                  <a:custGeom>
                    <a:avLst/>
                    <a:gdLst/>
                    <a:ahLst/>
                    <a:cxnLst>
                      <a:cxn ang="0">
                        <a:pos x="27" y="0"/>
                      </a:cxn>
                      <a:cxn ang="0">
                        <a:pos x="31" y="3"/>
                      </a:cxn>
                      <a:cxn ang="0">
                        <a:pos x="36" y="6"/>
                      </a:cxn>
                      <a:cxn ang="0">
                        <a:pos x="44" y="15"/>
                      </a:cxn>
                      <a:cxn ang="0">
                        <a:pos x="45" y="21"/>
                      </a:cxn>
                      <a:cxn ang="0">
                        <a:pos x="43" y="27"/>
                      </a:cxn>
                      <a:cxn ang="0">
                        <a:pos x="35" y="34"/>
                      </a:cxn>
                      <a:cxn ang="0">
                        <a:pos x="23" y="36"/>
                      </a:cxn>
                      <a:cxn ang="0">
                        <a:pos x="16" y="37"/>
                      </a:cxn>
                      <a:cxn ang="0">
                        <a:pos x="10" y="36"/>
                      </a:cxn>
                      <a:cxn ang="0">
                        <a:pos x="1" y="32"/>
                      </a:cxn>
                      <a:cxn ang="0">
                        <a:pos x="0" y="26"/>
                      </a:cxn>
                      <a:cxn ang="0">
                        <a:pos x="2" y="20"/>
                      </a:cxn>
                      <a:cxn ang="0">
                        <a:pos x="22" y="12"/>
                      </a:cxn>
                      <a:cxn ang="0">
                        <a:pos x="20" y="13"/>
                      </a:cxn>
                      <a:cxn ang="0">
                        <a:pos x="27" y="0"/>
                      </a:cxn>
                    </a:cxnLst>
                    <a:rect l="0" t="0" r="r" b="b"/>
                    <a:pathLst>
                      <a:path w="45" h="37">
                        <a:moveTo>
                          <a:pt x="27" y="0"/>
                        </a:moveTo>
                        <a:cubicBezTo>
                          <a:pt x="28" y="1"/>
                          <a:pt x="30" y="1"/>
                          <a:pt x="31" y="3"/>
                        </a:cubicBezTo>
                        <a:cubicBezTo>
                          <a:pt x="33" y="4"/>
                          <a:pt x="34" y="5"/>
                          <a:pt x="36" y="6"/>
                        </a:cubicBezTo>
                        <a:cubicBezTo>
                          <a:pt x="39" y="8"/>
                          <a:pt x="42" y="12"/>
                          <a:pt x="44" y="15"/>
                        </a:cubicBezTo>
                        <a:cubicBezTo>
                          <a:pt x="44" y="17"/>
                          <a:pt x="45" y="19"/>
                          <a:pt x="45" y="21"/>
                        </a:cubicBezTo>
                        <a:cubicBezTo>
                          <a:pt x="44" y="23"/>
                          <a:pt x="43" y="25"/>
                          <a:pt x="43" y="27"/>
                        </a:cubicBezTo>
                        <a:cubicBezTo>
                          <a:pt x="43" y="30"/>
                          <a:pt x="38" y="34"/>
                          <a:pt x="35" y="34"/>
                        </a:cubicBezTo>
                        <a:cubicBezTo>
                          <a:pt x="31" y="35"/>
                          <a:pt x="27" y="36"/>
                          <a:pt x="23" y="36"/>
                        </a:cubicBezTo>
                        <a:cubicBezTo>
                          <a:pt x="20" y="37"/>
                          <a:pt x="18" y="37"/>
                          <a:pt x="16" y="37"/>
                        </a:cubicBezTo>
                        <a:cubicBezTo>
                          <a:pt x="14" y="37"/>
                          <a:pt x="12" y="36"/>
                          <a:pt x="10" y="36"/>
                        </a:cubicBezTo>
                        <a:cubicBezTo>
                          <a:pt x="8" y="36"/>
                          <a:pt x="2" y="34"/>
                          <a:pt x="1" y="32"/>
                        </a:cubicBezTo>
                        <a:cubicBezTo>
                          <a:pt x="0" y="31"/>
                          <a:pt x="0" y="27"/>
                          <a:pt x="0" y="26"/>
                        </a:cubicBezTo>
                        <a:cubicBezTo>
                          <a:pt x="0" y="24"/>
                          <a:pt x="1" y="22"/>
                          <a:pt x="2" y="20"/>
                        </a:cubicBezTo>
                        <a:cubicBezTo>
                          <a:pt x="7" y="15"/>
                          <a:pt x="16" y="13"/>
                          <a:pt x="22" y="12"/>
                        </a:cubicBezTo>
                        <a:cubicBezTo>
                          <a:pt x="22" y="13"/>
                          <a:pt x="21" y="13"/>
                          <a:pt x="20" y="13"/>
                        </a:cubicBezTo>
                        <a:cubicBezTo>
                          <a:pt x="22" y="9"/>
                          <a:pt x="25" y="4"/>
                          <a:pt x="27" y="0"/>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Freeform 216"/>
                  <p:cNvSpPr>
                    <a:spLocks noChangeAspect="1"/>
                  </p:cNvSpPr>
                  <p:nvPr/>
                </p:nvSpPr>
                <p:spPr bwMode="auto">
                  <a:xfrm>
                    <a:off x="2514" y="2874"/>
                    <a:ext cx="54" cy="38"/>
                  </a:xfrm>
                  <a:custGeom>
                    <a:avLst/>
                    <a:gdLst/>
                    <a:ahLst/>
                    <a:cxnLst>
                      <a:cxn ang="0">
                        <a:pos x="23" y="2"/>
                      </a:cxn>
                      <a:cxn ang="0">
                        <a:pos x="16" y="1"/>
                      </a:cxn>
                      <a:cxn ang="0">
                        <a:pos x="7" y="3"/>
                      </a:cxn>
                      <a:cxn ang="0">
                        <a:pos x="0" y="8"/>
                      </a:cxn>
                      <a:cxn ang="0">
                        <a:pos x="3" y="15"/>
                      </a:cxn>
                      <a:cxn ang="0">
                        <a:pos x="20" y="15"/>
                      </a:cxn>
                      <a:cxn ang="0">
                        <a:pos x="25" y="9"/>
                      </a:cxn>
                      <a:cxn ang="0">
                        <a:pos x="23" y="2"/>
                      </a:cxn>
                    </a:cxnLst>
                    <a:rect l="0" t="0" r="r" b="b"/>
                    <a:pathLst>
                      <a:path w="27" h="19">
                        <a:moveTo>
                          <a:pt x="23" y="2"/>
                        </a:moveTo>
                        <a:cubicBezTo>
                          <a:pt x="21" y="0"/>
                          <a:pt x="18" y="0"/>
                          <a:pt x="16" y="1"/>
                        </a:cubicBezTo>
                        <a:cubicBezTo>
                          <a:pt x="13" y="1"/>
                          <a:pt x="10" y="1"/>
                          <a:pt x="7" y="3"/>
                        </a:cubicBezTo>
                        <a:cubicBezTo>
                          <a:pt x="5" y="3"/>
                          <a:pt x="1" y="5"/>
                          <a:pt x="0" y="8"/>
                        </a:cubicBezTo>
                        <a:cubicBezTo>
                          <a:pt x="0" y="10"/>
                          <a:pt x="2" y="14"/>
                          <a:pt x="3" y="15"/>
                        </a:cubicBezTo>
                        <a:cubicBezTo>
                          <a:pt x="8" y="19"/>
                          <a:pt x="15" y="16"/>
                          <a:pt x="20" y="15"/>
                        </a:cubicBezTo>
                        <a:cubicBezTo>
                          <a:pt x="23" y="14"/>
                          <a:pt x="24" y="12"/>
                          <a:pt x="25" y="9"/>
                        </a:cubicBezTo>
                        <a:cubicBezTo>
                          <a:pt x="27" y="7"/>
                          <a:pt x="24" y="4"/>
                          <a:pt x="23"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Freeform 217"/>
                  <p:cNvSpPr>
                    <a:spLocks noChangeAspect="1"/>
                  </p:cNvSpPr>
                  <p:nvPr/>
                </p:nvSpPr>
                <p:spPr bwMode="auto">
                  <a:xfrm>
                    <a:off x="2514" y="2874"/>
                    <a:ext cx="52" cy="34"/>
                  </a:xfrm>
                  <a:custGeom>
                    <a:avLst/>
                    <a:gdLst/>
                    <a:ahLst/>
                    <a:cxnLst>
                      <a:cxn ang="0">
                        <a:pos x="23" y="2"/>
                      </a:cxn>
                      <a:cxn ang="0">
                        <a:pos x="19" y="0"/>
                      </a:cxn>
                      <a:cxn ang="0">
                        <a:pos x="15" y="0"/>
                      </a:cxn>
                      <a:cxn ang="0">
                        <a:pos x="7" y="2"/>
                      </a:cxn>
                      <a:cxn ang="0">
                        <a:pos x="0" y="8"/>
                      </a:cxn>
                      <a:cxn ang="0">
                        <a:pos x="0" y="9"/>
                      </a:cxn>
                      <a:cxn ang="0">
                        <a:pos x="3" y="16"/>
                      </a:cxn>
                      <a:cxn ang="0">
                        <a:pos x="9" y="17"/>
                      </a:cxn>
                      <a:cxn ang="0">
                        <a:pos x="20" y="15"/>
                      </a:cxn>
                      <a:cxn ang="0">
                        <a:pos x="26" y="9"/>
                      </a:cxn>
                      <a:cxn ang="0">
                        <a:pos x="26" y="7"/>
                      </a:cxn>
                      <a:cxn ang="0">
                        <a:pos x="23" y="2"/>
                      </a:cxn>
                      <a:cxn ang="0">
                        <a:pos x="23" y="2"/>
                      </a:cxn>
                      <a:cxn ang="0">
                        <a:pos x="25" y="7"/>
                      </a:cxn>
                      <a:cxn ang="0">
                        <a:pos x="25" y="9"/>
                      </a:cxn>
                      <a:cxn ang="0">
                        <a:pos x="20" y="15"/>
                      </a:cxn>
                      <a:cxn ang="0">
                        <a:pos x="9" y="17"/>
                      </a:cxn>
                      <a:cxn ang="0">
                        <a:pos x="4" y="15"/>
                      </a:cxn>
                      <a:cxn ang="0">
                        <a:pos x="1" y="9"/>
                      </a:cxn>
                      <a:cxn ang="0">
                        <a:pos x="1" y="8"/>
                      </a:cxn>
                      <a:cxn ang="0">
                        <a:pos x="7" y="3"/>
                      </a:cxn>
                      <a:cxn ang="0">
                        <a:pos x="16" y="1"/>
                      </a:cxn>
                      <a:cxn ang="0">
                        <a:pos x="19" y="0"/>
                      </a:cxn>
                      <a:cxn ang="0">
                        <a:pos x="23" y="2"/>
                      </a:cxn>
                    </a:cxnLst>
                    <a:rect l="0" t="0" r="r" b="b"/>
                    <a:pathLst>
                      <a:path w="26" h="17">
                        <a:moveTo>
                          <a:pt x="23" y="2"/>
                        </a:moveTo>
                        <a:cubicBezTo>
                          <a:pt x="22" y="0"/>
                          <a:pt x="21" y="0"/>
                          <a:pt x="19" y="0"/>
                        </a:cubicBezTo>
                        <a:cubicBezTo>
                          <a:pt x="18" y="0"/>
                          <a:pt x="17" y="0"/>
                          <a:pt x="15" y="0"/>
                        </a:cubicBezTo>
                        <a:cubicBezTo>
                          <a:pt x="13" y="1"/>
                          <a:pt x="9" y="1"/>
                          <a:pt x="7" y="2"/>
                        </a:cubicBezTo>
                        <a:cubicBezTo>
                          <a:pt x="4" y="3"/>
                          <a:pt x="1" y="5"/>
                          <a:pt x="0" y="8"/>
                        </a:cubicBezTo>
                        <a:cubicBezTo>
                          <a:pt x="0" y="9"/>
                          <a:pt x="0" y="9"/>
                          <a:pt x="0" y="9"/>
                        </a:cubicBezTo>
                        <a:cubicBezTo>
                          <a:pt x="0" y="11"/>
                          <a:pt x="2" y="14"/>
                          <a:pt x="3" y="16"/>
                        </a:cubicBezTo>
                        <a:cubicBezTo>
                          <a:pt x="5" y="17"/>
                          <a:pt x="7" y="17"/>
                          <a:pt x="9" y="17"/>
                        </a:cubicBezTo>
                        <a:cubicBezTo>
                          <a:pt x="13" y="17"/>
                          <a:pt x="17" y="16"/>
                          <a:pt x="20" y="15"/>
                        </a:cubicBezTo>
                        <a:cubicBezTo>
                          <a:pt x="23" y="14"/>
                          <a:pt x="25" y="12"/>
                          <a:pt x="26" y="9"/>
                        </a:cubicBezTo>
                        <a:cubicBezTo>
                          <a:pt x="26" y="9"/>
                          <a:pt x="26" y="8"/>
                          <a:pt x="26" y="7"/>
                        </a:cubicBezTo>
                        <a:cubicBezTo>
                          <a:pt x="26" y="5"/>
                          <a:pt x="24" y="3"/>
                          <a:pt x="23" y="2"/>
                        </a:cubicBezTo>
                        <a:cubicBezTo>
                          <a:pt x="23" y="2"/>
                          <a:pt x="23" y="2"/>
                          <a:pt x="23" y="2"/>
                        </a:cubicBezTo>
                        <a:cubicBezTo>
                          <a:pt x="24" y="4"/>
                          <a:pt x="25" y="6"/>
                          <a:pt x="25" y="7"/>
                        </a:cubicBezTo>
                        <a:cubicBezTo>
                          <a:pt x="25" y="8"/>
                          <a:pt x="25" y="8"/>
                          <a:pt x="25" y="9"/>
                        </a:cubicBezTo>
                        <a:cubicBezTo>
                          <a:pt x="24" y="11"/>
                          <a:pt x="23" y="14"/>
                          <a:pt x="20" y="15"/>
                        </a:cubicBezTo>
                        <a:cubicBezTo>
                          <a:pt x="17" y="15"/>
                          <a:pt x="13" y="17"/>
                          <a:pt x="9" y="17"/>
                        </a:cubicBezTo>
                        <a:cubicBezTo>
                          <a:pt x="7" y="17"/>
                          <a:pt x="5" y="16"/>
                          <a:pt x="4" y="15"/>
                        </a:cubicBezTo>
                        <a:cubicBezTo>
                          <a:pt x="2" y="14"/>
                          <a:pt x="1" y="11"/>
                          <a:pt x="1" y="9"/>
                        </a:cubicBezTo>
                        <a:cubicBezTo>
                          <a:pt x="1" y="8"/>
                          <a:pt x="1" y="8"/>
                          <a:pt x="1" y="8"/>
                        </a:cubicBezTo>
                        <a:cubicBezTo>
                          <a:pt x="1" y="6"/>
                          <a:pt x="5" y="4"/>
                          <a:pt x="7" y="3"/>
                        </a:cubicBezTo>
                        <a:cubicBezTo>
                          <a:pt x="10" y="2"/>
                          <a:pt x="13" y="2"/>
                          <a:pt x="16" y="1"/>
                        </a:cubicBezTo>
                        <a:cubicBezTo>
                          <a:pt x="17" y="1"/>
                          <a:pt x="18" y="0"/>
                          <a:pt x="19" y="0"/>
                        </a:cubicBezTo>
                        <a:cubicBezTo>
                          <a:pt x="20" y="0"/>
                          <a:pt x="22" y="1"/>
                          <a:pt x="23" y="2"/>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Freeform 218"/>
                  <p:cNvSpPr>
                    <a:spLocks noChangeAspect="1"/>
                  </p:cNvSpPr>
                  <p:nvPr/>
                </p:nvSpPr>
                <p:spPr bwMode="auto">
                  <a:xfrm>
                    <a:off x="2480" y="2906"/>
                    <a:ext cx="98" cy="54"/>
                  </a:xfrm>
                  <a:custGeom>
                    <a:avLst/>
                    <a:gdLst/>
                    <a:ahLst/>
                    <a:cxnLst>
                      <a:cxn ang="0">
                        <a:pos x="30" y="25"/>
                      </a:cxn>
                      <a:cxn ang="0">
                        <a:pos x="49" y="14"/>
                      </a:cxn>
                      <a:cxn ang="0">
                        <a:pos x="30" y="2"/>
                      </a:cxn>
                      <a:cxn ang="0">
                        <a:pos x="19" y="0"/>
                      </a:cxn>
                      <a:cxn ang="0">
                        <a:pos x="7" y="3"/>
                      </a:cxn>
                      <a:cxn ang="0">
                        <a:pos x="16" y="22"/>
                      </a:cxn>
                      <a:cxn ang="0">
                        <a:pos x="30" y="25"/>
                      </a:cxn>
                    </a:cxnLst>
                    <a:rect l="0" t="0" r="r" b="b"/>
                    <a:pathLst>
                      <a:path w="49" h="27">
                        <a:moveTo>
                          <a:pt x="30" y="25"/>
                        </a:moveTo>
                        <a:cubicBezTo>
                          <a:pt x="37" y="27"/>
                          <a:pt x="49" y="22"/>
                          <a:pt x="49" y="14"/>
                        </a:cubicBezTo>
                        <a:cubicBezTo>
                          <a:pt x="49" y="4"/>
                          <a:pt x="38" y="3"/>
                          <a:pt x="30" y="2"/>
                        </a:cubicBezTo>
                        <a:cubicBezTo>
                          <a:pt x="27" y="2"/>
                          <a:pt x="23" y="0"/>
                          <a:pt x="19" y="0"/>
                        </a:cubicBezTo>
                        <a:cubicBezTo>
                          <a:pt x="15" y="0"/>
                          <a:pt x="10" y="0"/>
                          <a:pt x="7" y="3"/>
                        </a:cubicBezTo>
                        <a:cubicBezTo>
                          <a:pt x="0" y="11"/>
                          <a:pt x="9" y="19"/>
                          <a:pt x="16" y="22"/>
                        </a:cubicBezTo>
                        <a:cubicBezTo>
                          <a:pt x="19" y="24"/>
                          <a:pt x="25" y="25"/>
                          <a:pt x="30" y="25"/>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Freeform 219"/>
                  <p:cNvSpPr>
                    <a:spLocks noChangeAspect="1"/>
                  </p:cNvSpPr>
                  <p:nvPr/>
                </p:nvSpPr>
                <p:spPr bwMode="auto">
                  <a:xfrm>
                    <a:off x="2486" y="2940"/>
                    <a:ext cx="62" cy="60"/>
                  </a:xfrm>
                  <a:custGeom>
                    <a:avLst/>
                    <a:gdLst/>
                    <a:ahLst/>
                    <a:cxnLst>
                      <a:cxn ang="0">
                        <a:pos x="10" y="2"/>
                      </a:cxn>
                      <a:cxn ang="0">
                        <a:pos x="1" y="6"/>
                      </a:cxn>
                      <a:cxn ang="0">
                        <a:pos x="2" y="16"/>
                      </a:cxn>
                      <a:cxn ang="0">
                        <a:pos x="10" y="24"/>
                      </a:cxn>
                      <a:cxn ang="0">
                        <a:pos x="14" y="26"/>
                      </a:cxn>
                      <a:cxn ang="0">
                        <a:pos x="19" y="28"/>
                      </a:cxn>
                      <a:cxn ang="0">
                        <a:pos x="27" y="26"/>
                      </a:cxn>
                      <a:cxn ang="0">
                        <a:pos x="27" y="17"/>
                      </a:cxn>
                      <a:cxn ang="0">
                        <a:pos x="10" y="2"/>
                      </a:cxn>
                    </a:cxnLst>
                    <a:rect l="0" t="0" r="r" b="b"/>
                    <a:pathLst>
                      <a:path w="31" h="30">
                        <a:moveTo>
                          <a:pt x="10" y="2"/>
                        </a:moveTo>
                        <a:cubicBezTo>
                          <a:pt x="7" y="0"/>
                          <a:pt x="3" y="3"/>
                          <a:pt x="1" y="6"/>
                        </a:cubicBezTo>
                        <a:cubicBezTo>
                          <a:pt x="0" y="9"/>
                          <a:pt x="0" y="13"/>
                          <a:pt x="2" y="16"/>
                        </a:cubicBezTo>
                        <a:cubicBezTo>
                          <a:pt x="4" y="19"/>
                          <a:pt x="7" y="22"/>
                          <a:pt x="10" y="24"/>
                        </a:cubicBezTo>
                        <a:cubicBezTo>
                          <a:pt x="11" y="25"/>
                          <a:pt x="12" y="25"/>
                          <a:pt x="14" y="26"/>
                        </a:cubicBezTo>
                        <a:cubicBezTo>
                          <a:pt x="15" y="27"/>
                          <a:pt x="17" y="27"/>
                          <a:pt x="19" y="28"/>
                        </a:cubicBezTo>
                        <a:cubicBezTo>
                          <a:pt x="22" y="30"/>
                          <a:pt x="25" y="28"/>
                          <a:pt x="27" y="26"/>
                        </a:cubicBezTo>
                        <a:cubicBezTo>
                          <a:pt x="31" y="24"/>
                          <a:pt x="29" y="20"/>
                          <a:pt x="27" y="17"/>
                        </a:cubicBezTo>
                        <a:cubicBezTo>
                          <a:pt x="23" y="11"/>
                          <a:pt x="17" y="6"/>
                          <a:pt x="10" y="2"/>
                        </a:cubicBezTo>
                      </a:path>
                    </a:pathLst>
                  </a:custGeom>
                  <a:solidFill>
                    <a:srgbClr val="F9CFB1"/>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220"/>
                  <p:cNvSpPr>
                    <a:spLocks noChangeAspect="1"/>
                  </p:cNvSpPr>
                  <p:nvPr/>
                </p:nvSpPr>
                <p:spPr bwMode="auto">
                  <a:xfrm>
                    <a:off x="2562" y="2804"/>
                    <a:ext cx="42" cy="24"/>
                  </a:xfrm>
                  <a:custGeom>
                    <a:avLst/>
                    <a:gdLst/>
                    <a:ahLst/>
                    <a:cxnLst>
                      <a:cxn ang="0">
                        <a:pos x="19" y="2"/>
                      </a:cxn>
                      <a:cxn ang="0">
                        <a:pos x="17" y="1"/>
                      </a:cxn>
                      <a:cxn ang="0">
                        <a:pos x="14" y="1"/>
                      </a:cxn>
                      <a:cxn ang="0">
                        <a:pos x="7" y="0"/>
                      </a:cxn>
                      <a:cxn ang="0">
                        <a:pos x="1" y="3"/>
                      </a:cxn>
                      <a:cxn ang="0">
                        <a:pos x="2" y="10"/>
                      </a:cxn>
                      <a:cxn ang="0">
                        <a:pos x="8" y="12"/>
                      </a:cxn>
                      <a:cxn ang="0">
                        <a:pos x="15" y="12"/>
                      </a:cxn>
                      <a:cxn ang="0">
                        <a:pos x="20" y="9"/>
                      </a:cxn>
                      <a:cxn ang="0">
                        <a:pos x="19" y="2"/>
                      </a:cxn>
                    </a:cxnLst>
                    <a:rect l="0" t="0" r="r" b="b"/>
                    <a:pathLst>
                      <a:path w="21" h="12">
                        <a:moveTo>
                          <a:pt x="19" y="2"/>
                        </a:moveTo>
                        <a:cubicBezTo>
                          <a:pt x="18" y="2"/>
                          <a:pt x="18" y="2"/>
                          <a:pt x="17" y="1"/>
                        </a:cubicBezTo>
                        <a:cubicBezTo>
                          <a:pt x="16" y="1"/>
                          <a:pt x="15" y="1"/>
                          <a:pt x="14" y="1"/>
                        </a:cubicBezTo>
                        <a:cubicBezTo>
                          <a:pt x="12" y="1"/>
                          <a:pt x="10" y="0"/>
                          <a:pt x="7" y="0"/>
                        </a:cubicBezTo>
                        <a:cubicBezTo>
                          <a:pt x="5" y="1"/>
                          <a:pt x="2" y="1"/>
                          <a:pt x="1" y="3"/>
                        </a:cubicBezTo>
                        <a:cubicBezTo>
                          <a:pt x="0" y="4"/>
                          <a:pt x="1" y="9"/>
                          <a:pt x="2" y="10"/>
                        </a:cubicBezTo>
                        <a:cubicBezTo>
                          <a:pt x="3" y="11"/>
                          <a:pt x="6" y="11"/>
                          <a:pt x="8" y="12"/>
                        </a:cubicBezTo>
                        <a:cubicBezTo>
                          <a:pt x="10" y="12"/>
                          <a:pt x="13" y="12"/>
                          <a:pt x="15" y="12"/>
                        </a:cubicBezTo>
                        <a:cubicBezTo>
                          <a:pt x="17" y="11"/>
                          <a:pt x="19" y="11"/>
                          <a:pt x="20" y="9"/>
                        </a:cubicBezTo>
                        <a:cubicBezTo>
                          <a:pt x="21" y="6"/>
                          <a:pt x="21" y="5"/>
                          <a:pt x="19" y="2"/>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Freeform 221"/>
                  <p:cNvSpPr>
                    <a:spLocks noChangeAspect="1"/>
                  </p:cNvSpPr>
                  <p:nvPr/>
                </p:nvSpPr>
                <p:spPr bwMode="auto">
                  <a:xfrm>
                    <a:off x="2562" y="2804"/>
                    <a:ext cx="42" cy="24"/>
                  </a:xfrm>
                  <a:custGeom>
                    <a:avLst/>
                    <a:gdLst/>
                    <a:ahLst/>
                    <a:cxnLst>
                      <a:cxn ang="0">
                        <a:pos x="19" y="2"/>
                      </a:cxn>
                      <a:cxn ang="0">
                        <a:pos x="18" y="2"/>
                      </a:cxn>
                      <a:cxn ang="0">
                        <a:pos x="17" y="1"/>
                      </a:cxn>
                      <a:cxn ang="0">
                        <a:pos x="16" y="0"/>
                      </a:cxn>
                      <a:cxn ang="0">
                        <a:pos x="14" y="1"/>
                      </a:cxn>
                      <a:cxn ang="0">
                        <a:pos x="9" y="0"/>
                      </a:cxn>
                      <a:cxn ang="0">
                        <a:pos x="7" y="0"/>
                      </a:cxn>
                      <a:cxn ang="0">
                        <a:pos x="1" y="3"/>
                      </a:cxn>
                      <a:cxn ang="0">
                        <a:pos x="0" y="5"/>
                      </a:cxn>
                      <a:cxn ang="0">
                        <a:pos x="1" y="8"/>
                      </a:cxn>
                      <a:cxn ang="0">
                        <a:pos x="1" y="10"/>
                      </a:cxn>
                      <a:cxn ang="0">
                        <a:pos x="8" y="12"/>
                      </a:cxn>
                      <a:cxn ang="0">
                        <a:pos x="11" y="12"/>
                      </a:cxn>
                      <a:cxn ang="0">
                        <a:pos x="15" y="12"/>
                      </a:cxn>
                      <a:cxn ang="0">
                        <a:pos x="18" y="11"/>
                      </a:cxn>
                      <a:cxn ang="0">
                        <a:pos x="20" y="9"/>
                      </a:cxn>
                      <a:cxn ang="0">
                        <a:pos x="21" y="6"/>
                      </a:cxn>
                      <a:cxn ang="0">
                        <a:pos x="19" y="2"/>
                      </a:cxn>
                      <a:cxn ang="0">
                        <a:pos x="19" y="3"/>
                      </a:cxn>
                      <a:cxn ang="0">
                        <a:pos x="20" y="6"/>
                      </a:cxn>
                      <a:cxn ang="0">
                        <a:pos x="20" y="9"/>
                      </a:cxn>
                      <a:cxn ang="0">
                        <a:pos x="18" y="11"/>
                      </a:cxn>
                      <a:cxn ang="0">
                        <a:pos x="14" y="11"/>
                      </a:cxn>
                      <a:cxn ang="0">
                        <a:pos x="11" y="12"/>
                      </a:cxn>
                      <a:cxn ang="0">
                        <a:pos x="8" y="11"/>
                      </a:cxn>
                      <a:cxn ang="0">
                        <a:pos x="2" y="9"/>
                      </a:cxn>
                      <a:cxn ang="0">
                        <a:pos x="1" y="8"/>
                      </a:cxn>
                      <a:cxn ang="0">
                        <a:pos x="1" y="5"/>
                      </a:cxn>
                      <a:cxn ang="0">
                        <a:pos x="1" y="3"/>
                      </a:cxn>
                      <a:cxn ang="0">
                        <a:pos x="7" y="1"/>
                      </a:cxn>
                      <a:cxn ang="0">
                        <a:pos x="9" y="1"/>
                      </a:cxn>
                      <a:cxn ang="0">
                        <a:pos x="14" y="1"/>
                      </a:cxn>
                      <a:cxn ang="0">
                        <a:pos x="16" y="1"/>
                      </a:cxn>
                      <a:cxn ang="0">
                        <a:pos x="17" y="1"/>
                      </a:cxn>
                      <a:cxn ang="0">
                        <a:pos x="18" y="2"/>
                      </a:cxn>
                      <a:cxn ang="0">
                        <a:pos x="19" y="3"/>
                      </a:cxn>
                      <a:cxn ang="0">
                        <a:pos x="19" y="2"/>
                      </a:cxn>
                    </a:cxnLst>
                    <a:rect l="0" t="0" r="r" b="b"/>
                    <a:pathLst>
                      <a:path w="21" h="12">
                        <a:moveTo>
                          <a:pt x="19" y="2"/>
                        </a:moveTo>
                        <a:cubicBezTo>
                          <a:pt x="19" y="2"/>
                          <a:pt x="19" y="2"/>
                          <a:pt x="18" y="2"/>
                        </a:cubicBezTo>
                        <a:cubicBezTo>
                          <a:pt x="18" y="1"/>
                          <a:pt x="18" y="1"/>
                          <a:pt x="17" y="1"/>
                        </a:cubicBezTo>
                        <a:cubicBezTo>
                          <a:pt x="17" y="1"/>
                          <a:pt x="16" y="1"/>
                          <a:pt x="16" y="0"/>
                        </a:cubicBezTo>
                        <a:cubicBezTo>
                          <a:pt x="15" y="1"/>
                          <a:pt x="15" y="1"/>
                          <a:pt x="14" y="1"/>
                        </a:cubicBezTo>
                        <a:cubicBezTo>
                          <a:pt x="12" y="1"/>
                          <a:pt x="11" y="0"/>
                          <a:pt x="9" y="0"/>
                        </a:cubicBezTo>
                        <a:cubicBezTo>
                          <a:pt x="8" y="0"/>
                          <a:pt x="8" y="0"/>
                          <a:pt x="7" y="0"/>
                        </a:cubicBezTo>
                        <a:cubicBezTo>
                          <a:pt x="5" y="1"/>
                          <a:pt x="2" y="1"/>
                          <a:pt x="1" y="3"/>
                        </a:cubicBezTo>
                        <a:cubicBezTo>
                          <a:pt x="0" y="3"/>
                          <a:pt x="0" y="4"/>
                          <a:pt x="0" y="5"/>
                        </a:cubicBezTo>
                        <a:cubicBezTo>
                          <a:pt x="0" y="6"/>
                          <a:pt x="0" y="7"/>
                          <a:pt x="1" y="8"/>
                        </a:cubicBezTo>
                        <a:cubicBezTo>
                          <a:pt x="1" y="9"/>
                          <a:pt x="1" y="10"/>
                          <a:pt x="1" y="10"/>
                        </a:cubicBezTo>
                        <a:cubicBezTo>
                          <a:pt x="3" y="11"/>
                          <a:pt x="6" y="11"/>
                          <a:pt x="8" y="12"/>
                        </a:cubicBezTo>
                        <a:cubicBezTo>
                          <a:pt x="9" y="12"/>
                          <a:pt x="10" y="12"/>
                          <a:pt x="11" y="12"/>
                        </a:cubicBezTo>
                        <a:cubicBezTo>
                          <a:pt x="12" y="12"/>
                          <a:pt x="14" y="12"/>
                          <a:pt x="15" y="12"/>
                        </a:cubicBezTo>
                        <a:cubicBezTo>
                          <a:pt x="16" y="12"/>
                          <a:pt x="17" y="11"/>
                          <a:pt x="18" y="11"/>
                        </a:cubicBezTo>
                        <a:cubicBezTo>
                          <a:pt x="19" y="11"/>
                          <a:pt x="20" y="10"/>
                          <a:pt x="20" y="9"/>
                        </a:cubicBezTo>
                        <a:cubicBezTo>
                          <a:pt x="21" y="8"/>
                          <a:pt x="21" y="7"/>
                          <a:pt x="21" y="6"/>
                        </a:cubicBezTo>
                        <a:cubicBezTo>
                          <a:pt x="21" y="5"/>
                          <a:pt x="20" y="4"/>
                          <a:pt x="19" y="2"/>
                        </a:cubicBezTo>
                        <a:cubicBezTo>
                          <a:pt x="19" y="3"/>
                          <a:pt x="19" y="3"/>
                          <a:pt x="19" y="3"/>
                        </a:cubicBezTo>
                        <a:cubicBezTo>
                          <a:pt x="20" y="4"/>
                          <a:pt x="20" y="5"/>
                          <a:pt x="20" y="6"/>
                        </a:cubicBezTo>
                        <a:cubicBezTo>
                          <a:pt x="20" y="7"/>
                          <a:pt x="20" y="8"/>
                          <a:pt x="20" y="9"/>
                        </a:cubicBezTo>
                        <a:cubicBezTo>
                          <a:pt x="19" y="10"/>
                          <a:pt x="18" y="10"/>
                          <a:pt x="18" y="11"/>
                        </a:cubicBezTo>
                        <a:cubicBezTo>
                          <a:pt x="17" y="11"/>
                          <a:pt x="16" y="11"/>
                          <a:pt x="14" y="11"/>
                        </a:cubicBezTo>
                        <a:cubicBezTo>
                          <a:pt x="14" y="12"/>
                          <a:pt x="12" y="12"/>
                          <a:pt x="11" y="12"/>
                        </a:cubicBezTo>
                        <a:cubicBezTo>
                          <a:pt x="10" y="12"/>
                          <a:pt x="9" y="12"/>
                          <a:pt x="8" y="11"/>
                        </a:cubicBezTo>
                        <a:cubicBezTo>
                          <a:pt x="6" y="11"/>
                          <a:pt x="3" y="11"/>
                          <a:pt x="2" y="9"/>
                        </a:cubicBezTo>
                        <a:cubicBezTo>
                          <a:pt x="2" y="9"/>
                          <a:pt x="1" y="9"/>
                          <a:pt x="1" y="8"/>
                        </a:cubicBezTo>
                        <a:cubicBezTo>
                          <a:pt x="1" y="7"/>
                          <a:pt x="1" y="6"/>
                          <a:pt x="1" y="5"/>
                        </a:cubicBezTo>
                        <a:cubicBezTo>
                          <a:pt x="1" y="4"/>
                          <a:pt x="1" y="4"/>
                          <a:pt x="1" y="3"/>
                        </a:cubicBezTo>
                        <a:cubicBezTo>
                          <a:pt x="2" y="1"/>
                          <a:pt x="5" y="1"/>
                          <a:pt x="7" y="1"/>
                        </a:cubicBezTo>
                        <a:cubicBezTo>
                          <a:pt x="8" y="1"/>
                          <a:pt x="8" y="1"/>
                          <a:pt x="9" y="1"/>
                        </a:cubicBezTo>
                        <a:cubicBezTo>
                          <a:pt x="11" y="1"/>
                          <a:pt x="12" y="1"/>
                          <a:pt x="14" y="1"/>
                        </a:cubicBezTo>
                        <a:cubicBezTo>
                          <a:pt x="15" y="1"/>
                          <a:pt x="15" y="1"/>
                          <a:pt x="16" y="1"/>
                        </a:cubicBezTo>
                        <a:cubicBezTo>
                          <a:pt x="17" y="1"/>
                          <a:pt x="17" y="1"/>
                          <a:pt x="17" y="1"/>
                        </a:cubicBezTo>
                        <a:cubicBezTo>
                          <a:pt x="17" y="2"/>
                          <a:pt x="18" y="2"/>
                          <a:pt x="18" y="2"/>
                        </a:cubicBezTo>
                        <a:cubicBezTo>
                          <a:pt x="18" y="2"/>
                          <a:pt x="18" y="2"/>
                          <a:pt x="19" y="3"/>
                        </a:cubicBezTo>
                        <a:lnTo>
                          <a:pt x="19" y="2"/>
                        </a:ln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Freeform 222"/>
                  <p:cNvSpPr>
                    <a:spLocks noChangeAspect="1"/>
                  </p:cNvSpPr>
                  <p:nvPr/>
                </p:nvSpPr>
                <p:spPr bwMode="auto">
                  <a:xfrm>
                    <a:off x="2496" y="2916"/>
                    <a:ext cx="52" cy="30"/>
                  </a:xfrm>
                  <a:custGeom>
                    <a:avLst/>
                    <a:gdLst/>
                    <a:ahLst/>
                    <a:cxnLst>
                      <a:cxn ang="0">
                        <a:pos x="24" y="3"/>
                      </a:cxn>
                      <a:cxn ang="0">
                        <a:pos x="21" y="1"/>
                      </a:cxn>
                      <a:cxn ang="0">
                        <a:pos x="17" y="0"/>
                      </a:cxn>
                      <a:cxn ang="0">
                        <a:pos x="8" y="0"/>
                      </a:cxn>
                      <a:cxn ang="0">
                        <a:pos x="1" y="3"/>
                      </a:cxn>
                      <a:cxn ang="0">
                        <a:pos x="0" y="7"/>
                      </a:cxn>
                      <a:cxn ang="0">
                        <a:pos x="2" y="11"/>
                      </a:cxn>
                      <a:cxn ang="0">
                        <a:pos x="17" y="14"/>
                      </a:cxn>
                      <a:cxn ang="0">
                        <a:pos x="25" y="11"/>
                      </a:cxn>
                      <a:cxn ang="0">
                        <a:pos x="24" y="3"/>
                      </a:cxn>
                    </a:cxnLst>
                    <a:rect l="0" t="0" r="r" b="b"/>
                    <a:pathLst>
                      <a:path w="26" h="15">
                        <a:moveTo>
                          <a:pt x="24" y="3"/>
                        </a:moveTo>
                        <a:cubicBezTo>
                          <a:pt x="23" y="2"/>
                          <a:pt x="23" y="1"/>
                          <a:pt x="21" y="1"/>
                        </a:cubicBezTo>
                        <a:cubicBezTo>
                          <a:pt x="20" y="0"/>
                          <a:pt x="19" y="1"/>
                          <a:pt x="17" y="0"/>
                        </a:cubicBezTo>
                        <a:cubicBezTo>
                          <a:pt x="14" y="0"/>
                          <a:pt x="11" y="0"/>
                          <a:pt x="8" y="0"/>
                        </a:cubicBezTo>
                        <a:cubicBezTo>
                          <a:pt x="6" y="0"/>
                          <a:pt x="2" y="1"/>
                          <a:pt x="1" y="3"/>
                        </a:cubicBezTo>
                        <a:cubicBezTo>
                          <a:pt x="0" y="7"/>
                          <a:pt x="0" y="7"/>
                          <a:pt x="0" y="7"/>
                        </a:cubicBezTo>
                        <a:cubicBezTo>
                          <a:pt x="1" y="9"/>
                          <a:pt x="1" y="10"/>
                          <a:pt x="2" y="11"/>
                        </a:cubicBezTo>
                        <a:cubicBezTo>
                          <a:pt x="5" y="15"/>
                          <a:pt x="13" y="14"/>
                          <a:pt x="17" y="14"/>
                        </a:cubicBezTo>
                        <a:cubicBezTo>
                          <a:pt x="20" y="14"/>
                          <a:pt x="24" y="13"/>
                          <a:pt x="25" y="11"/>
                        </a:cubicBezTo>
                        <a:cubicBezTo>
                          <a:pt x="26" y="8"/>
                          <a:pt x="25" y="6"/>
                          <a:pt x="24" y="3"/>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Freeform 223"/>
                  <p:cNvSpPr>
                    <a:spLocks noChangeAspect="1"/>
                  </p:cNvSpPr>
                  <p:nvPr/>
                </p:nvSpPr>
                <p:spPr bwMode="auto">
                  <a:xfrm>
                    <a:off x="2496" y="2916"/>
                    <a:ext cx="52" cy="28"/>
                  </a:xfrm>
                  <a:custGeom>
                    <a:avLst/>
                    <a:gdLst/>
                    <a:ahLst/>
                    <a:cxnLst>
                      <a:cxn ang="0">
                        <a:pos x="24" y="3"/>
                      </a:cxn>
                      <a:cxn ang="0">
                        <a:pos x="23" y="1"/>
                      </a:cxn>
                      <a:cxn ang="0">
                        <a:pos x="21" y="0"/>
                      </a:cxn>
                      <a:cxn ang="0">
                        <a:pos x="17" y="0"/>
                      </a:cxn>
                      <a:cxn ang="0">
                        <a:pos x="13" y="0"/>
                      </a:cxn>
                      <a:cxn ang="0">
                        <a:pos x="8" y="0"/>
                      </a:cxn>
                      <a:cxn ang="0">
                        <a:pos x="0" y="3"/>
                      </a:cxn>
                      <a:cxn ang="0">
                        <a:pos x="0" y="3"/>
                      </a:cxn>
                      <a:cxn ang="0">
                        <a:pos x="0" y="7"/>
                      </a:cxn>
                      <a:cxn ang="0">
                        <a:pos x="0" y="7"/>
                      </a:cxn>
                      <a:cxn ang="0">
                        <a:pos x="0" y="7"/>
                      </a:cxn>
                      <a:cxn ang="0">
                        <a:pos x="2" y="11"/>
                      </a:cxn>
                      <a:cxn ang="0">
                        <a:pos x="13" y="14"/>
                      </a:cxn>
                      <a:cxn ang="0">
                        <a:pos x="17" y="14"/>
                      </a:cxn>
                      <a:cxn ang="0">
                        <a:pos x="25" y="11"/>
                      </a:cxn>
                      <a:cxn ang="0">
                        <a:pos x="26" y="8"/>
                      </a:cxn>
                      <a:cxn ang="0">
                        <a:pos x="24" y="3"/>
                      </a:cxn>
                      <a:cxn ang="0">
                        <a:pos x="24" y="3"/>
                      </a:cxn>
                      <a:cxn ang="0">
                        <a:pos x="25" y="8"/>
                      </a:cxn>
                      <a:cxn ang="0">
                        <a:pos x="25" y="11"/>
                      </a:cxn>
                      <a:cxn ang="0">
                        <a:pos x="17" y="14"/>
                      </a:cxn>
                      <a:cxn ang="0">
                        <a:pos x="13" y="14"/>
                      </a:cxn>
                      <a:cxn ang="0">
                        <a:pos x="2" y="11"/>
                      </a:cxn>
                      <a:cxn ang="0">
                        <a:pos x="0" y="7"/>
                      </a:cxn>
                      <a:cxn ang="0">
                        <a:pos x="0" y="7"/>
                      </a:cxn>
                      <a:cxn ang="0">
                        <a:pos x="0" y="7"/>
                      </a:cxn>
                      <a:cxn ang="0">
                        <a:pos x="1" y="3"/>
                      </a:cxn>
                      <a:cxn ang="0">
                        <a:pos x="1" y="3"/>
                      </a:cxn>
                      <a:cxn ang="0">
                        <a:pos x="1" y="3"/>
                      </a:cxn>
                      <a:cxn ang="0">
                        <a:pos x="8" y="0"/>
                      </a:cxn>
                      <a:cxn ang="0">
                        <a:pos x="13" y="0"/>
                      </a:cxn>
                      <a:cxn ang="0">
                        <a:pos x="17" y="1"/>
                      </a:cxn>
                      <a:cxn ang="0">
                        <a:pos x="21" y="1"/>
                      </a:cxn>
                      <a:cxn ang="0">
                        <a:pos x="23" y="2"/>
                      </a:cxn>
                      <a:cxn ang="0">
                        <a:pos x="24" y="3"/>
                      </a:cxn>
                    </a:cxnLst>
                    <a:rect l="0" t="0" r="r" b="b"/>
                    <a:pathLst>
                      <a:path w="26" h="14">
                        <a:moveTo>
                          <a:pt x="24" y="3"/>
                        </a:moveTo>
                        <a:cubicBezTo>
                          <a:pt x="24" y="2"/>
                          <a:pt x="24" y="2"/>
                          <a:pt x="23" y="1"/>
                        </a:cubicBezTo>
                        <a:cubicBezTo>
                          <a:pt x="23" y="1"/>
                          <a:pt x="22" y="1"/>
                          <a:pt x="21" y="0"/>
                        </a:cubicBezTo>
                        <a:cubicBezTo>
                          <a:pt x="20" y="0"/>
                          <a:pt x="19" y="0"/>
                          <a:pt x="17" y="0"/>
                        </a:cubicBezTo>
                        <a:cubicBezTo>
                          <a:pt x="16" y="0"/>
                          <a:pt x="14" y="0"/>
                          <a:pt x="13" y="0"/>
                        </a:cubicBezTo>
                        <a:cubicBezTo>
                          <a:pt x="11" y="0"/>
                          <a:pt x="10" y="0"/>
                          <a:pt x="8" y="0"/>
                        </a:cubicBezTo>
                        <a:cubicBezTo>
                          <a:pt x="6" y="0"/>
                          <a:pt x="2" y="0"/>
                          <a:pt x="0" y="3"/>
                        </a:cubicBezTo>
                        <a:cubicBezTo>
                          <a:pt x="0" y="3"/>
                          <a:pt x="0" y="3"/>
                          <a:pt x="0" y="3"/>
                        </a:cubicBezTo>
                        <a:cubicBezTo>
                          <a:pt x="0" y="7"/>
                          <a:pt x="0" y="7"/>
                          <a:pt x="0" y="7"/>
                        </a:cubicBezTo>
                        <a:cubicBezTo>
                          <a:pt x="0" y="7"/>
                          <a:pt x="0" y="7"/>
                          <a:pt x="0" y="7"/>
                        </a:cubicBezTo>
                        <a:cubicBezTo>
                          <a:pt x="0" y="7"/>
                          <a:pt x="0" y="7"/>
                          <a:pt x="0" y="7"/>
                        </a:cubicBezTo>
                        <a:cubicBezTo>
                          <a:pt x="0" y="9"/>
                          <a:pt x="0" y="10"/>
                          <a:pt x="2" y="11"/>
                        </a:cubicBezTo>
                        <a:cubicBezTo>
                          <a:pt x="4" y="14"/>
                          <a:pt x="9" y="14"/>
                          <a:pt x="13" y="14"/>
                        </a:cubicBezTo>
                        <a:cubicBezTo>
                          <a:pt x="15" y="14"/>
                          <a:pt x="16" y="14"/>
                          <a:pt x="17" y="14"/>
                        </a:cubicBezTo>
                        <a:cubicBezTo>
                          <a:pt x="20" y="14"/>
                          <a:pt x="24" y="14"/>
                          <a:pt x="25" y="11"/>
                        </a:cubicBezTo>
                        <a:cubicBezTo>
                          <a:pt x="26" y="10"/>
                          <a:pt x="26" y="9"/>
                          <a:pt x="26" y="8"/>
                        </a:cubicBezTo>
                        <a:cubicBezTo>
                          <a:pt x="26" y="6"/>
                          <a:pt x="25" y="5"/>
                          <a:pt x="24" y="3"/>
                        </a:cubicBezTo>
                        <a:cubicBezTo>
                          <a:pt x="24" y="3"/>
                          <a:pt x="24" y="3"/>
                          <a:pt x="24" y="3"/>
                        </a:cubicBezTo>
                        <a:cubicBezTo>
                          <a:pt x="25" y="5"/>
                          <a:pt x="25" y="6"/>
                          <a:pt x="25" y="8"/>
                        </a:cubicBezTo>
                        <a:cubicBezTo>
                          <a:pt x="25" y="9"/>
                          <a:pt x="25" y="10"/>
                          <a:pt x="25" y="11"/>
                        </a:cubicBezTo>
                        <a:cubicBezTo>
                          <a:pt x="24" y="13"/>
                          <a:pt x="20" y="14"/>
                          <a:pt x="17" y="14"/>
                        </a:cubicBezTo>
                        <a:cubicBezTo>
                          <a:pt x="16" y="14"/>
                          <a:pt x="15" y="14"/>
                          <a:pt x="13" y="14"/>
                        </a:cubicBezTo>
                        <a:cubicBezTo>
                          <a:pt x="9" y="14"/>
                          <a:pt x="5" y="13"/>
                          <a:pt x="2" y="11"/>
                        </a:cubicBezTo>
                        <a:cubicBezTo>
                          <a:pt x="1" y="9"/>
                          <a:pt x="1" y="9"/>
                          <a:pt x="0" y="7"/>
                        </a:cubicBezTo>
                        <a:cubicBezTo>
                          <a:pt x="0" y="7"/>
                          <a:pt x="0" y="7"/>
                          <a:pt x="0" y="7"/>
                        </a:cubicBezTo>
                        <a:cubicBezTo>
                          <a:pt x="0" y="7"/>
                          <a:pt x="0" y="7"/>
                          <a:pt x="0" y="7"/>
                        </a:cubicBezTo>
                        <a:cubicBezTo>
                          <a:pt x="1" y="3"/>
                          <a:pt x="1" y="3"/>
                          <a:pt x="1" y="3"/>
                        </a:cubicBezTo>
                        <a:cubicBezTo>
                          <a:pt x="1" y="3"/>
                          <a:pt x="1" y="3"/>
                          <a:pt x="1" y="3"/>
                        </a:cubicBezTo>
                        <a:cubicBezTo>
                          <a:pt x="1" y="3"/>
                          <a:pt x="1" y="3"/>
                          <a:pt x="1" y="3"/>
                        </a:cubicBezTo>
                        <a:cubicBezTo>
                          <a:pt x="2" y="1"/>
                          <a:pt x="6" y="0"/>
                          <a:pt x="8" y="0"/>
                        </a:cubicBezTo>
                        <a:cubicBezTo>
                          <a:pt x="10" y="0"/>
                          <a:pt x="11" y="0"/>
                          <a:pt x="13" y="0"/>
                        </a:cubicBezTo>
                        <a:cubicBezTo>
                          <a:pt x="14" y="0"/>
                          <a:pt x="16" y="0"/>
                          <a:pt x="17" y="1"/>
                        </a:cubicBezTo>
                        <a:cubicBezTo>
                          <a:pt x="19" y="1"/>
                          <a:pt x="20" y="1"/>
                          <a:pt x="21" y="1"/>
                        </a:cubicBezTo>
                        <a:cubicBezTo>
                          <a:pt x="22" y="1"/>
                          <a:pt x="23" y="2"/>
                          <a:pt x="23" y="2"/>
                        </a:cubicBezTo>
                        <a:cubicBezTo>
                          <a:pt x="23" y="2"/>
                          <a:pt x="23" y="2"/>
                          <a:pt x="24" y="3"/>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Freeform 224"/>
                  <p:cNvSpPr>
                    <a:spLocks noChangeAspect="1"/>
                  </p:cNvSpPr>
                  <p:nvPr/>
                </p:nvSpPr>
                <p:spPr bwMode="auto">
                  <a:xfrm>
                    <a:off x="2496" y="2946"/>
                    <a:ext cx="26" cy="28"/>
                  </a:xfrm>
                  <a:custGeom>
                    <a:avLst/>
                    <a:gdLst/>
                    <a:ahLst/>
                    <a:cxnLst>
                      <a:cxn ang="0">
                        <a:pos x="3" y="0"/>
                      </a:cxn>
                      <a:cxn ang="0">
                        <a:pos x="4" y="5"/>
                      </a:cxn>
                      <a:cxn ang="0">
                        <a:pos x="2" y="9"/>
                      </a:cxn>
                      <a:cxn ang="0">
                        <a:pos x="9" y="14"/>
                      </a:cxn>
                      <a:cxn ang="0">
                        <a:pos x="12" y="11"/>
                      </a:cxn>
                      <a:cxn ang="0">
                        <a:pos x="11" y="7"/>
                      </a:cxn>
                      <a:cxn ang="0">
                        <a:pos x="3" y="0"/>
                      </a:cxn>
                    </a:cxnLst>
                    <a:rect l="0" t="0" r="r" b="b"/>
                    <a:pathLst>
                      <a:path w="13" h="14">
                        <a:moveTo>
                          <a:pt x="3" y="0"/>
                        </a:moveTo>
                        <a:cubicBezTo>
                          <a:pt x="4" y="2"/>
                          <a:pt x="4" y="3"/>
                          <a:pt x="4" y="5"/>
                        </a:cubicBezTo>
                        <a:cubicBezTo>
                          <a:pt x="4" y="6"/>
                          <a:pt x="3" y="8"/>
                          <a:pt x="2" y="9"/>
                        </a:cubicBezTo>
                        <a:cubicBezTo>
                          <a:pt x="0" y="12"/>
                          <a:pt x="7" y="13"/>
                          <a:pt x="9" y="14"/>
                        </a:cubicBezTo>
                        <a:cubicBezTo>
                          <a:pt x="10" y="14"/>
                          <a:pt x="12" y="13"/>
                          <a:pt x="12" y="11"/>
                        </a:cubicBezTo>
                        <a:cubicBezTo>
                          <a:pt x="12" y="9"/>
                          <a:pt x="13" y="9"/>
                          <a:pt x="11" y="7"/>
                        </a:cubicBezTo>
                        <a:cubicBezTo>
                          <a:pt x="9" y="4"/>
                          <a:pt x="6" y="2"/>
                          <a:pt x="3" y="0"/>
                        </a:cubicBezTo>
                      </a:path>
                    </a:pathLst>
                  </a:custGeom>
                  <a:solidFill>
                    <a:srgbClr val="FFFEF7"/>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Freeform 225"/>
                  <p:cNvSpPr>
                    <a:spLocks noChangeAspect="1"/>
                  </p:cNvSpPr>
                  <p:nvPr/>
                </p:nvSpPr>
                <p:spPr bwMode="auto">
                  <a:xfrm>
                    <a:off x="2500" y="2946"/>
                    <a:ext cx="22" cy="28"/>
                  </a:xfrm>
                  <a:custGeom>
                    <a:avLst/>
                    <a:gdLst/>
                    <a:ahLst/>
                    <a:cxnLst>
                      <a:cxn ang="0">
                        <a:pos x="1" y="0"/>
                      </a:cxn>
                      <a:cxn ang="0">
                        <a:pos x="2" y="5"/>
                      </a:cxn>
                      <a:cxn ang="0">
                        <a:pos x="0" y="9"/>
                      </a:cxn>
                      <a:cxn ang="0">
                        <a:pos x="0" y="10"/>
                      </a:cxn>
                      <a:cxn ang="0">
                        <a:pos x="3" y="13"/>
                      </a:cxn>
                      <a:cxn ang="0">
                        <a:pos x="7" y="14"/>
                      </a:cxn>
                      <a:cxn ang="0">
                        <a:pos x="7" y="14"/>
                      </a:cxn>
                      <a:cxn ang="0">
                        <a:pos x="10" y="11"/>
                      </a:cxn>
                      <a:cxn ang="0">
                        <a:pos x="11" y="9"/>
                      </a:cxn>
                      <a:cxn ang="0">
                        <a:pos x="9" y="7"/>
                      </a:cxn>
                      <a:cxn ang="0">
                        <a:pos x="1" y="0"/>
                      </a:cxn>
                      <a:cxn ang="0">
                        <a:pos x="1" y="0"/>
                      </a:cxn>
                      <a:cxn ang="0">
                        <a:pos x="9" y="7"/>
                      </a:cxn>
                      <a:cxn ang="0">
                        <a:pos x="10" y="9"/>
                      </a:cxn>
                      <a:cxn ang="0">
                        <a:pos x="10" y="11"/>
                      </a:cxn>
                      <a:cxn ang="0">
                        <a:pos x="7" y="13"/>
                      </a:cxn>
                      <a:cxn ang="0">
                        <a:pos x="7" y="13"/>
                      </a:cxn>
                      <a:cxn ang="0">
                        <a:pos x="3" y="12"/>
                      </a:cxn>
                      <a:cxn ang="0">
                        <a:pos x="0" y="10"/>
                      </a:cxn>
                      <a:cxn ang="0">
                        <a:pos x="0" y="9"/>
                      </a:cxn>
                      <a:cxn ang="0">
                        <a:pos x="3" y="5"/>
                      </a:cxn>
                      <a:cxn ang="0">
                        <a:pos x="1" y="0"/>
                      </a:cxn>
                    </a:cxnLst>
                    <a:rect l="0" t="0" r="r" b="b"/>
                    <a:pathLst>
                      <a:path w="11" h="14">
                        <a:moveTo>
                          <a:pt x="1" y="0"/>
                        </a:moveTo>
                        <a:cubicBezTo>
                          <a:pt x="1" y="2"/>
                          <a:pt x="2" y="3"/>
                          <a:pt x="2" y="5"/>
                        </a:cubicBezTo>
                        <a:cubicBezTo>
                          <a:pt x="2" y="6"/>
                          <a:pt x="1" y="7"/>
                          <a:pt x="0" y="9"/>
                        </a:cubicBezTo>
                        <a:cubicBezTo>
                          <a:pt x="0" y="9"/>
                          <a:pt x="0" y="9"/>
                          <a:pt x="0" y="10"/>
                        </a:cubicBezTo>
                        <a:cubicBezTo>
                          <a:pt x="0" y="11"/>
                          <a:pt x="1" y="12"/>
                          <a:pt x="3" y="13"/>
                        </a:cubicBezTo>
                        <a:cubicBezTo>
                          <a:pt x="4" y="13"/>
                          <a:pt x="6" y="14"/>
                          <a:pt x="7" y="14"/>
                        </a:cubicBezTo>
                        <a:cubicBezTo>
                          <a:pt x="7" y="14"/>
                          <a:pt x="7" y="14"/>
                          <a:pt x="7" y="14"/>
                        </a:cubicBezTo>
                        <a:cubicBezTo>
                          <a:pt x="9" y="14"/>
                          <a:pt x="10" y="13"/>
                          <a:pt x="10" y="11"/>
                        </a:cubicBezTo>
                        <a:cubicBezTo>
                          <a:pt x="10" y="10"/>
                          <a:pt x="11" y="9"/>
                          <a:pt x="11" y="9"/>
                        </a:cubicBezTo>
                        <a:cubicBezTo>
                          <a:pt x="11" y="8"/>
                          <a:pt x="10" y="7"/>
                          <a:pt x="9" y="7"/>
                        </a:cubicBezTo>
                        <a:cubicBezTo>
                          <a:pt x="7" y="4"/>
                          <a:pt x="4" y="2"/>
                          <a:pt x="1" y="0"/>
                        </a:cubicBezTo>
                        <a:cubicBezTo>
                          <a:pt x="1" y="0"/>
                          <a:pt x="1" y="0"/>
                          <a:pt x="1" y="0"/>
                        </a:cubicBezTo>
                        <a:cubicBezTo>
                          <a:pt x="4" y="2"/>
                          <a:pt x="6" y="4"/>
                          <a:pt x="9" y="7"/>
                        </a:cubicBezTo>
                        <a:cubicBezTo>
                          <a:pt x="10" y="8"/>
                          <a:pt x="10" y="8"/>
                          <a:pt x="10" y="9"/>
                        </a:cubicBezTo>
                        <a:cubicBezTo>
                          <a:pt x="10" y="9"/>
                          <a:pt x="10" y="10"/>
                          <a:pt x="10" y="11"/>
                        </a:cubicBezTo>
                        <a:cubicBezTo>
                          <a:pt x="10" y="12"/>
                          <a:pt x="9" y="13"/>
                          <a:pt x="7" y="13"/>
                        </a:cubicBezTo>
                        <a:cubicBezTo>
                          <a:pt x="7" y="13"/>
                          <a:pt x="7" y="13"/>
                          <a:pt x="7" y="13"/>
                        </a:cubicBezTo>
                        <a:cubicBezTo>
                          <a:pt x="6" y="13"/>
                          <a:pt x="4" y="13"/>
                          <a:pt x="3" y="12"/>
                        </a:cubicBezTo>
                        <a:cubicBezTo>
                          <a:pt x="1" y="12"/>
                          <a:pt x="0" y="11"/>
                          <a:pt x="0" y="10"/>
                        </a:cubicBezTo>
                        <a:cubicBezTo>
                          <a:pt x="0" y="9"/>
                          <a:pt x="0" y="9"/>
                          <a:pt x="0" y="9"/>
                        </a:cubicBezTo>
                        <a:cubicBezTo>
                          <a:pt x="1" y="8"/>
                          <a:pt x="3" y="6"/>
                          <a:pt x="3" y="5"/>
                        </a:cubicBezTo>
                        <a:cubicBezTo>
                          <a:pt x="3" y="3"/>
                          <a:pt x="2" y="2"/>
                          <a:pt x="1" y="0"/>
                        </a:cubicBezTo>
                        <a:close/>
                      </a:path>
                    </a:pathLst>
                  </a:custGeom>
                  <a:solidFill>
                    <a:srgbClr val="E4D5BE"/>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0" name="Freeform 363"/>
                <p:cNvSpPr>
                  <a:spLocks noChangeAspect="1" noEditPoints="1"/>
                </p:cNvSpPr>
                <p:nvPr/>
              </p:nvSpPr>
              <p:spPr bwMode="auto">
                <a:xfrm rot="615779">
                  <a:off x="6151561" y="1293790"/>
                  <a:ext cx="515885" cy="220510"/>
                </a:xfrm>
                <a:custGeom>
                  <a:avLst/>
                  <a:gdLst/>
                  <a:ahLst/>
                  <a:cxnLst>
                    <a:cxn ang="0">
                      <a:pos x="71" y="8"/>
                    </a:cxn>
                    <a:cxn ang="0">
                      <a:pos x="74" y="22"/>
                    </a:cxn>
                    <a:cxn ang="0">
                      <a:pos x="70" y="36"/>
                    </a:cxn>
                    <a:cxn ang="0">
                      <a:pos x="73" y="38"/>
                    </a:cxn>
                    <a:cxn ang="0">
                      <a:pos x="78" y="22"/>
                    </a:cxn>
                    <a:cxn ang="0">
                      <a:pos x="74" y="6"/>
                    </a:cxn>
                    <a:cxn ang="0">
                      <a:pos x="71" y="8"/>
                    </a:cxn>
                    <a:cxn ang="0">
                      <a:pos x="86" y="0"/>
                    </a:cxn>
                    <a:cxn ang="0">
                      <a:pos x="83" y="1"/>
                    </a:cxn>
                    <a:cxn ang="0">
                      <a:pos x="88" y="22"/>
                    </a:cxn>
                    <a:cxn ang="0">
                      <a:pos x="82" y="43"/>
                    </a:cxn>
                    <a:cxn ang="0">
                      <a:pos x="85" y="45"/>
                    </a:cxn>
                    <a:cxn ang="0">
                      <a:pos x="92" y="22"/>
                    </a:cxn>
                    <a:cxn ang="0">
                      <a:pos x="86" y="0"/>
                    </a:cxn>
                    <a:cxn ang="0">
                      <a:pos x="9" y="1"/>
                    </a:cxn>
                    <a:cxn ang="0">
                      <a:pos x="6" y="0"/>
                    </a:cxn>
                    <a:cxn ang="0">
                      <a:pos x="0" y="22"/>
                    </a:cxn>
                    <a:cxn ang="0">
                      <a:pos x="6" y="45"/>
                    </a:cxn>
                    <a:cxn ang="0">
                      <a:pos x="10" y="43"/>
                    </a:cxn>
                    <a:cxn ang="0">
                      <a:pos x="4" y="22"/>
                    </a:cxn>
                    <a:cxn ang="0">
                      <a:pos x="9" y="1"/>
                    </a:cxn>
                    <a:cxn ang="0">
                      <a:pos x="21" y="8"/>
                    </a:cxn>
                    <a:cxn ang="0">
                      <a:pos x="18" y="6"/>
                    </a:cxn>
                    <a:cxn ang="0">
                      <a:pos x="14" y="22"/>
                    </a:cxn>
                    <a:cxn ang="0">
                      <a:pos x="18" y="38"/>
                    </a:cxn>
                    <a:cxn ang="0">
                      <a:pos x="22" y="36"/>
                    </a:cxn>
                    <a:cxn ang="0">
                      <a:pos x="18" y="22"/>
                    </a:cxn>
                    <a:cxn ang="0">
                      <a:pos x="21" y="8"/>
                    </a:cxn>
                    <a:cxn ang="0">
                      <a:pos x="59" y="15"/>
                    </a:cxn>
                    <a:cxn ang="0">
                      <a:pos x="61" y="22"/>
                    </a:cxn>
                    <a:cxn ang="0">
                      <a:pos x="59" y="30"/>
                    </a:cxn>
                    <a:cxn ang="0">
                      <a:pos x="62" y="32"/>
                    </a:cxn>
                    <a:cxn ang="0">
                      <a:pos x="65" y="22"/>
                    </a:cxn>
                    <a:cxn ang="0">
                      <a:pos x="63" y="12"/>
                    </a:cxn>
                    <a:cxn ang="0">
                      <a:pos x="59" y="15"/>
                    </a:cxn>
                    <a:cxn ang="0">
                      <a:pos x="32" y="15"/>
                    </a:cxn>
                    <a:cxn ang="0">
                      <a:pos x="29" y="12"/>
                    </a:cxn>
                    <a:cxn ang="0">
                      <a:pos x="26" y="22"/>
                    </a:cxn>
                    <a:cxn ang="0">
                      <a:pos x="29" y="32"/>
                    </a:cxn>
                    <a:cxn ang="0">
                      <a:pos x="33" y="30"/>
                    </a:cxn>
                    <a:cxn ang="0">
                      <a:pos x="30" y="22"/>
                    </a:cxn>
                    <a:cxn ang="0">
                      <a:pos x="32" y="15"/>
                    </a:cxn>
                  </a:cxnLst>
                  <a:rect l="0" t="0" r="r" b="b"/>
                  <a:pathLst>
                    <a:path w="92" h="45">
                      <a:moveTo>
                        <a:pt x="71" y="8"/>
                      </a:moveTo>
                      <a:cubicBezTo>
                        <a:pt x="73" y="12"/>
                        <a:pt x="74" y="17"/>
                        <a:pt x="74" y="22"/>
                      </a:cubicBezTo>
                      <a:cubicBezTo>
                        <a:pt x="74" y="27"/>
                        <a:pt x="73" y="32"/>
                        <a:pt x="70" y="36"/>
                      </a:cubicBezTo>
                      <a:cubicBezTo>
                        <a:pt x="73" y="38"/>
                        <a:pt x="73" y="38"/>
                        <a:pt x="73" y="38"/>
                      </a:cubicBezTo>
                      <a:cubicBezTo>
                        <a:pt x="76" y="33"/>
                        <a:pt x="78" y="28"/>
                        <a:pt x="78" y="22"/>
                      </a:cubicBezTo>
                      <a:cubicBezTo>
                        <a:pt x="78" y="16"/>
                        <a:pt x="77" y="11"/>
                        <a:pt x="74" y="6"/>
                      </a:cubicBezTo>
                      <a:lnTo>
                        <a:pt x="71" y="8"/>
                      </a:lnTo>
                      <a:close/>
                      <a:moveTo>
                        <a:pt x="86" y="0"/>
                      </a:moveTo>
                      <a:cubicBezTo>
                        <a:pt x="83" y="1"/>
                        <a:pt x="83" y="1"/>
                        <a:pt x="83" y="1"/>
                      </a:cubicBezTo>
                      <a:cubicBezTo>
                        <a:pt x="86" y="7"/>
                        <a:pt x="88" y="14"/>
                        <a:pt x="88" y="22"/>
                      </a:cubicBezTo>
                      <a:cubicBezTo>
                        <a:pt x="88" y="29"/>
                        <a:pt x="86" y="37"/>
                        <a:pt x="82" y="43"/>
                      </a:cubicBezTo>
                      <a:cubicBezTo>
                        <a:pt x="85" y="45"/>
                        <a:pt x="85" y="45"/>
                        <a:pt x="85" y="45"/>
                      </a:cubicBezTo>
                      <a:cubicBezTo>
                        <a:pt x="89" y="38"/>
                        <a:pt x="92" y="30"/>
                        <a:pt x="92" y="22"/>
                      </a:cubicBezTo>
                      <a:cubicBezTo>
                        <a:pt x="92" y="14"/>
                        <a:pt x="90" y="6"/>
                        <a:pt x="86" y="0"/>
                      </a:cubicBezTo>
                      <a:close/>
                      <a:moveTo>
                        <a:pt x="9" y="1"/>
                      </a:moveTo>
                      <a:cubicBezTo>
                        <a:pt x="6" y="0"/>
                        <a:pt x="6" y="0"/>
                        <a:pt x="6" y="0"/>
                      </a:cubicBezTo>
                      <a:cubicBezTo>
                        <a:pt x="2" y="6"/>
                        <a:pt x="0" y="14"/>
                        <a:pt x="0" y="22"/>
                      </a:cubicBezTo>
                      <a:cubicBezTo>
                        <a:pt x="0" y="30"/>
                        <a:pt x="2" y="38"/>
                        <a:pt x="6" y="45"/>
                      </a:cubicBezTo>
                      <a:cubicBezTo>
                        <a:pt x="10" y="43"/>
                        <a:pt x="10" y="43"/>
                        <a:pt x="10" y="43"/>
                      </a:cubicBezTo>
                      <a:cubicBezTo>
                        <a:pt x="6" y="37"/>
                        <a:pt x="4" y="29"/>
                        <a:pt x="4" y="22"/>
                      </a:cubicBezTo>
                      <a:cubicBezTo>
                        <a:pt x="4" y="14"/>
                        <a:pt x="6" y="7"/>
                        <a:pt x="9" y="1"/>
                      </a:cubicBezTo>
                      <a:close/>
                      <a:moveTo>
                        <a:pt x="21" y="8"/>
                      </a:moveTo>
                      <a:cubicBezTo>
                        <a:pt x="18" y="6"/>
                        <a:pt x="18" y="6"/>
                        <a:pt x="18" y="6"/>
                      </a:cubicBezTo>
                      <a:cubicBezTo>
                        <a:pt x="15" y="11"/>
                        <a:pt x="14" y="16"/>
                        <a:pt x="14" y="22"/>
                      </a:cubicBezTo>
                      <a:cubicBezTo>
                        <a:pt x="14" y="28"/>
                        <a:pt x="15" y="33"/>
                        <a:pt x="18" y="38"/>
                      </a:cubicBezTo>
                      <a:cubicBezTo>
                        <a:pt x="22" y="36"/>
                        <a:pt x="22" y="36"/>
                        <a:pt x="22" y="36"/>
                      </a:cubicBezTo>
                      <a:cubicBezTo>
                        <a:pt x="19" y="32"/>
                        <a:pt x="18" y="27"/>
                        <a:pt x="18" y="22"/>
                      </a:cubicBezTo>
                      <a:cubicBezTo>
                        <a:pt x="18" y="17"/>
                        <a:pt x="19" y="12"/>
                        <a:pt x="21" y="8"/>
                      </a:cubicBezTo>
                      <a:close/>
                      <a:moveTo>
                        <a:pt x="59" y="15"/>
                      </a:moveTo>
                      <a:cubicBezTo>
                        <a:pt x="61" y="17"/>
                        <a:pt x="61" y="19"/>
                        <a:pt x="61" y="22"/>
                      </a:cubicBezTo>
                      <a:cubicBezTo>
                        <a:pt x="61" y="25"/>
                        <a:pt x="60" y="27"/>
                        <a:pt x="59" y="30"/>
                      </a:cubicBezTo>
                      <a:cubicBezTo>
                        <a:pt x="62" y="32"/>
                        <a:pt x="62" y="32"/>
                        <a:pt x="62" y="32"/>
                      </a:cubicBezTo>
                      <a:cubicBezTo>
                        <a:pt x="64" y="29"/>
                        <a:pt x="65" y="25"/>
                        <a:pt x="65" y="22"/>
                      </a:cubicBezTo>
                      <a:cubicBezTo>
                        <a:pt x="65" y="18"/>
                        <a:pt x="65" y="15"/>
                        <a:pt x="63" y="12"/>
                      </a:cubicBezTo>
                      <a:lnTo>
                        <a:pt x="59" y="15"/>
                      </a:lnTo>
                      <a:close/>
                      <a:moveTo>
                        <a:pt x="32" y="15"/>
                      </a:moveTo>
                      <a:cubicBezTo>
                        <a:pt x="29" y="12"/>
                        <a:pt x="29" y="12"/>
                        <a:pt x="29" y="12"/>
                      </a:cubicBezTo>
                      <a:cubicBezTo>
                        <a:pt x="27" y="15"/>
                        <a:pt x="26" y="18"/>
                        <a:pt x="26" y="22"/>
                      </a:cubicBezTo>
                      <a:cubicBezTo>
                        <a:pt x="26" y="25"/>
                        <a:pt x="27" y="29"/>
                        <a:pt x="29" y="32"/>
                      </a:cubicBezTo>
                      <a:cubicBezTo>
                        <a:pt x="33" y="30"/>
                        <a:pt x="33" y="30"/>
                        <a:pt x="33" y="30"/>
                      </a:cubicBezTo>
                      <a:cubicBezTo>
                        <a:pt x="31" y="27"/>
                        <a:pt x="30" y="25"/>
                        <a:pt x="30" y="22"/>
                      </a:cubicBezTo>
                      <a:cubicBezTo>
                        <a:pt x="30" y="19"/>
                        <a:pt x="31" y="17"/>
                        <a:pt x="32" y="15"/>
                      </a:cubicBezTo>
                      <a:close/>
                    </a:path>
                  </a:pathLst>
                </a:custGeom>
                <a:solidFill>
                  <a:srgbClr val="F7931D"/>
                </a:solidFill>
                <a:ln w="9525">
                  <a:noFill/>
                  <a:round/>
                  <a:headEnd/>
                  <a:tailEnd/>
                </a:ln>
              </p:spPr>
              <p:txBody>
                <a:bodyPr/>
                <a:lstStyle/>
                <a:p>
                  <a:pPr defTabSz="967415"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1" name="Picture 575"/>
                <p:cNvPicPr>
                  <a:picLocks noChangeAspect="1" noChangeArrowheads="1"/>
                </p:cNvPicPr>
                <p:nvPr/>
              </p:nvPicPr>
              <p:blipFill>
                <a:blip r:embed="rId7" cstate="print"/>
                <a:srcRect/>
                <a:stretch>
                  <a:fillRect/>
                </a:stretch>
              </p:blipFill>
              <p:spPr bwMode="auto">
                <a:xfrm>
                  <a:off x="5923612" y="1545802"/>
                  <a:ext cx="328727" cy="335611"/>
                </a:xfrm>
                <a:prstGeom prst="rect">
                  <a:avLst/>
                </a:prstGeom>
                <a:noFill/>
                <a:ln w="9525">
                  <a:noFill/>
                  <a:miter lim="800000"/>
                  <a:headEnd/>
                  <a:tailEnd/>
                </a:ln>
                <a:effectLst/>
              </p:spPr>
            </p:pic>
          </p:grpSp>
          <p:cxnSp>
            <p:nvCxnSpPr>
              <p:cNvPr id="37" name="直接箭头连接符 36"/>
              <p:cNvCxnSpPr/>
              <p:nvPr/>
            </p:nvCxnSpPr>
            <p:spPr bwMode="auto">
              <a:xfrm>
                <a:off x="886204" y="3108436"/>
                <a:ext cx="707217" cy="0"/>
              </a:xfrm>
              <a:prstGeom prst="straightConnector1">
                <a:avLst/>
              </a:prstGeom>
              <a:noFill/>
              <a:ln w="25400" cap="flat" cmpd="sng" algn="ctr">
                <a:solidFill>
                  <a:srgbClr val="990000"/>
                </a:solidFill>
                <a:prstDash val="dash"/>
                <a:round/>
                <a:headEnd type="none" w="med" len="med"/>
                <a:tailEnd type="triangle"/>
              </a:ln>
              <a:effectLst/>
            </p:spPr>
          </p:cxnSp>
          <p:cxnSp>
            <p:nvCxnSpPr>
              <p:cNvPr id="38" name="直接箭头连接符 37"/>
              <p:cNvCxnSpPr/>
              <p:nvPr/>
            </p:nvCxnSpPr>
            <p:spPr bwMode="auto">
              <a:xfrm flipV="1">
                <a:off x="967840" y="3192055"/>
                <a:ext cx="625581" cy="677553"/>
              </a:xfrm>
              <a:prstGeom prst="straightConnector1">
                <a:avLst/>
              </a:prstGeom>
              <a:noFill/>
              <a:ln w="25400" cap="flat" cmpd="sng" algn="ctr">
                <a:solidFill>
                  <a:srgbClr val="990000"/>
                </a:solidFill>
                <a:prstDash val="dash"/>
                <a:round/>
                <a:headEnd type="none" w="med" len="med"/>
                <a:tailEnd type="triangle"/>
              </a:ln>
              <a:effectLst/>
            </p:spPr>
          </p:cxnSp>
          <p:cxnSp>
            <p:nvCxnSpPr>
              <p:cNvPr id="39" name="直接箭头连接符 38"/>
              <p:cNvCxnSpPr/>
              <p:nvPr/>
            </p:nvCxnSpPr>
            <p:spPr bwMode="auto">
              <a:xfrm>
                <a:off x="967840" y="2166645"/>
                <a:ext cx="625581" cy="858173"/>
              </a:xfrm>
              <a:prstGeom prst="straightConnector1">
                <a:avLst/>
              </a:prstGeom>
              <a:noFill/>
              <a:ln w="25400" cap="flat" cmpd="sng" algn="ctr">
                <a:solidFill>
                  <a:srgbClr val="990000"/>
                </a:solidFill>
                <a:prstDash val="dash"/>
                <a:round/>
                <a:headEnd type="none" w="med" len="med"/>
                <a:tailEnd type="triangle"/>
              </a:ln>
              <a:effectLst/>
            </p:spPr>
          </p:cxn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50907" y="1657306"/>
                <a:ext cx="421684" cy="421684"/>
              </a:xfrm>
              <a:prstGeom prst="rect">
                <a:avLst/>
              </a:prstGeom>
            </p:spPr>
          </p:pic>
          <p:sp>
            <p:nvSpPr>
              <p:cNvPr id="41" name="文本框 40"/>
              <p:cNvSpPr txBox="1"/>
              <p:nvPr/>
            </p:nvSpPr>
            <p:spPr>
              <a:xfrm>
                <a:off x="8708619" y="2139368"/>
                <a:ext cx="910904" cy="276999"/>
              </a:xfrm>
              <a:prstGeom prst="rect">
                <a:avLst/>
              </a:prstGeom>
              <a:noFill/>
            </p:spPr>
            <p:txBody>
              <a:bodyPr wrap="square" rtlCol="0">
                <a:spAutoFit/>
              </a:bodyPr>
              <a:lstStyle/>
              <a:p>
                <a:pPr algn="ct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策划部门</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50908" y="2586411"/>
                <a:ext cx="421684" cy="421684"/>
              </a:xfrm>
              <a:prstGeom prst="rect">
                <a:avLst/>
              </a:prstGeom>
            </p:spPr>
          </p:pic>
          <p:pic>
            <p:nvPicPr>
              <p:cNvPr id="43" name="图片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950908" y="3543400"/>
                <a:ext cx="421684" cy="421684"/>
              </a:xfrm>
              <a:prstGeom prst="rect">
                <a:avLst/>
              </a:prstGeom>
            </p:spPr>
          </p:pic>
          <p:sp>
            <p:nvSpPr>
              <p:cNvPr id="44" name="文本框 43"/>
              <p:cNvSpPr txBox="1"/>
              <p:nvPr/>
            </p:nvSpPr>
            <p:spPr>
              <a:xfrm>
                <a:off x="8709485" y="3067388"/>
                <a:ext cx="910904" cy="276999"/>
              </a:xfrm>
              <a:prstGeom prst="rect">
                <a:avLst/>
              </a:prstGeom>
              <a:noFill/>
            </p:spPr>
            <p:txBody>
              <a:bodyPr wrap="square" rtlCol="0">
                <a:spAutoFit/>
              </a:bodyPr>
              <a:lstStyle/>
              <a:p>
                <a:pPr algn="ct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运营部门</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文本框 44"/>
              <p:cNvSpPr txBox="1"/>
              <p:nvPr/>
            </p:nvSpPr>
            <p:spPr>
              <a:xfrm>
                <a:off x="8709485" y="4024569"/>
                <a:ext cx="910904" cy="276999"/>
              </a:xfrm>
              <a:prstGeom prst="rect">
                <a:avLst/>
              </a:prstGeom>
              <a:noFill/>
            </p:spPr>
            <p:txBody>
              <a:bodyPr wrap="square" rtlCol="0">
                <a:spAutoFit/>
              </a:bodyPr>
              <a:lstStyle/>
              <a:p>
                <a:pPr algn="ct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投放部门</a:t>
                </a:r>
                <a:endPar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p:cNvSpPr txBox="1"/>
              <p:nvPr/>
            </p:nvSpPr>
            <p:spPr>
              <a:xfrm>
                <a:off x="9619525" y="1773918"/>
                <a:ext cx="1414927" cy="646349"/>
              </a:xfrm>
              <a:prstGeom prst="rect">
                <a:avLst/>
              </a:prstGeom>
              <a:noFill/>
            </p:spPr>
            <p:txBody>
              <a:bodyPr wrap="square" rtlCol="0">
                <a:spAutoFit/>
              </a:bodyPr>
              <a:lstStyle/>
              <a:p>
                <a:pP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关卡设置、游戏数值平衡等，调整产品走向</a:t>
                </a:r>
              </a:p>
            </p:txBody>
          </p:sp>
          <p:sp>
            <p:nvSpPr>
              <p:cNvPr id="47" name="文本框 46"/>
              <p:cNvSpPr txBox="1"/>
              <p:nvPr/>
            </p:nvSpPr>
            <p:spPr>
              <a:xfrm>
                <a:off x="9620391" y="2680096"/>
                <a:ext cx="1416008" cy="646518"/>
              </a:xfrm>
              <a:prstGeom prst="rect">
                <a:avLst/>
              </a:prstGeom>
              <a:noFill/>
            </p:spPr>
            <p:txBody>
              <a:bodyPr wrap="square" rtlCol="0">
                <a:spAutoFit/>
              </a:bodyPr>
              <a:lstStyle/>
              <a:p>
                <a:pP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玩家的新增、留存、流失、付费等，调整运营方向</a:t>
                </a:r>
              </a:p>
            </p:txBody>
          </p:sp>
          <p:sp>
            <p:nvSpPr>
              <p:cNvPr id="48" name="文本框 47"/>
              <p:cNvSpPr txBox="1"/>
              <p:nvPr/>
            </p:nvSpPr>
            <p:spPr>
              <a:xfrm>
                <a:off x="9620388" y="3607496"/>
                <a:ext cx="1416011" cy="1015956"/>
              </a:xfrm>
              <a:prstGeom prst="rect">
                <a:avLst/>
              </a:prstGeom>
              <a:noFill/>
            </p:spPr>
            <p:txBody>
              <a:bodyPr wrap="square" rtlCol="0">
                <a:spAutoFit/>
              </a:bodyPr>
              <a:lstStyle/>
              <a:p>
                <a:pPr defTabSz="914309" fontAlgn="base">
                  <a:spcBef>
                    <a:spcPct val="0"/>
                  </a:spcBef>
                  <a:spcAft>
                    <a:spcPct val="0"/>
                  </a:spcAft>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新增用户数、来源渠道、转化率、留存率、投入产出比</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等，调整投放节奏和目标</a:t>
                </a:r>
              </a:p>
            </p:txBody>
          </p:sp>
        </p:grpSp>
        <p:sp>
          <p:nvSpPr>
            <p:cNvPr id="10" name="文本框 9"/>
            <p:cNvSpPr txBox="1"/>
            <p:nvPr/>
          </p:nvSpPr>
          <p:spPr>
            <a:xfrm>
              <a:off x="5166163" y="3476677"/>
              <a:ext cx="902087" cy="277079"/>
            </a:xfrm>
            <a:prstGeom prst="rect">
              <a:avLst/>
            </a:prstGeom>
            <a:noFill/>
          </p:spPr>
          <p:txBody>
            <a:bodyPr wrap="square" rtlCol="0">
              <a:spAutoFit/>
            </a:bodyPr>
            <a:lstStyle/>
            <a:p>
              <a:pP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清洗数据</a:t>
              </a:r>
            </a:p>
          </p:txBody>
        </p:sp>
        <p:sp>
          <p:nvSpPr>
            <p:cNvPr id="11" name="文本框 10"/>
            <p:cNvSpPr txBox="1"/>
            <p:nvPr/>
          </p:nvSpPr>
          <p:spPr>
            <a:xfrm>
              <a:off x="6729405" y="4806906"/>
              <a:ext cx="1034018" cy="646517"/>
            </a:xfrm>
            <a:prstGeom prst="rect">
              <a:avLst/>
            </a:prstGeom>
            <a:noFill/>
          </p:spPr>
          <p:txBody>
            <a:bodyPr wrap="square" rtlCol="0">
              <a:spAutoFit/>
            </a:bodyPr>
            <a:lstStyle/>
            <a:p>
              <a:pP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使用</a:t>
              </a:r>
              <a:r>
                <a:rPr lang="en-US" altLang="zh-CN"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查询定制的指标</a:t>
              </a:r>
            </a:p>
          </p:txBody>
        </p:sp>
        <p:sp>
          <p:nvSpPr>
            <p:cNvPr id="12" name="文本框 11"/>
            <p:cNvSpPr txBox="1"/>
            <p:nvPr/>
          </p:nvSpPr>
          <p:spPr>
            <a:xfrm>
              <a:off x="6505074" y="5735940"/>
              <a:ext cx="1206762" cy="277079"/>
            </a:xfrm>
            <a:prstGeom prst="rect">
              <a:avLst/>
            </a:prstGeom>
            <a:noFill/>
          </p:spPr>
          <p:txBody>
            <a:bodyPr wrap="square" rtlCol="0">
              <a:spAutoFit/>
            </a:bodyPr>
            <a:lstStyle/>
            <a:p>
              <a:pPr defTabSz="914309" fontAlgn="base">
                <a:spcBef>
                  <a:spcPct val="0"/>
                </a:spcBef>
                <a:spcAft>
                  <a:spcPct val="0"/>
                </a:spcAft>
                <a:defRPr/>
              </a:pPr>
              <a:r>
                <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查询通用指标</a:t>
              </a:r>
            </a:p>
          </p:txBody>
        </p:sp>
      </p:grpSp>
      <p:grpSp>
        <p:nvGrpSpPr>
          <p:cNvPr id="374" name="组合 373"/>
          <p:cNvGrpSpPr/>
          <p:nvPr/>
        </p:nvGrpSpPr>
        <p:grpSpPr>
          <a:xfrm>
            <a:off x="2324600" y="2528817"/>
            <a:ext cx="1621030" cy="860334"/>
            <a:chOff x="5156941" y="3753777"/>
            <a:chExt cx="1215843" cy="645288"/>
          </a:xfrm>
        </p:grpSpPr>
        <p:pic>
          <p:nvPicPr>
            <p:cNvPr id="375" name="图片 374">
              <a:extLst>
                <a:ext uri="{FF2B5EF4-FFF2-40B4-BE49-F238E27FC236}">
                  <a16:creationId xmlns:a16="http://schemas.microsoft.com/office/drawing/2014/main" id="{90BFC48B-90BD-41F4-A75C-E38D6E5A2F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6941" y="3753777"/>
              <a:ext cx="1215843" cy="645288"/>
            </a:xfrm>
            <a:prstGeom prst="rect">
              <a:avLst/>
            </a:prstGeom>
          </p:spPr>
        </p:pic>
        <p:sp>
          <p:nvSpPr>
            <p:cNvPr id="376" name="TextBox 28"/>
            <p:cNvSpPr txBox="1"/>
            <p:nvPr/>
          </p:nvSpPr>
          <p:spPr>
            <a:xfrm>
              <a:off x="5203236" y="4063889"/>
              <a:ext cx="823593" cy="230779"/>
            </a:xfrm>
            <a:prstGeom prst="rect">
              <a:avLst/>
            </a:prstGeom>
            <a:noFill/>
          </p:spPr>
          <p:txBody>
            <a:bodyPr wrap="none" rtlCol="0">
              <a:spAutoFit/>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4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华为公有云</a:t>
              </a:r>
              <a:endParaRPr lang="en-US" altLang="zh-CN" sz="14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endParaRPr>
            </a:p>
          </p:txBody>
        </p:sp>
      </p:grpSp>
    </p:spTree>
    <p:extLst>
      <p:ext uri="{BB962C8B-B14F-4D97-AF65-F5344CB8AC3E}">
        <p14:creationId xmlns:p14="http://schemas.microsoft.com/office/powerpoint/2010/main" val="17169798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案例：某科技营销大数据分析</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731838" y="4828311"/>
            <a:ext cx="10728325" cy="1355651"/>
            <a:chOff x="131800" y="5006412"/>
            <a:chExt cx="11378645" cy="1355651"/>
          </a:xfrm>
        </p:grpSpPr>
        <p:sp>
          <p:nvSpPr>
            <p:cNvPr id="9" name="矩形​​ 9"/>
            <p:cNvSpPr/>
            <p:nvPr/>
          </p:nvSpPr>
          <p:spPr bwMode="auto">
            <a:xfrm>
              <a:off x="142574" y="5006412"/>
              <a:ext cx="5457176" cy="248173"/>
            </a:xfrm>
            <a:prstGeom prst="rect">
              <a:avLst/>
            </a:prstGeom>
            <a:solidFill>
              <a:srgbClr val="0579CD"/>
            </a:solidFill>
            <a:ln w="57150" cap="flat" cmpd="sng" algn="ctr">
              <a:noFill/>
              <a:prstDash val="solid"/>
            </a:ln>
            <a:effectLst/>
          </p:spPr>
          <p:txBody>
            <a:bodyPr anchor="ctr"/>
            <a:lstStyle/>
            <a:p>
              <a:pPr algn="ctr" defTabSz="1218999" fontAlgn="base">
                <a:spcBef>
                  <a:spcPct val="0"/>
                </a:spcBef>
                <a:spcAft>
                  <a:spcPct val="0"/>
                </a:spcAft>
                <a:defRPr/>
              </a:pPr>
              <a:r>
                <a:rPr lang="zh-CN" altLang="en-US" sz="16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客户诉求</a:t>
              </a:r>
            </a:p>
          </p:txBody>
        </p:sp>
        <p:sp>
          <p:nvSpPr>
            <p:cNvPr id="10" name="Content Placeholder 2"/>
            <p:cNvSpPr txBox="1">
              <a:spLocks/>
            </p:cNvSpPr>
            <p:nvPr/>
          </p:nvSpPr>
          <p:spPr>
            <a:xfrm>
              <a:off x="131800" y="5370416"/>
              <a:ext cx="5457176" cy="991647"/>
            </a:xfrm>
            <a:prstGeom prst="rect">
              <a:avLst/>
            </a:prstGeom>
            <a:noFill/>
            <a:ln>
              <a:solidFill>
                <a:srgbClr val="FFCC66">
                  <a:lumMod val="75000"/>
                </a:srgbClr>
              </a:solidFill>
              <a:prstDash val="lgDash"/>
            </a:ln>
          </p:spPr>
          <p:txBody>
            <a:bodyPr vert="horz" lIns="121896" tIns="60948" rIns="121896" bIns="60948" rtlCol="0">
              <a:noAutofit/>
            </a:bodyPr>
            <a:lstStyle>
              <a:lvl1pPr marL="457246" indent="-457246" algn="l" defTabSz="121932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99" indent="-381038" algn="l" defTabSz="121932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152" indent="-304830" algn="l" defTabSz="121932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813"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474"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13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79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456"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117"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200" indent="-457200" defTabSz="1218662" fontAlgn="base">
                <a:spcAft>
                  <a:spcPct val="0"/>
                </a:spcAft>
                <a:defRPr/>
              </a:pP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云硬盘存储高成本，需要降低存储成本</a:t>
              </a: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云硬盘存储扩容复杂， 需要简化的扩容方式</a:t>
              </a: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离线统计分析需要在半夜执行完毕，对时间有要求</a:t>
              </a: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9"/>
            <p:cNvSpPr/>
            <p:nvPr/>
          </p:nvSpPr>
          <p:spPr bwMode="auto">
            <a:xfrm>
              <a:off x="5885528" y="5016506"/>
              <a:ext cx="5624917" cy="248656"/>
            </a:xfrm>
            <a:prstGeom prst="rect">
              <a:avLst/>
            </a:prstGeom>
            <a:solidFill>
              <a:srgbClr val="0579CD"/>
            </a:solidFill>
            <a:ln w="57150" cap="flat" cmpd="sng" algn="ctr">
              <a:noFill/>
              <a:prstDash val="solid"/>
            </a:ln>
            <a:effectLst/>
          </p:spPr>
          <p:txBody>
            <a:bodyPr anchor="ctr"/>
            <a:lstStyle/>
            <a:p>
              <a:pPr algn="ctr" defTabSz="1218999" fontAlgn="base">
                <a:spcBef>
                  <a:spcPct val="0"/>
                </a:spcBef>
                <a:spcAft>
                  <a:spcPct val="0"/>
                </a:spcAft>
                <a:defRPr/>
              </a:pPr>
              <a:r>
                <a:rPr lang="zh-CN" altLang="en-US" sz="16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客户价值</a:t>
              </a:r>
            </a:p>
          </p:txBody>
        </p:sp>
        <p:sp>
          <p:nvSpPr>
            <p:cNvPr id="12" name="Content Placeholder 2"/>
            <p:cNvSpPr txBox="1">
              <a:spLocks/>
            </p:cNvSpPr>
            <p:nvPr/>
          </p:nvSpPr>
          <p:spPr>
            <a:xfrm>
              <a:off x="5866542" y="5377977"/>
              <a:ext cx="5624916" cy="984086"/>
            </a:xfrm>
            <a:prstGeom prst="rect">
              <a:avLst/>
            </a:prstGeom>
            <a:noFill/>
            <a:ln>
              <a:solidFill>
                <a:srgbClr val="FFCC66">
                  <a:lumMod val="75000"/>
                </a:srgbClr>
              </a:solidFill>
              <a:prstDash val="lgDash"/>
            </a:ln>
          </p:spPr>
          <p:txBody>
            <a:bodyPr vert="horz" lIns="121896" tIns="60948" rIns="121896" bIns="60948" rtlCol="0">
              <a:noAutofit/>
            </a:bodyPr>
            <a:lstStyle>
              <a:lvl1pPr marL="457246" indent="-457246" algn="l" defTabSz="121932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99" indent="-381038" algn="l" defTabSz="121932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152" indent="-304830" algn="l" defTabSz="121932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813"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474"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13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79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456"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117"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200" indent="-457200" defTabSz="1218662" fontAlgn="base">
                <a:spcAft>
                  <a:spcPct val="0"/>
                </a:spcAft>
                <a:defRPr/>
              </a:pPr>
              <a:r>
                <a:rPr lang="zh-CN" alt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减少单位容量存储成本</a:t>
              </a:r>
              <a:r>
                <a:rPr lang="en-US" altLang="zh-CN"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60%</a:t>
              </a:r>
            </a:p>
            <a:p>
              <a:pPr marL="457200" indent="-457200" defTabSz="1218662" fontAlgn="base">
                <a:spcAft>
                  <a:spcPct val="0"/>
                </a:spcAft>
                <a:defRPr/>
              </a:pPr>
              <a:r>
                <a:rPr lang="zh-CN" alt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缩短扩容时间，减少人力成本</a:t>
              </a:r>
              <a:endParaRPr lang="en-US" altLang="zh-CN"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r>
                <a:rPr lang="zh-CN" alt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分析速度满足客户需求，每日报表进度不影响</a:t>
              </a:r>
              <a:endParaRPr lang="en-US" altLang="zh-CN"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 name="组合 12"/>
          <p:cNvGrpSpPr/>
          <p:nvPr/>
        </p:nvGrpSpPr>
        <p:grpSpPr>
          <a:xfrm>
            <a:off x="731838" y="1391035"/>
            <a:ext cx="10472132" cy="3394234"/>
            <a:chOff x="311097" y="1532430"/>
            <a:chExt cx="11046127" cy="3288447"/>
          </a:xfrm>
        </p:grpSpPr>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7250" y="1658617"/>
              <a:ext cx="880508" cy="880508"/>
            </a:xfrm>
            <a:prstGeom prst="rect">
              <a:avLst/>
            </a:prstGeom>
          </p:spPr>
        </p:pic>
        <p:sp>
          <p:nvSpPr>
            <p:cNvPr id="15" name="Rectangle 5"/>
            <p:cNvSpPr>
              <a:spLocks noChangeArrowheads="1"/>
            </p:cNvSpPr>
            <p:nvPr/>
          </p:nvSpPr>
          <p:spPr bwMode="gray">
            <a:xfrm>
              <a:off x="1851375" y="1532430"/>
              <a:ext cx="6550473" cy="3231106"/>
            </a:xfrm>
            <a:prstGeom prst="rect">
              <a:avLst/>
            </a:prstGeom>
            <a:noFill/>
            <a:ln w="12700">
              <a:solidFill>
                <a:srgbClr val="2298F0"/>
              </a:solidFill>
              <a:miter lim="800000"/>
              <a:headEnd/>
              <a:tailEnd/>
            </a:ln>
            <a:effectLst/>
          </p:spPr>
          <p:txBody>
            <a:bodyPr lIns="107994" tIns="107994" rIns="143992" bIns="71996"/>
            <a:lstStyle/>
            <a:p>
              <a:pPr marL="190462" indent="-190462" fontAlgn="base">
                <a:lnSpc>
                  <a:spcPct val="90000"/>
                </a:lnSpc>
                <a:spcBef>
                  <a:spcPct val="0"/>
                </a:spcBef>
                <a:spcAft>
                  <a:spcPct val="20000"/>
                </a:spcAft>
                <a:buClr>
                  <a:srgbClr val="292929"/>
                </a:buClr>
                <a:buFont typeface="Wingdings" pitchFamily="2" charset="2"/>
                <a:buChar char="§"/>
              </a:pPr>
              <a:endParaRPr lang="en-GB"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 name="组合 15"/>
            <p:cNvGrpSpPr/>
            <p:nvPr/>
          </p:nvGrpSpPr>
          <p:grpSpPr>
            <a:xfrm>
              <a:off x="2241418" y="1624228"/>
              <a:ext cx="1621030" cy="860334"/>
              <a:chOff x="5156941" y="3753777"/>
              <a:chExt cx="1215843" cy="645288"/>
            </a:xfrm>
          </p:grpSpPr>
          <p:pic>
            <p:nvPicPr>
              <p:cNvPr id="54" name="图片 53">
                <a:extLst>
                  <a:ext uri="{FF2B5EF4-FFF2-40B4-BE49-F238E27FC236}">
                    <a16:creationId xmlns:a16="http://schemas.microsoft.com/office/drawing/2014/main" id="{90BFC48B-90BD-41F4-A75C-E38D6E5A2F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6941" y="3753777"/>
                <a:ext cx="1215843" cy="645288"/>
              </a:xfrm>
              <a:prstGeom prst="rect">
                <a:avLst/>
              </a:prstGeom>
            </p:spPr>
          </p:pic>
          <p:sp>
            <p:nvSpPr>
              <p:cNvPr id="55" name="TextBox 28"/>
              <p:cNvSpPr txBox="1"/>
              <p:nvPr/>
            </p:nvSpPr>
            <p:spPr>
              <a:xfrm>
                <a:off x="5203236" y="4063889"/>
                <a:ext cx="767528" cy="201286"/>
              </a:xfrm>
              <a:prstGeom prst="rect">
                <a:avLst/>
              </a:prstGeom>
              <a:noFill/>
            </p:spPr>
            <p:txBody>
              <a:bodyPr wrap="none" rtlCol="0">
                <a:spAutoFit/>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2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华为公有云</a:t>
                </a:r>
                <a:endParaRPr lang="en-US" altLang="zh-CN" sz="12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endParaRPr>
              </a:p>
            </p:txBody>
          </p:sp>
        </p:grpSp>
        <p:grpSp>
          <p:nvGrpSpPr>
            <p:cNvPr id="17" name="组合 16"/>
            <p:cNvGrpSpPr/>
            <p:nvPr/>
          </p:nvGrpSpPr>
          <p:grpSpPr>
            <a:xfrm>
              <a:off x="1962584" y="2927368"/>
              <a:ext cx="844080" cy="756335"/>
              <a:chOff x="7609490" y="1823025"/>
              <a:chExt cx="687474" cy="452033"/>
            </a:xfrm>
          </p:grpSpPr>
          <p:grpSp>
            <p:nvGrpSpPr>
              <p:cNvPr id="48" name="组合 22"/>
              <p:cNvGrpSpPr/>
              <p:nvPr/>
            </p:nvGrpSpPr>
            <p:grpSpPr>
              <a:xfrm>
                <a:off x="7713959" y="1823025"/>
                <a:ext cx="475573" cy="240062"/>
                <a:chOff x="6478597" y="3914764"/>
                <a:chExt cx="720726" cy="479424"/>
              </a:xfrm>
              <a:solidFill>
                <a:srgbClr val="000000">
                  <a:lumMod val="75000"/>
                  <a:lumOff val="25000"/>
                </a:srgbClr>
              </a:solidFill>
            </p:grpSpPr>
            <p:sp>
              <p:nvSpPr>
                <p:cNvPr id="50"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9" name="TextBox 1242"/>
              <p:cNvSpPr txBox="1"/>
              <p:nvPr/>
            </p:nvSpPr>
            <p:spPr>
              <a:xfrm>
                <a:off x="7609490" y="2114666"/>
                <a:ext cx="687474" cy="160392"/>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线上业务</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 name="组合 17"/>
            <p:cNvGrpSpPr/>
            <p:nvPr/>
          </p:nvGrpSpPr>
          <p:grpSpPr>
            <a:xfrm>
              <a:off x="4806750" y="2888927"/>
              <a:ext cx="597892" cy="710875"/>
              <a:chOff x="4591534" y="3848484"/>
              <a:chExt cx="514350" cy="605989"/>
            </a:xfrm>
          </p:grpSpPr>
          <p:sp>
            <p:nvSpPr>
              <p:cNvPr id="46" name="TextBox 1242"/>
              <p:cNvSpPr txBox="1"/>
              <p:nvPr/>
            </p:nvSpPr>
            <p:spPr>
              <a:xfrm>
                <a:off x="4629104" y="4225703"/>
                <a:ext cx="435218" cy="228770"/>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OBS</a:t>
                </a:r>
              </a:p>
            </p:txBody>
          </p:sp>
          <p:sp>
            <p:nvSpPr>
              <p:cNvPr id="47" name="Freeform 113"/>
              <p:cNvSpPr>
                <a:spLocks noEditPoints="1"/>
              </p:cNvSpPr>
              <p:nvPr/>
            </p:nvSpPr>
            <p:spPr bwMode="auto">
              <a:xfrm>
                <a:off x="4591534" y="3848484"/>
                <a:ext cx="514350" cy="374650"/>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000000"/>
              </a:solid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defTabSz="457154">
                  <a:defRPr/>
                </a:pPr>
                <a:endPar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9" name="直接箭头连接符 18"/>
            <p:cNvCxnSpPr/>
            <p:nvPr/>
          </p:nvCxnSpPr>
          <p:spPr bwMode="auto">
            <a:xfrm>
              <a:off x="2715325" y="3174848"/>
              <a:ext cx="2030433" cy="0"/>
            </a:xfrm>
            <a:prstGeom prst="straightConnector1">
              <a:avLst/>
            </a:prstGeom>
            <a:noFill/>
            <a:ln w="25400" cap="flat" cmpd="sng" algn="ctr">
              <a:solidFill>
                <a:srgbClr val="990000"/>
              </a:solidFill>
              <a:prstDash val="solid"/>
              <a:round/>
              <a:headEnd type="none" w="med" len="med"/>
              <a:tailEnd type="triangle"/>
            </a:ln>
            <a:effectLst/>
          </p:spPr>
        </p:cxnSp>
        <p:sp>
          <p:nvSpPr>
            <p:cNvPr id="20" name="TextBox 1242"/>
            <p:cNvSpPr txBox="1"/>
            <p:nvPr/>
          </p:nvSpPr>
          <p:spPr>
            <a:xfrm>
              <a:off x="2665014" y="2910609"/>
              <a:ext cx="1865069" cy="268366"/>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每天分析数据量</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1" name="图片 20"/>
            <p:cNvPicPr>
              <a:picLocks noChangeAspect="1"/>
            </p:cNvPicPr>
            <p:nvPr/>
          </p:nvPicPr>
          <p:blipFill>
            <a:blip r:embed="rId7"/>
            <a:stretch>
              <a:fillRect/>
            </a:stretch>
          </p:blipFill>
          <p:spPr>
            <a:xfrm>
              <a:off x="4868341" y="4145615"/>
              <a:ext cx="712042" cy="410794"/>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2954" y="1843607"/>
              <a:ext cx="567250" cy="510525"/>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7626" y="4024654"/>
              <a:ext cx="857386" cy="443430"/>
            </a:xfrm>
            <a:prstGeom prst="rect">
              <a:avLst/>
            </a:prstGeom>
          </p:spPr>
        </p:pic>
        <p:cxnSp>
          <p:nvCxnSpPr>
            <p:cNvPr id="24" name="直接箭头连接符 23"/>
            <p:cNvCxnSpPr/>
            <p:nvPr/>
          </p:nvCxnSpPr>
          <p:spPr>
            <a:xfrm>
              <a:off x="5126611" y="3561676"/>
              <a:ext cx="0" cy="697440"/>
            </a:xfrm>
            <a:prstGeom prst="straightConnector1">
              <a:avLst/>
            </a:prstGeom>
            <a:noFill/>
            <a:ln w="25400" cap="flat" cmpd="sng" algn="ctr">
              <a:solidFill>
                <a:srgbClr val="990000"/>
              </a:solidFill>
              <a:prstDash val="solid"/>
              <a:round/>
              <a:headEnd type="none" w="med" len="med"/>
              <a:tailEnd type="triangle"/>
            </a:ln>
            <a:effectLst/>
          </p:spPr>
        </p:cxnSp>
        <p:cxnSp>
          <p:nvCxnSpPr>
            <p:cNvPr id="26" name="直接箭头连接符 25"/>
            <p:cNvCxnSpPr/>
            <p:nvPr/>
          </p:nvCxnSpPr>
          <p:spPr>
            <a:xfrm flipV="1">
              <a:off x="5126611" y="2390748"/>
              <a:ext cx="0" cy="473487"/>
            </a:xfrm>
            <a:prstGeom prst="straightConnector1">
              <a:avLst/>
            </a:prstGeom>
            <a:noFill/>
            <a:ln w="25400" cap="flat" cmpd="sng" algn="ctr">
              <a:solidFill>
                <a:srgbClr val="990000"/>
              </a:solidFill>
              <a:prstDash val="solid"/>
              <a:round/>
              <a:headEnd type="none" w="med" len="med"/>
              <a:tailEnd type="triangle"/>
            </a:ln>
            <a:effectLst/>
          </p:spPr>
        </p:cxnSp>
        <p:cxnSp>
          <p:nvCxnSpPr>
            <p:cNvPr id="27" name="直接箭头连接符 26"/>
            <p:cNvCxnSpPr/>
            <p:nvPr/>
          </p:nvCxnSpPr>
          <p:spPr bwMode="auto">
            <a:xfrm>
              <a:off x="5313971" y="2098304"/>
              <a:ext cx="507023" cy="0"/>
            </a:xfrm>
            <a:prstGeom prst="straightConnector1">
              <a:avLst/>
            </a:prstGeom>
            <a:noFill/>
            <a:ln w="25400" cap="flat" cmpd="sng" algn="ctr">
              <a:solidFill>
                <a:srgbClr val="990000"/>
              </a:solidFill>
              <a:prstDash val="solid"/>
              <a:round/>
              <a:headEnd type="triangle" w="med" len="med"/>
              <a:tailEnd type="triangle"/>
            </a:ln>
            <a:effectLst/>
          </p:spPr>
        </p:cxnSp>
        <p:sp>
          <p:nvSpPr>
            <p:cNvPr id="28" name="TextBox 1242"/>
            <p:cNvSpPr txBox="1"/>
            <p:nvPr/>
          </p:nvSpPr>
          <p:spPr>
            <a:xfrm>
              <a:off x="5251222" y="1863624"/>
              <a:ext cx="849559"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关联查询</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TextBox 1242"/>
            <p:cNvSpPr txBox="1"/>
            <p:nvPr/>
          </p:nvSpPr>
          <p:spPr>
            <a:xfrm>
              <a:off x="4361699" y="1593436"/>
              <a:ext cx="889523" cy="268366"/>
            </a:xfrm>
            <a:prstGeom prst="rect">
              <a:avLst/>
            </a:prstGeom>
            <a:noFill/>
          </p:spPr>
          <p:txBody>
            <a:bodyPr wrap="square" rtlCol="0">
              <a:spAutoFit/>
            </a:bodyPr>
            <a:lstStyle/>
            <a:p>
              <a:pPr fontAlgn="base">
                <a:spcBef>
                  <a:spcPct val="0"/>
                </a:spcBef>
                <a:spcAft>
                  <a:spcPct val="0"/>
                </a:spcAft>
              </a:pP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业务</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0" name="直接箭头连接符 29"/>
            <p:cNvCxnSpPr/>
            <p:nvPr/>
          </p:nvCxnSpPr>
          <p:spPr bwMode="auto">
            <a:xfrm>
              <a:off x="5567482" y="4401652"/>
              <a:ext cx="507023" cy="0"/>
            </a:xfrm>
            <a:prstGeom prst="straightConnector1">
              <a:avLst/>
            </a:prstGeom>
            <a:noFill/>
            <a:ln w="25400" cap="flat" cmpd="sng" algn="ctr">
              <a:solidFill>
                <a:srgbClr val="990000"/>
              </a:solidFill>
              <a:prstDash val="solid"/>
              <a:round/>
              <a:headEnd type="none" w="med" len="med"/>
              <a:tailEnd type="triangle"/>
            </a:ln>
            <a:effectLst/>
          </p:spPr>
        </p:cxnSp>
        <p:sp>
          <p:nvSpPr>
            <p:cNvPr id="31" name="TextBox 1242"/>
            <p:cNvSpPr txBox="1"/>
            <p:nvPr/>
          </p:nvSpPr>
          <p:spPr>
            <a:xfrm>
              <a:off x="5587651" y="4160947"/>
              <a:ext cx="580977"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写入</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2" name="图片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524573" y="1835721"/>
              <a:ext cx="421562" cy="421562"/>
            </a:xfrm>
            <a:prstGeom prst="rect">
              <a:avLst/>
            </a:prstGeom>
          </p:spPr>
        </p:pic>
        <p:sp>
          <p:nvSpPr>
            <p:cNvPr id="33" name="文本框 32"/>
            <p:cNvSpPr txBox="1"/>
            <p:nvPr/>
          </p:nvSpPr>
          <p:spPr>
            <a:xfrm>
              <a:off x="9282354" y="2287463"/>
              <a:ext cx="910641" cy="268366"/>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分析人员</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框 33"/>
            <p:cNvSpPr txBox="1"/>
            <p:nvPr/>
          </p:nvSpPr>
          <p:spPr>
            <a:xfrm>
              <a:off x="10122038" y="1906539"/>
              <a:ext cx="1235186"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实时查询分析</a:t>
              </a:r>
            </a:p>
          </p:txBody>
        </p:sp>
        <p:sp>
          <p:nvSpPr>
            <p:cNvPr id="35" name="文本框 34"/>
            <p:cNvSpPr txBox="1"/>
            <p:nvPr/>
          </p:nvSpPr>
          <p:spPr>
            <a:xfrm>
              <a:off x="7261645" y="4160947"/>
              <a:ext cx="2081415"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每日上班前生成报表完成</a:t>
              </a:r>
            </a:p>
          </p:txBody>
        </p:sp>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1097" y="2927368"/>
              <a:ext cx="579000" cy="579000"/>
            </a:xfrm>
            <a:prstGeom prst="rect">
              <a:avLst/>
            </a:prstGeom>
          </p:spPr>
        </p:pic>
        <p:cxnSp>
          <p:nvCxnSpPr>
            <p:cNvPr id="37" name="直接箭头连接符 36"/>
            <p:cNvCxnSpPr/>
            <p:nvPr/>
          </p:nvCxnSpPr>
          <p:spPr bwMode="auto">
            <a:xfrm>
              <a:off x="836157" y="3174848"/>
              <a:ext cx="1138049" cy="0"/>
            </a:xfrm>
            <a:prstGeom prst="straightConnector1">
              <a:avLst/>
            </a:prstGeom>
            <a:noFill/>
            <a:ln w="25400" cap="flat" cmpd="sng" algn="ctr">
              <a:solidFill>
                <a:srgbClr val="990000"/>
              </a:solidFill>
              <a:prstDash val="solid"/>
              <a:round/>
              <a:headEnd type="none" w="med" len="med"/>
              <a:tailEnd type="triangle"/>
            </a:ln>
            <a:effectLst/>
          </p:spPr>
        </p:cxnSp>
        <p:sp>
          <p:nvSpPr>
            <p:cNvPr id="38" name="TextBox 1242"/>
            <p:cNvSpPr txBox="1"/>
            <p:nvPr/>
          </p:nvSpPr>
          <p:spPr>
            <a:xfrm>
              <a:off x="477440" y="2922484"/>
              <a:ext cx="1865069" cy="268366"/>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线下销售数据</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TextBox 1242"/>
            <p:cNvSpPr txBox="1"/>
            <p:nvPr/>
          </p:nvSpPr>
          <p:spPr>
            <a:xfrm>
              <a:off x="4429262" y="4552511"/>
              <a:ext cx="1138219"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离线业务</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0" name="直接箭头连接符 39"/>
            <p:cNvCxnSpPr/>
            <p:nvPr/>
          </p:nvCxnSpPr>
          <p:spPr bwMode="auto">
            <a:xfrm>
              <a:off x="7212922" y="4396731"/>
              <a:ext cx="2030433" cy="0"/>
            </a:xfrm>
            <a:prstGeom prst="straightConnector1">
              <a:avLst/>
            </a:prstGeom>
            <a:noFill/>
            <a:ln w="25400" cap="flat" cmpd="sng" algn="ctr">
              <a:solidFill>
                <a:srgbClr val="990000"/>
              </a:solidFill>
              <a:prstDash val="solid"/>
              <a:round/>
              <a:headEnd type="none" w="med" len="med"/>
              <a:tailEnd type="triangle"/>
            </a:ln>
            <a:effectLst/>
          </p:spPr>
        </p:cxnSp>
        <p:pic>
          <p:nvPicPr>
            <p:cNvPr id="41" name="图片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524573" y="3877881"/>
              <a:ext cx="421562" cy="421562"/>
            </a:xfrm>
            <a:prstGeom prst="rect">
              <a:avLst/>
            </a:prstGeom>
          </p:spPr>
        </p:pic>
        <p:sp>
          <p:nvSpPr>
            <p:cNvPr id="42" name="文本框 41"/>
            <p:cNvSpPr txBox="1"/>
            <p:nvPr/>
          </p:nvSpPr>
          <p:spPr>
            <a:xfrm>
              <a:off x="9282354" y="4329623"/>
              <a:ext cx="910641" cy="268366"/>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分析人员</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10122038" y="3948700"/>
              <a:ext cx="1235186"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每日报表分析</a:t>
              </a:r>
            </a:p>
          </p:txBody>
        </p:sp>
        <p:sp>
          <p:nvSpPr>
            <p:cNvPr id="44" name="文本框 43"/>
            <p:cNvSpPr txBox="1"/>
            <p:nvPr/>
          </p:nvSpPr>
          <p:spPr>
            <a:xfrm>
              <a:off x="7568394" y="1874055"/>
              <a:ext cx="919711" cy="268366"/>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查询分析</a:t>
              </a:r>
            </a:p>
          </p:txBody>
        </p:sp>
        <p:cxnSp>
          <p:nvCxnSpPr>
            <p:cNvPr id="45" name="直接箭头连接符 44"/>
            <p:cNvCxnSpPr/>
            <p:nvPr/>
          </p:nvCxnSpPr>
          <p:spPr bwMode="auto">
            <a:xfrm>
              <a:off x="7212922" y="2109838"/>
              <a:ext cx="2030433" cy="0"/>
            </a:xfrm>
            <a:prstGeom prst="straightConnector1">
              <a:avLst/>
            </a:prstGeom>
            <a:noFill/>
            <a:ln w="25400" cap="flat" cmpd="sng" algn="ctr">
              <a:solidFill>
                <a:srgbClr val="990000"/>
              </a:solidFill>
              <a:prstDash val="solid"/>
              <a:round/>
              <a:headEnd type="none" w="med" len="med"/>
              <a:tailEnd type="triangle"/>
            </a:ln>
            <a:effectLst/>
          </p:spPr>
        </p:cxnSp>
      </p:grpSp>
    </p:spTree>
    <p:extLst>
      <p:ext uri="{BB962C8B-B14F-4D97-AF65-F5344CB8AC3E}">
        <p14:creationId xmlns:p14="http://schemas.microsoft.com/office/powerpoint/2010/main" val="35153895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案例：某电商业务大数据平台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724830" y="5321466"/>
            <a:ext cx="10735334" cy="940395"/>
            <a:chOff x="142931" y="5311539"/>
            <a:chExt cx="11361533" cy="940395"/>
          </a:xfrm>
        </p:grpSpPr>
        <p:sp>
          <p:nvSpPr>
            <p:cNvPr id="9" name="矩形​​ 9"/>
            <p:cNvSpPr/>
            <p:nvPr/>
          </p:nvSpPr>
          <p:spPr bwMode="auto">
            <a:xfrm>
              <a:off x="142931" y="5314255"/>
              <a:ext cx="5457176" cy="248173"/>
            </a:xfrm>
            <a:prstGeom prst="rect">
              <a:avLst/>
            </a:prstGeom>
            <a:solidFill>
              <a:srgbClr val="0579CD"/>
            </a:solidFill>
            <a:ln w="57150" cap="flat" cmpd="sng" algn="ctr">
              <a:noFill/>
              <a:prstDash val="solid"/>
            </a:ln>
            <a:effectLst/>
          </p:spPr>
          <p:txBody>
            <a:bodyPr anchor="ctr"/>
            <a:lstStyle/>
            <a:p>
              <a:pPr algn="ctr" defTabSz="1218999" fontAlgn="base">
                <a:spcBef>
                  <a:spcPct val="0"/>
                </a:spcBef>
                <a:spcAft>
                  <a:spcPct val="0"/>
                </a:spcAft>
                <a:defRPr/>
              </a:pPr>
              <a:r>
                <a:rPr lang="zh-CN" altLang="en-US" sz="16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客户诉求</a:t>
              </a:r>
            </a:p>
          </p:txBody>
        </p:sp>
        <p:sp>
          <p:nvSpPr>
            <p:cNvPr id="10" name="Content Placeholder 2"/>
            <p:cNvSpPr txBox="1">
              <a:spLocks/>
            </p:cNvSpPr>
            <p:nvPr/>
          </p:nvSpPr>
          <p:spPr>
            <a:xfrm>
              <a:off x="144339" y="5619762"/>
              <a:ext cx="5457176" cy="632172"/>
            </a:xfrm>
            <a:prstGeom prst="rect">
              <a:avLst/>
            </a:prstGeom>
            <a:noFill/>
            <a:ln>
              <a:solidFill>
                <a:srgbClr val="FFCC66">
                  <a:lumMod val="75000"/>
                </a:srgbClr>
              </a:solidFill>
              <a:prstDash val="lgDash"/>
            </a:ln>
          </p:spPr>
          <p:txBody>
            <a:bodyPr vert="horz" lIns="121896" tIns="60948" rIns="121896" bIns="60948" rtlCol="0">
              <a:noAutofit/>
            </a:bodyPr>
            <a:lstStyle>
              <a:lvl1pPr marL="457246" indent="-457246" algn="l" defTabSz="121932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99" indent="-381038" algn="l" defTabSz="121932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152" indent="-304830" algn="l" defTabSz="121932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813"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474"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13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79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456"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117"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200" indent="-457200" defTabSz="1218662" fontAlgn="base">
                <a:spcAft>
                  <a:spcPct val="0"/>
                </a:spcAft>
                <a:defRPr/>
              </a:pP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降低成本，减少</a:t>
              </a:r>
              <a:r>
                <a:rPr lang="en-US" altLang="zh-CN" sz="140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ElasticSearch</a:t>
              </a: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存储开销</a:t>
              </a: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扩展性好，减少云硬盘扩容不便</a:t>
              </a: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9"/>
            <p:cNvSpPr/>
            <p:nvPr/>
          </p:nvSpPr>
          <p:spPr bwMode="auto">
            <a:xfrm>
              <a:off x="5879546" y="5311539"/>
              <a:ext cx="5624917" cy="248656"/>
            </a:xfrm>
            <a:prstGeom prst="rect">
              <a:avLst/>
            </a:prstGeom>
            <a:solidFill>
              <a:srgbClr val="0579CD"/>
            </a:solidFill>
            <a:ln w="57150" cap="flat" cmpd="sng" algn="ctr">
              <a:noFill/>
              <a:prstDash val="solid"/>
            </a:ln>
            <a:effectLst/>
          </p:spPr>
          <p:txBody>
            <a:bodyPr anchor="ctr"/>
            <a:lstStyle/>
            <a:p>
              <a:pPr algn="ctr" defTabSz="1218999" fontAlgn="base">
                <a:spcBef>
                  <a:spcPct val="0"/>
                </a:spcBef>
                <a:spcAft>
                  <a:spcPct val="0"/>
                </a:spcAft>
                <a:defRPr/>
              </a:pPr>
              <a:r>
                <a:rPr lang="zh-CN" altLang="en-US" sz="16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客户价值</a:t>
              </a:r>
            </a:p>
          </p:txBody>
        </p:sp>
        <p:sp>
          <p:nvSpPr>
            <p:cNvPr id="12" name="Content Placeholder 2"/>
            <p:cNvSpPr txBox="1">
              <a:spLocks/>
            </p:cNvSpPr>
            <p:nvPr/>
          </p:nvSpPr>
          <p:spPr>
            <a:xfrm>
              <a:off x="5879548" y="5619277"/>
              <a:ext cx="5624916" cy="632657"/>
            </a:xfrm>
            <a:prstGeom prst="rect">
              <a:avLst/>
            </a:prstGeom>
            <a:noFill/>
            <a:ln>
              <a:solidFill>
                <a:srgbClr val="FFCC66">
                  <a:lumMod val="75000"/>
                </a:srgbClr>
              </a:solidFill>
              <a:prstDash val="lgDash"/>
            </a:ln>
          </p:spPr>
          <p:txBody>
            <a:bodyPr vert="horz" lIns="121896" tIns="60948" rIns="121896" bIns="60948" rtlCol="0">
              <a:noAutofit/>
            </a:bodyPr>
            <a:lstStyle>
              <a:lvl1pPr marL="457246" indent="-457246" algn="l" defTabSz="121932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99" indent="-381038" algn="l" defTabSz="121932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152" indent="-304830" algn="l" defTabSz="121932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813"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474"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13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795"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456"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117" indent="-304830" algn="l" defTabSz="1219322"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200" indent="-457200" defTabSz="1218662" fontAlgn="base">
                <a:spcAft>
                  <a:spcPct val="0"/>
                </a:spcAft>
                <a:defRPr/>
              </a:pPr>
              <a:r>
                <a:rPr lang="zh-CN" alt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帮助客户优化业务流程，降低运营成本</a:t>
              </a:r>
              <a:endPar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57200" indent="-457200" defTabSz="1218662" fontAlgn="base">
                <a:spcAft>
                  <a:spcPct val="0"/>
                </a:spcAft>
                <a:defRPr/>
              </a:pP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 name="组合 12"/>
          <p:cNvGrpSpPr/>
          <p:nvPr/>
        </p:nvGrpSpPr>
        <p:grpSpPr>
          <a:xfrm>
            <a:off x="758424" y="1345745"/>
            <a:ext cx="10475473" cy="3794649"/>
            <a:chOff x="219857" y="1114558"/>
            <a:chExt cx="11189956" cy="4104337"/>
          </a:xfrm>
        </p:grpSpPr>
        <p:sp>
          <p:nvSpPr>
            <p:cNvPr id="14" name="Rectangle 5"/>
            <p:cNvSpPr>
              <a:spLocks noChangeArrowheads="1"/>
            </p:cNvSpPr>
            <p:nvPr/>
          </p:nvSpPr>
          <p:spPr bwMode="gray">
            <a:xfrm>
              <a:off x="2441776" y="1114558"/>
              <a:ext cx="6550473" cy="4104337"/>
            </a:xfrm>
            <a:prstGeom prst="rect">
              <a:avLst/>
            </a:prstGeom>
            <a:noFill/>
            <a:ln w="12700">
              <a:solidFill>
                <a:srgbClr val="2298F0"/>
              </a:solidFill>
              <a:miter lim="800000"/>
              <a:headEnd/>
              <a:tailEnd/>
            </a:ln>
            <a:effectLst/>
          </p:spPr>
          <p:txBody>
            <a:bodyPr lIns="107994" tIns="107994" rIns="143992" bIns="71996"/>
            <a:lstStyle/>
            <a:p>
              <a:pPr marL="190462" indent="-190462" fontAlgn="base">
                <a:lnSpc>
                  <a:spcPct val="90000"/>
                </a:lnSpc>
                <a:spcBef>
                  <a:spcPct val="0"/>
                </a:spcBef>
                <a:spcAft>
                  <a:spcPct val="20000"/>
                </a:spcAft>
                <a:buClr>
                  <a:srgbClr val="292929"/>
                </a:buClr>
                <a:buFont typeface="Wingdings" pitchFamily="2" charset="2"/>
                <a:buChar char="§"/>
              </a:pPr>
              <a:endParaRPr lang="en-GB"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4089537" y="3223406"/>
              <a:ext cx="679132" cy="802240"/>
              <a:chOff x="4591534" y="3848484"/>
              <a:chExt cx="514350" cy="602068"/>
            </a:xfrm>
          </p:grpSpPr>
          <p:sp>
            <p:nvSpPr>
              <p:cNvPr id="88" name="TextBox 1242"/>
              <p:cNvSpPr txBox="1"/>
              <p:nvPr/>
            </p:nvSpPr>
            <p:spPr>
              <a:xfrm>
                <a:off x="4652702" y="4225703"/>
                <a:ext cx="388021" cy="224849"/>
              </a:xfrm>
              <a:prstGeom prst="rect">
                <a:avLst/>
              </a:prstGeom>
              <a:noFill/>
            </p:spPr>
            <p:txBody>
              <a:bodyPr wrap="none" rtlCol="0">
                <a:spAutoFit/>
              </a:bodyPr>
              <a:lstStyle/>
              <a:p>
                <a:pPr algn="ctr" defTabSz="914309" fontAlgn="base">
                  <a:spcBef>
                    <a:spcPct val="0"/>
                  </a:spcBef>
                  <a:spcAft>
                    <a:spcPct val="0"/>
                  </a:spcAft>
                  <a:defRPr/>
                </a:pPr>
                <a:r>
                  <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OBS</a:t>
                </a:r>
              </a:p>
            </p:txBody>
          </p:sp>
          <p:sp>
            <p:nvSpPr>
              <p:cNvPr id="89" name="Freeform 113"/>
              <p:cNvSpPr>
                <a:spLocks noEditPoints="1"/>
              </p:cNvSpPr>
              <p:nvPr/>
            </p:nvSpPr>
            <p:spPr bwMode="auto">
              <a:xfrm>
                <a:off x="4591534" y="3848484"/>
                <a:ext cx="514350" cy="374650"/>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000000"/>
              </a:solid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defTabSz="457154">
                  <a:defRPr/>
                </a:pPr>
                <a:endPar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 name="组合 15"/>
            <p:cNvGrpSpPr/>
            <p:nvPr/>
          </p:nvGrpSpPr>
          <p:grpSpPr>
            <a:xfrm>
              <a:off x="2548387" y="3236395"/>
              <a:ext cx="690414" cy="689234"/>
              <a:chOff x="7672067" y="1823025"/>
              <a:chExt cx="562318" cy="515898"/>
            </a:xfrm>
          </p:grpSpPr>
          <p:grpSp>
            <p:nvGrpSpPr>
              <p:cNvPr id="82" name="组合 22"/>
              <p:cNvGrpSpPr/>
              <p:nvPr/>
            </p:nvGrpSpPr>
            <p:grpSpPr>
              <a:xfrm>
                <a:off x="7713959" y="1823025"/>
                <a:ext cx="475573" cy="240062"/>
                <a:chOff x="6478597" y="3914764"/>
                <a:chExt cx="720726" cy="479424"/>
              </a:xfrm>
              <a:solidFill>
                <a:srgbClr val="000000">
                  <a:lumMod val="75000"/>
                  <a:lumOff val="25000"/>
                </a:srgbClr>
              </a:solidFill>
            </p:grpSpPr>
            <p:sp>
              <p:nvSpPr>
                <p:cNvPr id="84"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83" name="TextBox 1242"/>
              <p:cNvSpPr txBox="1"/>
              <p:nvPr/>
            </p:nvSpPr>
            <p:spPr>
              <a:xfrm>
                <a:off x="7672067" y="2114666"/>
                <a:ext cx="562318" cy="224257"/>
              </a:xfrm>
              <a:prstGeom prst="rect">
                <a:avLst/>
              </a:prstGeom>
              <a:noFill/>
            </p:spPr>
            <p:txBody>
              <a:bodyPr wrap="none" rtlCol="0">
                <a:spAutoFit/>
              </a:bodyPr>
              <a:lstStyle/>
              <a:p>
                <a:pPr algn="ctr" defTabSz="914309" fontAlgn="base">
                  <a:spcBef>
                    <a:spcPct val="0"/>
                  </a:spcBef>
                  <a:spcAft>
                    <a:spcPct val="0"/>
                  </a:spcAft>
                  <a:defRPr/>
                </a:pPr>
                <a:r>
                  <a:rPr lang="zh-CN" altLang="en-US" sz="1200" kern="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服务器</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7" name="图片 16"/>
            <p:cNvPicPr>
              <a:picLocks noChangeAspect="1"/>
            </p:cNvPicPr>
            <p:nvPr/>
          </p:nvPicPr>
          <p:blipFill>
            <a:blip r:embed="rId5"/>
            <a:stretch>
              <a:fillRect/>
            </a:stretch>
          </p:blipFill>
          <p:spPr>
            <a:xfrm>
              <a:off x="4693423" y="4473521"/>
              <a:ext cx="598665" cy="345384"/>
            </a:xfrm>
            <a:prstGeom prst="rect">
              <a:avLst/>
            </a:prstGeom>
          </p:spPr>
        </p:pic>
        <p:grpSp>
          <p:nvGrpSpPr>
            <p:cNvPr id="18" name="组合 17"/>
            <p:cNvGrpSpPr/>
            <p:nvPr/>
          </p:nvGrpSpPr>
          <p:grpSpPr>
            <a:xfrm>
              <a:off x="3330318" y="4265501"/>
              <a:ext cx="841101" cy="824113"/>
              <a:chOff x="7306853" y="4105210"/>
              <a:chExt cx="503623" cy="513681"/>
            </a:xfrm>
          </p:grpSpPr>
          <p:sp>
            <p:nvSpPr>
              <p:cNvPr id="80" name="Freeform 50"/>
              <p:cNvSpPr>
                <a:spLocks noEditPoints="1"/>
              </p:cNvSpPr>
              <p:nvPr/>
            </p:nvSpPr>
            <p:spPr bwMode="auto">
              <a:xfrm>
                <a:off x="7409993" y="4105210"/>
                <a:ext cx="285242" cy="324210"/>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454545"/>
              </a:solidFill>
              <a:ln>
                <a:noFill/>
              </a:ln>
            </p:spPr>
            <p:txBody>
              <a:bodyPr vert="horz" wrap="square" lIns="91413" tIns="45707" rIns="91413" bIns="45707" numCol="1" anchor="t" anchorCtr="0" compatLnSpc="1">
                <a:prstTxWarp prst="textNoShape">
                  <a:avLst/>
                </a:prstTxWarp>
              </a:bodyPr>
              <a:lstStyle/>
              <a:p>
                <a:pPr fontAlgn="base">
                  <a:spcBef>
                    <a:spcPct val="0"/>
                  </a:spcBef>
                  <a:spcAft>
                    <a:spcPct val="0"/>
                  </a:spcAft>
                </a:pPr>
                <a:endPar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TextBox 492"/>
              <p:cNvSpPr txBox="1"/>
              <p:nvPr/>
            </p:nvSpPr>
            <p:spPr>
              <a:xfrm>
                <a:off x="7306853" y="4432143"/>
                <a:ext cx="503623" cy="186748"/>
              </a:xfrm>
              <a:prstGeom prst="rect">
                <a:avLst/>
              </a:prstGeom>
              <a:noFill/>
            </p:spPr>
            <p:txBody>
              <a:bodyPr wrap="none" rtlCol="0">
                <a:spAutoFit/>
              </a:bodyPr>
              <a:lstStyle/>
              <a:p>
                <a:pPr algn="ctr" fontAlgn="base">
                  <a:spcBef>
                    <a:spcPct val="0"/>
                  </a:spcBef>
                  <a:spcAft>
                    <a:spcPct val="0"/>
                  </a:spcAft>
                </a:pP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DLI+SQL</a:t>
                </a:r>
              </a:p>
            </p:txBody>
          </p:sp>
        </p:grpSp>
        <p:sp>
          <p:nvSpPr>
            <p:cNvPr id="19" name="矩形 18"/>
            <p:cNvSpPr/>
            <p:nvPr/>
          </p:nvSpPr>
          <p:spPr bwMode="auto">
            <a:xfrm>
              <a:off x="3375948" y="4215551"/>
              <a:ext cx="2197509" cy="807577"/>
            </a:xfrm>
            <a:prstGeom prst="rect">
              <a:avLst/>
            </a:prstGeom>
            <a:noFill/>
            <a:ln w="9525" cap="flat" cmpd="sng" algn="ctr">
              <a:solidFill>
                <a:srgbClr val="FFCC66"/>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en-US" sz="1200" b="1"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p:nvPr/>
          </p:nvCxnSpPr>
          <p:spPr bwMode="auto">
            <a:xfrm>
              <a:off x="3271349" y="3737636"/>
              <a:ext cx="818188" cy="0"/>
            </a:xfrm>
            <a:prstGeom prst="straightConnector1">
              <a:avLst/>
            </a:prstGeom>
            <a:noFill/>
            <a:ln w="25400" cap="flat" cmpd="sng" algn="ctr">
              <a:solidFill>
                <a:srgbClr val="990000"/>
              </a:solidFill>
              <a:prstDash val="solid"/>
              <a:round/>
              <a:headEnd type="none" w="med" len="med"/>
              <a:tailEnd type="triangle"/>
            </a:ln>
            <a:effectLst/>
          </p:spPr>
        </p:cxnSp>
        <p:cxnSp>
          <p:nvCxnSpPr>
            <p:cNvPr id="21" name="肘形连接符 20"/>
            <p:cNvCxnSpPr/>
            <p:nvPr/>
          </p:nvCxnSpPr>
          <p:spPr bwMode="auto">
            <a:xfrm flipV="1">
              <a:off x="4370526" y="1491892"/>
              <a:ext cx="840854" cy="1671553"/>
            </a:xfrm>
            <a:prstGeom prst="bentConnector3">
              <a:avLst>
                <a:gd name="adj1" fmla="val 1324"/>
              </a:avLst>
            </a:prstGeom>
            <a:noFill/>
            <a:ln w="25400" cap="flat" cmpd="sng" algn="ctr">
              <a:solidFill>
                <a:srgbClr val="990000"/>
              </a:solidFill>
              <a:prstDash val="solid"/>
              <a:round/>
              <a:headEnd type="none" w="med" len="med"/>
              <a:tailEnd type="triangle"/>
            </a:ln>
            <a:effectLst/>
          </p:spPr>
        </p:cxnSp>
        <p:grpSp>
          <p:nvGrpSpPr>
            <p:cNvPr id="22" name="组合 21"/>
            <p:cNvGrpSpPr/>
            <p:nvPr/>
          </p:nvGrpSpPr>
          <p:grpSpPr>
            <a:xfrm>
              <a:off x="7609791" y="2042783"/>
              <a:ext cx="854799" cy="663454"/>
              <a:chOff x="7525703" y="1823025"/>
              <a:chExt cx="855047" cy="531787"/>
            </a:xfrm>
          </p:grpSpPr>
          <p:grpSp>
            <p:nvGrpSpPr>
              <p:cNvPr id="74" name="组合 22"/>
              <p:cNvGrpSpPr/>
              <p:nvPr/>
            </p:nvGrpSpPr>
            <p:grpSpPr>
              <a:xfrm>
                <a:off x="7713959" y="1823025"/>
                <a:ext cx="475573" cy="240062"/>
                <a:chOff x="6478597" y="3914764"/>
                <a:chExt cx="720726" cy="479424"/>
              </a:xfrm>
              <a:solidFill>
                <a:srgbClr val="000000">
                  <a:lumMod val="75000"/>
                  <a:lumOff val="25000"/>
                </a:srgbClr>
              </a:solidFill>
            </p:grpSpPr>
            <p:sp>
              <p:nvSpPr>
                <p:cNvPr id="76"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5" name="TextBox 1242"/>
              <p:cNvSpPr txBox="1"/>
              <p:nvPr/>
            </p:nvSpPr>
            <p:spPr>
              <a:xfrm>
                <a:off x="7525703" y="2114666"/>
                <a:ext cx="855047" cy="240146"/>
              </a:xfrm>
              <a:prstGeom prst="rect">
                <a:avLst/>
              </a:prstGeom>
              <a:noFill/>
            </p:spPr>
            <p:txBody>
              <a:bodyPr wrap="none" rtlCol="0">
                <a:spAutoFit/>
              </a:bodyPr>
              <a:lstStyle/>
              <a:p>
                <a:pPr algn="ctr" defTabSz="914309" fontAlgn="base">
                  <a:spcBef>
                    <a:spcPct val="0"/>
                  </a:spcBef>
                  <a:spcAft>
                    <a:spcPct val="0"/>
                  </a:spcAft>
                  <a:defRPr/>
                </a:pPr>
                <a:r>
                  <a:rPr lang="zh-CN" altLang="en-US" sz="1200" kern="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检索系统</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3" name="组合 22"/>
            <p:cNvGrpSpPr/>
            <p:nvPr/>
          </p:nvGrpSpPr>
          <p:grpSpPr>
            <a:xfrm>
              <a:off x="7609791" y="4404355"/>
              <a:ext cx="854799" cy="663454"/>
              <a:chOff x="7525703" y="1823025"/>
              <a:chExt cx="855047" cy="531787"/>
            </a:xfrm>
          </p:grpSpPr>
          <p:grpSp>
            <p:nvGrpSpPr>
              <p:cNvPr id="68" name="组合 22"/>
              <p:cNvGrpSpPr/>
              <p:nvPr/>
            </p:nvGrpSpPr>
            <p:grpSpPr>
              <a:xfrm>
                <a:off x="7713959" y="1823025"/>
                <a:ext cx="475573" cy="240062"/>
                <a:chOff x="6478597" y="3914764"/>
                <a:chExt cx="720726" cy="479424"/>
              </a:xfrm>
              <a:solidFill>
                <a:srgbClr val="000000">
                  <a:lumMod val="75000"/>
                  <a:lumOff val="25000"/>
                </a:srgbClr>
              </a:solidFill>
            </p:grpSpPr>
            <p:sp>
              <p:nvSpPr>
                <p:cNvPr id="70"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9" name="TextBox 1242"/>
              <p:cNvSpPr txBox="1"/>
              <p:nvPr/>
            </p:nvSpPr>
            <p:spPr>
              <a:xfrm>
                <a:off x="7525703" y="2114666"/>
                <a:ext cx="855047" cy="240146"/>
              </a:xfrm>
              <a:prstGeom prst="rect">
                <a:avLst/>
              </a:prstGeom>
              <a:noFill/>
            </p:spPr>
            <p:txBody>
              <a:bodyPr wrap="none" rtlCol="0">
                <a:spAutoFit/>
              </a:bodyPr>
              <a:lstStyle/>
              <a:p>
                <a:pPr algn="ctr" defTabSz="914309" fontAlgn="base">
                  <a:spcBef>
                    <a:spcPct val="0"/>
                  </a:spcBef>
                  <a:spcAft>
                    <a:spcPct val="0"/>
                  </a:spcAft>
                  <a:defRPr/>
                </a:pPr>
                <a:r>
                  <a:rPr lang="zh-CN" altLang="en-US"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报表服务</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4" name="矩形 23"/>
            <p:cNvSpPr/>
            <p:nvPr/>
          </p:nvSpPr>
          <p:spPr bwMode="auto">
            <a:xfrm>
              <a:off x="7628323" y="1177977"/>
              <a:ext cx="811692" cy="2778862"/>
            </a:xfrm>
            <a:prstGeom prst="rect">
              <a:avLst/>
            </a:prstGeom>
            <a:noFill/>
            <a:ln w="9525" cap="flat" cmpd="sng" algn="ctr">
              <a:solidFill>
                <a:srgbClr val="FFCC66"/>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en-US" sz="1200" b="1"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TextBox 492"/>
            <p:cNvSpPr txBox="1"/>
            <p:nvPr/>
          </p:nvSpPr>
          <p:spPr>
            <a:xfrm>
              <a:off x="7628324" y="1303733"/>
              <a:ext cx="811692" cy="499342"/>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商品搜索平台</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7" name="直接箭头连接符 26"/>
            <p:cNvCxnSpPr/>
            <p:nvPr/>
          </p:nvCxnSpPr>
          <p:spPr bwMode="auto">
            <a:xfrm>
              <a:off x="6063024" y="1499328"/>
              <a:ext cx="1555670" cy="0"/>
            </a:xfrm>
            <a:prstGeom prst="straightConnector1">
              <a:avLst/>
            </a:prstGeom>
            <a:noFill/>
            <a:ln w="25400" cap="flat" cmpd="sng" algn="ctr">
              <a:solidFill>
                <a:srgbClr val="990000"/>
              </a:solidFill>
              <a:prstDash val="solid"/>
              <a:round/>
              <a:headEnd type="none" w="med" len="med"/>
              <a:tailEnd type="triangle"/>
            </a:ln>
            <a:effectLst/>
          </p:spPr>
        </p:cxnSp>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505340" y="2197887"/>
              <a:ext cx="421562" cy="421562"/>
            </a:xfrm>
            <a:prstGeom prst="rect">
              <a:avLst/>
            </a:prstGeom>
          </p:spPr>
        </p:pic>
        <p:sp>
          <p:nvSpPr>
            <p:cNvPr id="29" name="文本框 28"/>
            <p:cNvSpPr txBox="1"/>
            <p:nvPr/>
          </p:nvSpPr>
          <p:spPr>
            <a:xfrm>
              <a:off x="9263121" y="2679811"/>
              <a:ext cx="910641" cy="299605"/>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分析人员</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505340" y="4092031"/>
              <a:ext cx="421562" cy="421562"/>
            </a:xfrm>
            <a:prstGeom prst="rect">
              <a:avLst/>
            </a:prstGeom>
          </p:spPr>
        </p:pic>
        <p:sp>
          <p:nvSpPr>
            <p:cNvPr id="31" name="文本框 30"/>
            <p:cNvSpPr txBox="1"/>
            <p:nvPr/>
          </p:nvSpPr>
          <p:spPr>
            <a:xfrm>
              <a:off x="9263987" y="4547122"/>
              <a:ext cx="910641" cy="299605"/>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分析人员</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文本框 31"/>
            <p:cNvSpPr txBox="1"/>
            <p:nvPr/>
          </p:nvSpPr>
          <p:spPr>
            <a:xfrm>
              <a:off x="10173762" y="2192668"/>
              <a:ext cx="1235185" cy="699079"/>
            </a:xfrm>
            <a:prstGeom prst="rect">
              <a:avLst/>
            </a:prstGeom>
            <a:noFill/>
          </p:spPr>
          <p:txBody>
            <a:bodyPr wrap="square" rtlCol="0">
              <a:spAutoFit/>
            </a:bodyPr>
            <a:lstStyle/>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根据模糊信息</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在海量商品中检索分析</a:t>
              </a:r>
            </a:p>
          </p:txBody>
        </p:sp>
        <p:sp>
          <p:nvSpPr>
            <p:cNvPr id="33" name="文本框 32"/>
            <p:cNvSpPr txBox="1"/>
            <p:nvPr/>
          </p:nvSpPr>
          <p:spPr>
            <a:xfrm>
              <a:off x="10174628" y="4255707"/>
              <a:ext cx="1235185" cy="499342"/>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根据分析需求生成报表</a:t>
              </a:r>
            </a:p>
          </p:txBody>
        </p:sp>
        <p:grpSp>
          <p:nvGrpSpPr>
            <p:cNvPr id="34" name="组合 33"/>
            <p:cNvGrpSpPr/>
            <p:nvPr/>
          </p:nvGrpSpPr>
          <p:grpSpPr>
            <a:xfrm>
              <a:off x="2502884" y="1177977"/>
              <a:ext cx="1621030" cy="860334"/>
              <a:chOff x="5156941" y="3753777"/>
              <a:chExt cx="1215843" cy="645288"/>
            </a:xfrm>
          </p:grpSpPr>
          <p:pic>
            <p:nvPicPr>
              <p:cNvPr id="66" name="图片 65">
                <a:extLst>
                  <a:ext uri="{FF2B5EF4-FFF2-40B4-BE49-F238E27FC236}">
                    <a16:creationId xmlns:a16="http://schemas.microsoft.com/office/drawing/2014/main" id="{90BFC48B-90BD-41F4-A75C-E38D6E5A2F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56941" y="3753777"/>
                <a:ext cx="1215843" cy="645288"/>
              </a:xfrm>
              <a:prstGeom prst="rect">
                <a:avLst/>
              </a:prstGeom>
            </p:spPr>
          </p:pic>
          <p:sp>
            <p:nvSpPr>
              <p:cNvPr id="67" name="TextBox 28"/>
              <p:cNvSpPr txBox="1"/>
              <p:nvPr/>
            </p:nvSpPr>
            <p:spPr>
              <a:xfrm>
                <a:off x="5203236" y="4063889"/>
                <a:ext cx="777274" cy="224717"/>
              </a:xfrm>
              <a:prstGeom prst="rect">
                <a:avLst/>
              </a:prstGeom>
              <a:noFill/>
            </p:spPr>
            <p:txBody>
              <a:bodyPr wrap="none" rtlCol="0">
                <a:spAutoFit/>
              </a:bodyPr>
              <a:lstStyle>
                <a:defPPr>
                  <a:defRPr lang="zh-CN"/>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6" algn="l" defTabSz="914065" rtl="0" eaLnBrk="1" latinLnBrk="0" hangingPunct="1">
                  <a:defRPr sz="1800" kern="1200">
                    <a:solidFill>
                      <a:schemeClr val="tx1"/>
                    </a:solidFill>
                    <a:latin typeface="+mn-lt"/>
                    <a:ea typeface="+mn-ea"/>
                    <a:cs typeface="+mn-cs"/>
                  </a:defRPr>
                </a:lvl4pPr>
                <a:lvl5pPr marL="1828129" algn="l" defTabSz="914065" rtl="0" eaLnBrk="1" latinLnBrk="0" hangingPunct="1">
                  <a:defRPr sz="1800" kern="1200">
                    <a:solidFill>
                      <a:schemeClr val="tx1"/>
                    </a:solidFill>
                    <a:latin typeface="+mn-lt"/>
                    <a:ea typeface="+mn-ea"/>
                    <a:cs typeface="+mn-cs"/>
                  </a:defRPr>
                </a:lvl5pPr>
                <a:lvl6pPr marL="2285161" algn="l" defTabSz="914065" rtl="0" eaLnBrk="1" latinLnBrk="0" hangingPunct="1">
                  <a:defRPr sz="1800" kern="1200">
                    <a:solidFill>
                      <a:schemeClr val="tx1"/>
                    </a:solidFill>
                    <a:latin typeface="+mn-lt"/>
                    <a:ea typeface="+mn-ea"/>
                    <a:cs typeface="+mn-cs"/>
                  </a:defRPr>
                </a:lvl6pPr>
                <a:lvl7pPr marL="2742193" algn="l" defTabSz="914065" rtl="0" eaLnBrk="1" latinLnBrk="0" hangingPunct="1">
                  <a:defRPr sz="1800" kern="1200">
                    <a:solidFill>
                      <a:schemeClr val="tx1"/>
                    </a:solidFill>
                    <a:latin typeface="+mn-lt"/>
                    <a:ea typeface="+mn-ea"/>
                    <a:cs typeface="+mn-cs"/>
                  </a:defRPr>
                </a:lvl7pPr>
                <a:lvl8pPr marL="3199225" algn="l" defTabSz="914065" rtl="0" eaLnBrk="1" latinLnBrk="0" hangingPunct="1">
                  <a:defRPr sz="1800" kern="1200">
                    <a:solidFill>
                      <a:schemeClr val="tx1"/>
                    </a:solidFill>
                    <a:latin typeface="+mn-lt"/>
                    <a:ea typeface="+mn-ea"/>
                    <a:cs typeface="+mn-cs"/>
                  </a:defRPr>
                </a:lvl8pPr>
                <a:lvl9pPr marL="3656256" algn="l" defTabSz="914065"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zh-CN" altLang="en-US" sz="12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rPr>
                  <a:t>华为公有云</a:t>
                </a:r>
                <a:endParaRPr lang="en-US" altLang="zh-CN" sz="1200" b="1" spc="25" dirty="0">
                  <a:solidFill>
                    <a:srgbClr val="000000"/>
                  </a:solidFill>
                  <a:latin typeface="Huawei Sans" panose="020C0503030203020204" pitchFamily="34" charset="0"/>
                  <a:ea typeface="方正兰亭黑简体" panose="02000000000000000000" pitchFamily="2" charset="-122"/>
                  <a:cs typeface="Calibri" panose="020F0502020204030204" pitchFamily="34" charset="0"/>
                  <a:sym typeface="Huawei Sans" panose="020C0503030203020204" pitchFamily="34" charset="0"/>
                </a:endParaRPr>
              </a:p>
            </p:txBody>
          </p:sp>
        </p:grpSp>
        <p:sp>
          <p:nvSpPr>
            <p:cNvPr id="35" name="矩形 34"/>
            <p:cNvSpPr/>
            <p:nvPr/>
          </p:nvSpPr>
          <p:spPr bwMode="auto">
            <a:xfrm>
              <a:off x="299365" y="1355878"/>
              <a:ext cx="1781061" cy="1842647"/>
            </a:xfrm>
            <a:prstGeom prst="rect">
              <a:avLst/>
            </a:prstGeom>
            <a:noFill/>
            <a:ln w="25400" cap="flat" cmpd="sng" algn="ctr">
              <a:solidFill>
                <a:srgbClr val="990000"/>
              </a:solidFill>
              <a:prstDash val="dash"/>
              <a:round/>
              <a:headEnd type="none" w="med" len="med"/>
              <a:tailEnd type="triangle"/>
            </a:ln>
            <a:effectLst/>
            <a:extLst/>
          </p:spPr>
          <p:txBody>
            <a:bodyPr vert="horz" wrap="square" lIns="91437" tIns="45719" rIns="91437" bIns="45719" numCol="1" rtlCol="0" anchor="t" anchorCtr="0" compatLnSpc="1">
              <a:prstTxWarp prst="textNoShape">
                <a:avLst/>
              </a:prstTxWarp>
            </a:bodyPr>
            <a:lstStyle/>
            <a:p>
              <a:pPr defTabSz="914309" fontAlgn="base">
                <a:spcBef>
                  <a:spcPct val="0"/>
                </a:spcBef>
                <a:spcAft>
                  <a:spcPct val="0"/>
                </a:spcAft>
                <a:buClr>
                  <a:srgbClr val="CC9900"/>
                </a:buClr>
                <a:buFont typeface="Wingdings" pitchFamily="2" charset="2"/>
                <a:buChar char="n"/>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TextBox 1242"/>
            <p:cNvSpPr txBox="1"/>
            <p:nvPr/>
          </p:nvSpPr>
          <p:spPr>
            <a:xfrm>
              <a:off x="219857" y="1364692"/>
              <a:ext cx="854798"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线上监测</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7" name="图片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432" y="2203451"/>
              <a:ext cx="631574" cy="631574"/>
            </a:xfrm>
            <a:prstGeom prst="rect">
              <a:avLst/>
            </a:prstGeom>
          </p:spPr>
        </p:pic>
        <p:pic>
          <p:nvPicPr>
            <p:cNvPr id="38" name="图片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1135" y="2329928"/>
              <a:ext cx="691754" cy="691754"/>
            </a:xfrm>
            <a:prstGeom prst="rect">
              <a:avLst/>
            </a:prstGeom>
          </p:spPr>
        </p:pic>
        <p:cxnSp>
          <p:nvCxnSpPr>
            <p:cNvPr id="39" name="肘形连接符 38"/>
            <p:cNvCxnSpPr>
              <a:stCxn id="35" idx="2"/>
              <a:endCxn id="83" idx="1"/>
            </p:cNvCxnSpPr>
            <p:nvPr/>
          </p:nvCxnSpPr>
          <p:spPr bwMode="auto">
            <a:xfrm rot="16200000" flipH="1">
              <a:off x="1580490" y="2807929"/>
              <a:ext cx="577303" cy="1358491"/>
            </a:xfrm>
            <a:prstGeom prst="bentConnector2">
              <a:avLst/>
            </a:prstGeom>
            <a:noFill/>
            <a:ln w="25400" cap="flat" cmpd="sng" algn="ctr">
              <a:solidFill>
                <a:srgbClr val="990000"/>
              </a:solidFill>
              <a:prstDash val="solid"/>
              <a:round/>
              <a:headEnd type="none" w="med" len="med"/>
              <a:tailEnd type="triangle"/>
            </a:ln>
            <a:effectLst/>
            <a:extLst/>
          </p:spPr>
        </p:cxnSp>
        <p:sp>
          <p:nvSpPr>
            <p:cNvPr id="40" name="TextBox 1242"/>
            <p:cNvSpPr txBox="1"/>
            <p:nvPr/>
          </p:nvSpPr>
          <p:spPr>
            <a:xfrm>
              <a:off x="1593961" y="3385543"/>
              <a:ext cx="526031"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抓取</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1" name="图片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7347" y="1738143"/>
              <a:ext cx="830404" cy="647323"/>
            </a:xfrm>
            <a:prstGeom prst="rect">
              <a:avLst/>
            </a:prstGeom>
          </p:spPr>
        </p:pic>
        <p:sp>
          <p:nvSpPr>
            <p:cNvPr id="42" name="TextBox 1242"/>
            <p:cNvSpPr txBox="1"/>
            <p:nvPr/>
          </p:nvSpPr>
          <p:spPr>
            <a:xfrm>
              <a:off x="3041071" y="2904372"/>
              <a:ext cx="1276034" cy="499342"/>
            </a:xfrm>
            <a:prstGeom prst="rect">
              <a:avLst/>
            </a:prstGeom>
            <a:noFill/>
          </p:spPr>
          <p:txBody>
            <a:bodyPr wrap="none" rtlCol="0">
              <a:spAutoFit/>
            </a:bodyPr>
            <a:lstStyle/>
            <a:p>
              <a:pPr algn="ctr" fontAlgn="base">
                <a:spcBef>
                  <a:spcPct val="0"/>
                </a:spcBef>
                <a:spcAft>
                  <a:spcPct val="0"/>
                </a:spcAft>
              </a:pP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亿条（每月）</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pP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小时上传完</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3" name="图片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69956" y="1248675"/>
              <a:ext cx="926968" cy="606362"/>
            </a:xfrm>
            <a:prstGeom prst="rect">
              <a:avLst/>
            </a:prstGeom>
          </p:spPr>
        </p:pic>
        <p:cxnSp>
          <p:nvCxnSpPr>
            <p:cNvPr id="44" name="直接箭头连接符 43"/>
            <p:cNvCxnSpPr/>
            <p:nvPr/>
          </p:nvCxnSpPr>
          <p:spPr bwMode="auto">
            <a:xfrm>
              <a:off x="4402914" y="3987578"/>
              <a:ext cx="0" cy="227974"/>
            </a:xfrm>
            <a:prstGeom prst="straightConnector1">
              <a:avLst/>
            </a:prstGeom>
            <a:noFill/>
            <a:ln w="25400" cap="flat" cmpd="sng" algn="ctr">
              <a:solidFill>
                <a:srgbClr val="990000"/>
              </a:solidFill>
              <a:prstDash val="solid"/>
              <a:round/>
              <a:headEnd type="triangle" w="med" len="med"/>
              <a:tailEnd type="triangle"/>
            </a:ln>
            <a:effectLst/>
            <a:extLst/>
          </p:spPr>
        </p:cxnSp>
        <p:sp>
          <p:nvSpPr>
            <p:cNvPr id="45" name="TextBox 1242"/>
            <p:cNvSpPr txBox="1"/>
            <p:nvPr/>
          </p:nvSpPr>
          <p:spPr>
            <a:xfrm>
              <a:off x="4434050" y="3957706"/>
              <a:ext cx="854798"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数据清洗</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TextBox 1242"/>
            <p:cNvSpPr txBox="1"/>
            <p:nvPr/>
          </p:nvSpPr>
          <p:spPr>
            <a:xfrm>
              <a:off x="5059465" y="1839754"/>
              <a:ext cx="1347952" cy="499342"/>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构建商品名索引</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存云硬盘</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TextBox 1242"/>
            <p:cNvSpPr txBox="1"/>
            <p:nvPr/>
          </p:nvSpPr>
          <p:spPr>
            <a:xfrm>
              <a:off x="4281372" y="1253115"/>
              <a:ext cx="854798" cy="299605"/>
            </a:xfrm>
            <a:prstGeom prst="rect">
              <a:avLst/>
            </a:prstGeom>
            <a:noFill/>
          </p:spPr>
          <p:txBody>
            <a:bodyPr wrap="none" rtlCol="0">
              <a:spAutoFit/>
            </a:bodyPr>
            <a:lstStyle/>
            <a:p>
              <a:pPr algn="ctr" fontAlgn="base">
                <a:spcBef>
                  <a:spcPct val="0"/>
                </a:spcBef>
                <a:spcAft>
                  <a:spcPct val="0"/>
                </a:spcAft>
              </a:pPr>
              <a:r>
                <a:rPr lang="zh-CN" altLang="en-US" sz="120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构建索引</a:t>
              </a:r>
              <a:endParaRPr lang="en-US" altLang="zh-CN" sz="120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TextBox 1242"/>
            <p:cNvSpPr txBox="1"/>
            <p:nvPr/>
          </p:nvSpPr>
          <p:spPr>
            <a:xfrm>
              <a:off x="6213247" y="1253115"/>
              <a:ext cx="1347952"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模糊检索文件名</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TextBox 1242"/>
            <p:cNvSpPr txBox="1"/>
            <p:nvPr/>
          </p:nvSpPr>
          <p:spPr>
            <a:xfrm>
              <a:off x="4781332" y="3196583"/>
              <a:ext cx="2639053" cy="499342"/>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网页展示</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每页</a:t>
              </a: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个商品，每页产生</a:t>
              </a: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Get</a:t>
              </a:r>
            </a:p>
          </p:txBody>
        </p:sp>
        <p:cxnSp>
          <p:nvCxnSpPr>
            <p:cNvPr id="50" name="直接箭头连接符 49"/>
            <p:cNvCxnSpPr/>
            <p:nvPr/>
          </p:nvCxnSpPr>
          <p:spPr bwMode="auto">
            <a:xfrm>
              <a:off x="4852828" y="3692879"/>
              <a:ext cx="2765864" cy="0"/>
            </a:xfrm>
            <a:prstGeom prst="straightConnector1">
              <a:avLst/>
            </a:prstGeom>
            <a:noFill/>
            <a:ln w="25400" cap="flat" cmpd="sng" algn="ctr">
              <a:solidFill>
                <a:srgbClr val="990000"/>
              </a:solidFill>
              <a:prstDash val="solid"/>
              <a:round/>
              <a:headEnd type="none" w="med" len="med"/>
              <a:tailEnd type="triangle"/>
            </a:ln>
            <a:effectLst/>
          </p:spPr>
        </p:cxnSp>
        <p:grpSp>
          <p:nvGrpSpPr>
            <p:cNvPr id="51" name="组合 50"/>
            <p:cNvGrpSpPr/>
            <p:nvPr/>
          </p:nvGrpSpPr>
          <p:grpSpPr>
            <a:xfrm>
              <a:off x="7609791" y="3101399"/>
              <a:ext cx="854799" cy="663454"/>
              <a:chOff x="7525703" y="1823025"/>
              <a:chExt cx="855047" cy="531787"/>
            </a:xfrm>
          </p:grpSpPr>
          <p:grpSp>
            <p:nvGrpSpPr>
              <p:cNvPr id="60" name="组合 22"/>
              <p:cNvGrpSpPr/>
              <p:nvPr/>
            </p:nvGrpSpPr>
            <p:grpSpPr>
              <a:xfrm>
                <a:off x="7713959" y="1823025"/>
                <a:ext cx="475573" cy="240062"/>
                <a:chOff x="6478597" y="3914764"/>
                <a:chExt cx="720726" cy="479424"/>
              </a:xfrm>
              <a:solidFill>
                <a:srgbClr val="000000">
                  <a:lumMod val="75000"/>
                  <a:lumOff val="25000"/>
                </a:srgbClr>
              </a:solidFill>
            </p:grpSpPr>
            <p:sp>
              <p:nvSpPr>
                <p:cNvPr id="62"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13" tIns="45707" rIns="91413" bIns="45707" numCol="1" anchor="t" anchorCtr="0" compatLnSpc="1">
                  <a:prstTxWarp prst="textNoShape">
                    <a:avLst/>
                  </a:prstTxWarp>
                </a:bodyPr>
                <a:lstStyle/>
                <a:p>
                  <a:pPr defTabSz="914309" fontAlgn="base">
                    <a:spcBef>
                      <a:spcPct val="0"/>
                    </a:spcBef>
                    <a:spcAft>
                      <a:spcPct val="0"/>
                    </a:spcAft>
                    <a:defRPr/>
                  </a:pPr>
                  <a:endParaRPr lang="zh-CN" altLang="en-US" sz="12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1" name="TextBox 1242"/>
              <p:cNvSpPr txBox="1"/>
              <p:nvPr/>
            </p:nvSpPr>
            <p:spPr>
              <a:xfrm>
                <a:off x="7525703" y="2114666"/>
                <a:ext cx="855047" cy="240146"/>
              </a:xfrm>
              <a:prstGeom prst="rect">
                <a:avLst/>
              </a:prstGeom>
              <a:noFill/>
            </p:spPr>
            <p:txBody>
              <a:bodyPr wrap="none" rtlCol="0">
                <a:spAutoFit/>
              </a:bodyPr>
              <a:lstStyle/>
              <a:p>
                <a:pPr algn="ctr" defTabSz="914309" fontAlgn="base">
                  <a:spcBef>
                    <a:spcPct val="0"/>
                  </a:spcBef>
                  <a:spcAft>
                    <a:spcPct val="0"/>
                  </a:spcAft>
                  <a:defRPr/>
                </a:pPr>
                <a:r>
                  <a:rPr lang="zh-CN" altLang="en-US" sz="1200" kern="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检索系统</a:t>
                </a:r>
                <a:endParaRPr lang="en-US" altLang="zh-CN" sz="1200" kern="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2" name="矩形 51"/>
            <p:cNvSpPr/>
            <p:nvPr/>
          </p:nvSpPr>
          <p:spPr bwMode="auto">
            <a:xfrm>
              <a:off x="7628323" y="4072510"/>
              <a:ext cx="811692" cy="942945"/>
            </a:xfrm>
            <a:prstGeom prst="rect">
              <a:avLst/>
            </a:prstGeom>
            <a:noFill/>
            <a:ln w="9525" cap="flat" cmpd="sng" algn="ctr">
              <a:solidFill>
                <a:srgbClr val="FFCC66"/>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en-US" sz="1200" b="1"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TextBox 492"/>
            <p:cNvSpPr txBox="1"/>
            <p:nvPr/>
          </p:nvSpPr>
          <p:spPr>
            <a:xfrm>
              <a:off x="7628325" y="4127115"/>
              <a:ext cx="878823" cy="299605"/>
            </a:xfrm>
            <a:prstGeom prst="rect">
              <a:avLst/>
            </a:prstGeom>
            <a:noFill/>
          </p:spPr>
          <p:txBody>
            <a:bodyPr wrap="squar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报表平台</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4" name="直接箭头连接符 53"/>
            <p:cNvCxnSpPr/>
            <p:nvPr/>
          </p:nvCxnSpPr>
          <p:spPr bwMode="auto">
            <a:xfrm>
              <a:off x="8525130" y="2675805"/>
              <a:ext cx="737991" cy="0"/>
            </a:xfrm>
            <a:prstGeom prst="straightConnector1">
              <a:avLst/>
            </a:prstGeom>
            <a:noFill/>
            <a:ln w="25400" cap="flat" cmpd="sng" algn="ctr">
              <a:solidFill>
                <a:srgbClr val="990000"/>
              </a:solidFill>
              <a:prstDash val="solid"/>
              <a:round/>
              <a:headEnd type="none" w="med" len="med"/>
              <a:tailEnd type="triangle"/>
            </a:ln>
            <a:effectLst/>
            <a:extLst/>
          </p:spPr>
        </p:cxnSp>
        <p:cxnSp>
          <p:nvCxnSpPr>
            <p:cNvPr id="55" name="直接箭头连接符 54"/>
            <p:cNvCxnSpPr/>
            <p:nvPr/>
          </p:nvCxnSpPr>
          <p:spPr bwMode="auto">
            <a:xfrm>
              <a:off x="8525130" y="4425943"/>
              <a:ext cx="737991" cy="0"/>
            </a:xfrm>
            <a:prstGeom prst="straightConnector1">
              <a:avLst/>
            </a:prstGeom>
            <a:noFill/>
            <a:ln w="25400" cap="flat" cmpd="sng" algn="ctr">
              <a:solidFill>
                <a:srgbClr val="990000"/>
              </a:solidFill>
              <a:prstDash val="solid"/>
              <a:round/>
              <a:headEnd type="none" w="med" len="med"/>
              <a:tailEnd type="triangle"/>
            </a:ln>
            <a:effectLst/>
            <a:extLst/>
          </p:spPr>
        </p:cxnSp>
        <p:cxnSp>
          <p:nvCxnSpPr>
            <p:cNvPr id="56" name="直接箭头连接符 55"/>
            <p:cNvCxnSpPr/>
            <p:nvPr/>
          </p:nvCxnSpPr>
          <p:spPr bwMode="auto">
            <a:xfrm>
              <a:off x="5717012" y="4607668"/>
              <a:ext cx="1901682" cy="0"/>
            </a:xfrm>
            <a:prstGeom prst="straightConnector1">
              <a:avLst/>
            </a:prstGeom>
            <a:noFill/>
            <a:ln w="25400" cap="flat" cmpd="sng" algn="ctr">
              <a:solidFill>
                <a:srgbClr val="990000"/>
              </a:solidFill>
              <a:prstDash val="solid"/>
              <a:round/>
              <a:headEnd type="none" w="med" len="med"/>
              <a:tailEnd type="triangle"/>
            </a:ln>
            <a:effectLst/>
          </p:spPr>
        </p:cxnSp>
        <p:sp>
          <p:nvSpPr>
            <p:cNvPr id="57" name="TextBox 1242"/>
            <p:cNvSpPr txBox="1"/>
            <p:nvPr/>
          </p:nvSpPr>
          <p:spPr>
            <a:xfrm>
              <a:off x="6267468" y="4347562"/>
              <a:ext cx="854798"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报表生成</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TextBox 1242"/>
            <p:cNvSpPr txBox="1"/>
            <p:nvPr/>
          </p:nvSpPr>
          <p:spPr>
            <a:xfrm>
              <a:off x="8457997" y="4180180"/>
              <a:ext cx="854798"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报表展示</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TextBox 1242"/>
            <p:cNvSpPr txBox="1"/>
            <p:nvPr/>
          </p:nvSpPr>
          <p:spPr>
            <a:xfrm>
              <a:off x="8432447" y="2371092"/>
              <a:ext cx="854798" cy="299605"/>
            </a:xfrm>
            <a:prstGeom prst="rect">
              <a:avLst/>
            </a:prstGeom>
            <a:noFill/>
          </p:spPr>
          <p:txBody>
            <a:bodyPr wrap="none" rtlCol="0">
              <a:spAutoFit/>
            </a:bodyPr>
            <a:lstStyle/>
            <a:p>
              <a:pPr algn="ctr" fontAlgn="base">
                <a:spcBef>
                  <a:spcPct val="0"/>
                </a:spcBef>
                <a:spcAft>
                  <a:spcPct val="0"/>
                </a:spcAft>
              </a:pPr>
              <a:r>
                <a:rPr lang="zh-CN" altLang="en-US"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rPr>
                <a:t>网页搜索</a:t>
              </a:r>
              <a:endPar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4762422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案例：存算分离方案助力某直播平台离线分析效率提升</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倍</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
        <p:nvSpPr>
          <p:cNvPr id="34" name="矩形 33"/>
          <p:cNvSpPr/>
          <p:nvPr/>
        </p:nvSpPr>
        <p:spPr>
          <a:xfrm>
            <a:off x="836687" y="5517273"/>
            <a:ext cx="10438443" cy="400110"/>
          </a:xfrm>
          <a:prstGeom prst="rect">
            <a:avLst/>
          </a:prstGeom>
          <a:solidFill>
            <a:srgbClr val="5B9BD5">
              <a:lumMod val="60000"/>
              <a:lumOff val="40000"/>
            </a:srgbClr>
          </a:solidFill>
        </p:spPr>
        <p:txBody>
          <a:bodyPr wrap="squar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1D1D1A">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核心诉求：更合理的</a:t>
            </a:r>
            <a:r>
              <a:rPr kumimoji="0" lang="zh-CN" altLang="en-US" sz="20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存储和计算资源匹配</a:t>
            </a:r>
            <a:r>
              <a:rPr kumimoji="0" lang="zh-CN" altLang="en-US" sz="2000" b="1" i="0" u="none" strike="noStrike" kern="0" cap="none" spc="0" normalizeH="0" baseline="0" noProof="0" dirty="0">
                <a:ln>
                  <a:noFill/>
                </a:ln>
                <a:solidFill>
                  <a:srgbClr val="1D1D1A">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，云上大数据方案性能</a:t>
            </a:r>
            <a:r>
              <a:rPr kumimoji="0" lang="zh-CN" altLang="en-US" sz="20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优于</a:t>
            </a:r>
            <a:r>
              <a:rPr kumimoji="0" lang="en-US" altLang="zh-CN" sz="2000" b="1" i="0" u="none" strike="noStrike" kern="0" cap="none" spc="0" normalizeH="0" baseline="0" noProof="0" dirty="0">
                <a:ln>
                  <a:noFill/>
                </a:ln>
                <a:solidFill>
                  <a:srgbClr val="1D1D1A">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IDC</a:t>
            </a:r>
            <a:r>
              <a:rPr kumimoji="0" lang="zh-CN" altLang="en-US" sz="2000" b="1" i="0" u="none" strike="noStrike" kern="0" cap="none" spc="0" normalizeH="0" baseline="0" noProof="0" dirty="0">
                <a:ln>
                  <a:noFill/>
                </a:ln>
                <a:solidFill>
                  <a:srgbClr val="1D1D1A">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本地大数据计算</a:t>
            </a:r>
          </a:p>
        </p:txBody>
      </p:sp>
      <p:grpSp>
        <p:nvGrpSpPr>
          <p:cNvPr id="35" name="组合 34"/>
          <p:cNvGrpSpPr/>
          <p:nvPr/>
        </p:nvGrpSpPr>
        <p:grpSpPr>
          <a:xfrm>
            <a:off x="759743" y="1241080"/>
            <a:ext cx="10750134" cy="4097914"/>
            <a:chOff x="694296" y="1326828"/>
            <a:chExt cx="10750134" cy="4097914"/>
          </a:xfrm>
        </p:grpSpPr>
        <p:sp>
          <p:nvSpPr>
            <p:cNvPr id="36" name="矩形 35"/>
            <p:cNvSpPr/>
            <p:nvPr/>
          </p:nvSpPr>
          <p:spPr>
            <a:xfrm>
              <a:off x="4679394" y="1326828"/>
              <a:ext cx="6565547" cy="2354491"/>
            </a:xfrm>
            <a:prstGeom prst="rect">
              <a:avLst/>
            </a:prstGeom>
            <a:ln w="12700">
              <a:solidFill>
                <a:srgbClr val="44546A">
                  <a:lumMod val="50000"/>
                </a:srgbClr>
              </a:solidFill>
            </a:ln>
          </p:spPr>
          <p:txBody>
            <a:bodyPr wrap="square">
              <a:spAutoFit/>
            </a:bodyPr>
            <a:lstStyle/>
            <a:p>
              <a:pPr marL="0" marR="0" lvl="0" indent="0" defTabSz="121917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业务痛点： </a:t>
              </a: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21917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、数据增长量过快，</a:t>
              </a: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存储需求增速大于大数据计算需求</a:t>
              </a:r>
              <a:endParaRPr kumimoji="0" lang="en-US" altLang="zh-CN"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21917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IDC</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资源紧张，</a:t>
              </a: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现有机器更新换代</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投入太高</a:t>
              </a:r>
            </a:p>
            <a:p>
              <a:pPr marL="0" marR="0" lvl="0" indent="0" defTabSz="121917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关键需求：</a:t>
              </a: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42789" marR="0" lvl="0" indent="-342789" defTabSz="1219170" eaLnBrk="1" fontAlgn="auto" latinLnBrk="0" hangingPunct="1">
                <a:lnSpc>
                  <a:spcPct val="150000"/>
                </a:lnSpc>
                <a:spcBef>
                  <a:spcPts val="0"/>
                </a:spcBef>
                <a:spcAft>
                  <a:spcPts val="0"/>
                </a:spcAft>
                <a:buClrTx/>
                <a:buSzTx/>
                <a:buFontTx/>
                <a:buChar char="-"/>
                <a:tabLst/>
                <a:defRPr/>
              </a:pP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大数据存储多云容灾，保证数据安全性</a:t>
              </a: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42789" marR="0" lvl="0" indent="-342789" defTabSz="1219170" eaLnBrk="1" fontAlgn="auto" latinLnBrk="0" hangingPunct="1">
                <a:lnSpc>
                  <a:spcPct val="150000"/>
                </a:lnSpc>
                <a:spcBef>
                  <a:spcPts val="0"/>
                </a:spcBef>
                <a:spcAft>
                  <a:spcPts val="0"/>
                </a:spcAft>
                <a:buClrTx/>
                <a:buSzTx/>
                <a:buFontTx/>
                <a:buChar char="-"/>
                <a:tabLst/>
                <a:defRPr/>
              </a:pP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大数据计算资源，按需弹性使用</a:t>
              </a:r>
              <a:endPar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42789" marR="0" lvl="0" indent="-342789" defTabSz="1219170" eaLnBrk="1" fontAlgn="auto" latinLnBrk="0" hangingPunct="1">
                <a:lnSpc>
                  <a:spcPct val="150000"/>
                </a:lnSpc>
                <a:spcBef>
                  <a:spcPts val="0"/>
                </a:spcBef>
                <a:spcAft>
                  <a:spcPts val="0"/>
                </a:spcAft>
                <a:buClrTx/>
                <a:buSzTx/>
                <a:buFontTx/>
                <a:buChar char="-"/>
                <a:tabLst/>
                <a:defRPr/>
              </a:pP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大数据计算效率，高于</a:t>
              </a:r>
              <a:r>
                <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IDC</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；成本相比与</a:t>
              </a:r>
              <a:r>
                <a:rPr kumimoji="0" lang="en-US" altLang="zh-CN"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IDC</a:t>
              </a:r>
              <a:r>
                <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有优势</a:t>
              </a:r>
            </a:p>
          </p:txBody>
        </p:sp>
        <p:sp>
          <p:nvSpPr>
            <p:cNvPr id="37" name="矩形 36"/>
            <p:cNvSpPr/>
            <p:nvPr/>
          </p:nvSpPr>
          <p:spPr>
            <a:xfrm>
              <a:off x="4605451" y="3855082"/>
              <a:ext cx="6838979" cy="1569660"/>
            </a:xfrm>
            <a:prstGeom prst="rect">
              <a:avLst/>
            </a:prstGeom>
          </p:spPr>
          <p:txBody>
            <a:bodyPr wrap="square">
              <a:spAutoFit/>
            </a:bodyPr>
            <a:lstStyle/>
            <a:p>
              <a:pPr marL="0" marR="0" lvl="0" indent="0" defTabSz="914478"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经理：华为云大数据计算存储分离方案，适用公司大数据数据增速快于计算的业务场景当前</a:t>
              </a: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峰值核数</a:t>
              </a:r>
              <a:r>
                <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1200</a:t>
              </a: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；在多个</a:t>
              </a:r>
              <a:r>
                <a:rPr kumimoji="0" lang="en-US" altLang="zh-CN"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Spark</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计算场景</a:t>
              </a: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峰值吞吐</a:t>
              </a:r>
              <a:r>
                <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120Gbps</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（重</a:t>
              </a:r>
              <a:r>
                <a:rPr kumimoji="0" lang="en-US" altLang="zh-CN"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IO</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读写、复杂计算、简单计算、数据倾斜等），华为云</a:t>
              </a:r>
              <a:r>
                <a:rPr kumimoji="0" lang="en-US" altLang="zh-CN"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DLI+OBS</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性能优于</a:t>
              </a:r>
              <a:r>
                <a:rPr kumimoji="0" lang="en-US" altLang="zh-CN"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IDC</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本地大数据计算集群</a:t>
              </a:r>
              <a:r>
                <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2.18</a:t>
              </a: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倍</a:t>
              </a:r>
              <a:r>
                <a:rPr kumimoji="0" lang="zh-CN" altLang="en-US" sz="1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8" name="TextBox 1242"/>
            <p:cNvSpPr txBox="1"/>
            <p:nvPr/>
          </p:nvSpPr>
          <p:spPr>
            <a:xfrm>
              <a:off x="2082484" y="4859717"/>
              <a:ext cx="1048685" cy="276999"/>
            </a:xfrm>
            <a:prstGeom prst="rect">
              <a:avLst/>
            </a:prstGeom>
            <a:noFill/>
          </p:spPr>
          <p:txBody>
            <a:bodyPr wrap="none" rtlCol="0">
              <a:spAutoFit/>
            </a:bodyPr>
            <a:lstStyle/>
            <a:p>
              <a:pPr marL="0" marR="0" lvl="0" indent="0" algn="ctr" defTabSz="9140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OBS (HDFS)</a:t>
              </a:r>
            </a:p>
          </p:txBody>
        </p:sp>
        <p:sp>
          <p:nvSpPr>
            <p:cNvPr id="39" name="Freeform 113"/>
            <p:cNvSpPr>
              <a:spLocks noEditPoints="1"/>
            </p:cNvSpPr>
            <p:nvPr/>
          </p:nvSpPr>
          <p:spPr bwMode="auto">
            <a:xfrm>
              <a:off x="2203611" y="4247971"/>
              <a:ext cx="678955" cy="499083"/>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000000"/>
            </a:solid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marL="0" marR="0" lvl="0" indent="0" algn="l" defTabSz="457006" rtl="0" eaLnBrk="0" fontAlgn="base" latinLnBrk="0" hangingPunct="0">
                <a:lnSpc>
                  <a:spcPct val="100000"/>
                </a:lnSpc>
                <a:spcBef>
                  <a:spcPct val="0"/>
                </a:spcBef>
                <a:spcAft>
                  <a:spcPct val="0"/>
                </a:spcAft>
                <a:buClrTx/>
                <a:buSzTx/>
                <a:buFontTx/>
                <a:buNone/>
                <a:tabLst/>
                <a:defRPr/>
              </a:pPr>
              <a:endParaRPr kumimoji="1" lang="zh-CN" altLang="en-US" sz="16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pic>
          <p:nvPicPr>
            <p:cNvPr id="40" name="图片 39"/>
            <p:cNvPicPr>
              <a:picLocks noChangeAspect="1"/>
            </p:cNvPicPr>
            <p:nvPr/>
          </p:nvPicPr>
          <p:blipFill>
            <a:blip r:embed="rId5"/>
            <a:stretch>
              <a:fillRect/>
            </a:stretch>
          </p:blipFill>
          <p:spPr>
            <a:xfrm>
              <a:off x="2239630" y="3454813"/>
              <a:ext cx="598509" cy="345295"/>
            </a:xfrm>
            <a:prstGeom prst="rect">
              <a:avLst/>
            </a:prstGeom>
          </p:spPr>
        </p:pic>
        <p:sp>
          <p:nvSpPr>
            <p:cNvPr id="41" name="Freeform 50"/>
            <p:cNvSpPr>
              <a:spLocks noEditPoints="1"/>
            </p:cNvSpPr>
            <p:nvPr/>
          </p:nvSpPr>
          <p:spPr bwMode="auto">
            <a:xfrm>
              <a:off x="2251435" y="2652005"/>
              <a:ext cx="476259" cy="520004"/>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454545"/>
            </a:solidFill>
            <a:ln>
              <a:noFill/>
            </a:ln>
          </p:spPr>
          <p:txBody>
            <a:bodyPr vert="horz" wrap="square" lIns="91389" tIns="45695" rIns="91389" bIns="45695" numCol="1" anchor="t" anchorCtr="0" compatLnSpc="1">
              <a:prstTxWarp prst="textNoShape">
                <a:avLst/>
              </a:prstTxWarp>
            </a:bodyPr>
            <a:lstStyle/>
            <a:p>
              <a:pPr marL="0" marR="0" lvl="0" indent="0" defTabSz="914012"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TextBox 492"/>
            <p:cNvSpPr txBox="1"/>
            <p:nvPr/>
          </p:nvSpPr>
          <p:spPr>
            <a:xfrm>
              <a:off x="2092185" y="3198112"/>
              <a:ext cx="787396" cy="276999"/>
            </a:xfrm>
            <a:prstGeom prst="rect">
              <a:avLst/>
            </a:prstGeom>
            <a:noFill/>
          </p:spPr>
          <p:txBody>
            <a:bodyPr wrap="none" rtlCol="0">
              <a:spAutoFit/>
            </a:bodyPr>
            <a:lstStyle/>
            <a:p>
              <a:pPr marL="0" marR="0" lvl="0" indent="0" algn="ctr" defTabSz="9140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DLI+SQL</a:t>
              </a:r>
            </a:p>
          </p:txBody>
        </p:sp>
        <p:sp>
          <p:nvSpPr>
            <p:cNvPr id="43" name="矩形 42"/>
            <p:cNvSpPr/>
            <p:nvPr/>
          </p:nvSpPr>
          <p:spPr bwMode="auto">
            <a:xfrm>
              <a:off x="705794" y="2469838"/>
              <a:ext cx="3560179" cy="2835869"/>
            </a:xfrm>
            <a:prstGeom prst="rect">
              <a:avLst/>
            </a:prstGeom>
            <a:noFill/>
            <a:ln w="9525" cap="flat" cmpd="sng" algn="ctr">
              <a:solidFill>
                <a:srgbClr val="0070C0"/>
              </a:solidFill>
              <a:prstDash val="solid"/>
              <a:round/>
              <a:headEnd type="none" w="med" len="med"/>
              <a:tailEnd type="none" w="med" len="med"/>
            </a:ln>
            <a:effectLst/>
          </p:spPr>
          <p:txBody>
            <a:bodyPr vert="horz" wrap="square" lIns="91389" tIns="45695" rIns="91389" bIns="45695" numCol="1" rtlCol="0"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797"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4" name="直接箭头连接符 43"/>
            <p:cNvCxnSpPr>
              <a:stCxn id="40" idx="2"/>
              <a:endCxn id="39" idx="1"/>
            </p:cNvCxnSpPr>
            <p:nvPr/>
          </p:nvCxnSpPr>
          <p:spPr bwMode="auto">
            <a:xfrm>
              <a:off x="2538885" y="3800108"/>
              <a:ext cx="4204" cy="447863"/>
            </a:xfrm>
            <a:prstGeom prst="straightConnector1">
              <a:avLst/>
            </a:prstGeom>
            <a:noFill/>
            <a:ln w="19050" cap="flat" cmpd="sng" algn="ctr">
              <a:solidFill>
                <a:srgbClr val="1D1D1A"/>
              </a:solidFill>
              <a:prstDash val="solid"/>
              <a:round/>
              <a:headEnd type="none" w="med" len="med"/>
              <a:tailEnd type="triangle"/>
            </a:ln>
            <a:effectLst/>
          </p:spPr>
        </p:cxnSp>
        <p:sp>
          <p:nvSpPr>
            <p:cNvPr id="45" name="矩形 44"/>
            <p:cNvSpPr/>
            <p:nvPr/>
          </p:nvSpPr>
          <p:spPr bwMode="auto">
            <a:xfrm>
              <a:off x="705793" y="1335994"/>
              <a:ext cx="3560180" cy="924155"/>
            </a:xfrm>
            <a:prstGeom prst="rect">
              <a:avLst/>
            </a:prstGeom>
            <a:noFill/>
            <a:ln w="9525" cap="flat" cmpd="sng" algn="ctr">
              <a:solidFill>
                <a:srgbClr val="5B9BD5">
                  <a:lumMod val="50000"/>
                </a:srgbClr>
              </a:solidFill>
              <a:prstDash val="solid"/>
              <a:round/>
              <a:headEnd type="none" w="med" len="med"/>
              <a:tailEnd type="none" w="med" len="med"/>
            </a:ln>
            <a:effectLst/>
          </p:spPr>
          <p:txBody>
            <a:bodyPr vert="horz" wrap="square" lIns="91389" tIns="45695" rIns="91389" bIns="45695" numCol="1" rtlCol="0"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797"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6" name="图片 45"/>
            <p:cNvPicPr>
              <a:picLocks noChangeAspect="1"/>
            </p:cNvPicPr>
            <p:nvPr/>
          </p:nvPicPr>
          <p:blipFill>
            <a:blip r:embed="rId6"/>
            <a:stretch>
              <a:fillRect/>
            </a:stretch>
          </p:blipFill>
          <p:spPr>
            <a:xfrm>
              <a:off x="932216" y="4268295"/>
              <a:ext cx="587951" cy="588215"/>
            </a:xfrm>
            <a:prstGeom prst="rect">
              <a:avLst/>
            </a:prstGeom>
          </p:spPr>
        </p:pic>
        <p:sp>
          <p:nvSpPr>
            <p:cNvPr id="47" name="TextBox 492"/>
            <p:cNvSpPr txBox="1"/>
            <p:nvPr/>
          </p:nvSpPr>
          <p:spPr>
            <a:xfrm>
              <a:off x="963455" y="4914092"/>
              <a:ext cx="534121" cy="276999"/>
            </a:xfrm>
            <a:prstGeom prst="rect">
              <a:avLst/>
            </a:prstGeom>
            <a:noFill/>
          </p:spPr>
          <p:txBody>
            <a:bodyPr wrap="none" rtlCol="0">
              <a:spAutoFit/>
            </a:bodyPr>
            <a:lstStyle/>
            <a:p>
              <a:pPr marL="0" marR="0" lvl="0" indent="0" defTabSz="9140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CDM</a:t>
              </a:r>
            </a:p>
          </p:txBody>
        </p:sp>
        <p:cxnSp>
          <p:nvCxnSpPr>
            <p:cNvPr id="48" name="直接箭头连接符 47"/>
            <p:cNvCxnSpPr>
              <a:stCxn id="46" idx="3"/>
              <a:endCxn id="39" idx="3"/>
            </p:cNvCxnSpPr>
            <p:nvPr/>
          </p:nvCxnSpPr>
          <p:spPr bwMode="auto">
            <a:xfrm flipV="1">
              <a:off x="1520167" y="4559898"/>
              <a:ext cx="683444" cy="2505"/>
            </a:xfrm>
            <a:prstGeom prst="straightConnector1">
              <a:avLst/>
            </a:prstGeom>
            <a:noFill/>
            <a:ln w="19050" cap="flat" cmpd="sng" algn="ctr">
              <a:solidFill>
                <a:srgbClr val="1D1D1A"/>
              </a:solidFill>
              <a:prstDash val="solid"/>
              <a:round/>
              <a:headEnd type="none" w="med" len="med"/>
              <a:tailEnd type="triangle"/>
            </a:ln>
            <a:effectLst/>
          </p:spPr>
        </p:cxnSp>
        <p:sp>
          <p:nvSpPr>
            <p:cNvPr id="49" name="TextBox 1242"/>
            <p:cNvSpPr txBox="1"/>
            <p:nvPr/>
          </p:nvSpPr>
          <p:spPr>
            <a:xfrm>
              <a:off x="694296" y="1336834"/>
              <a:ext cx="902811" cy="307777"/>
            </a:xfrm>
            <a:prstGeom prst="rect">
              <a:avLst/>
            </a:prstGeom>
            <a:noFill/>
          </p:spPr>
          <p:txBody>
            <a:bodyPr wrap="none" rtlCol="0">
              <a:spAutoFit/>
            </a:bodyPr>
            <a:lstStyle/>
            <a:p>
              <a:pPr marL="0" marR="0" lvl="0" indent="0" algn="ctr" defTabSz="914012"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业务系统</a:t>
              </a:r>
              <a:endParaRPr kumimoji="0" lang="en-US" altLang="zh-CN" sz="14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矩形 49"/>
            <p:cNvSpPr/>
            <p:nvPr/>
          </p:nvSpPr>
          <p:spPr bwMode="auto">
            <a:xfrm>
              <a:off x="959010" y="1662965"/>
              <a:ext cx="751131" cy="431936"/>
            </a:xfrm>
            <a:prstGeom prst="rect">
              <a:avLst/>
            </a:prstGeom>
            <a:noFill/>
            <a:ln w="12700" cap="flat" cmpd="sng">
              <a:solidFill>
                <a:srgbClr val="1D1D1A">
                  <a:alpha val="0"/>
                </a:srgbClr>
              </a:solidFill>
              <a:prstDash val="solid"/>
              <a:bevel/>
              <a:headEnd/>
              <a:tailEnd/>
            </a:ln>
          </p:spPr>
          <p:txBody>
            <a:bodyPr vert="horz" wrap="square" lIns="91416" tIns="45708" rIns="91416" bIns="45708" numCol="1" rtlCol="0" anchor="t" anchorCtr="0" compatLnSpc="1">
              <a:prstTxWarp prst="textNoShape">
                <a:avLst/>
              </a:prstTxWarp>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bwMode="auto">
            <a:xfrm>
              <a:off x="886524" y="1699523"/>
              <a:ext cx="722095" cy="358525"/>
            </a:xfrm>
            <a:prstGeom prst="rect">
              <a:avLst/>
            </a:prstGeom>
            <a:noFill/>
            <a:ln w="12700" cap="flat" cmpd="sng" algn="ctr">
              <a:solidFill>
                <a:srgbClr val="1D1D1A"/>
              </a:solidFill>
              <a:prstDash val="solid"/>
              <a:round/>
              <a:headEnd type="none" w="med" len="med"/>
              <a:tailEnd type="none" w="med" len="med"/>
            </a:ln>
            <a:effectLst/>
          </p:spPr>
          <p:txBody>
            <a:bodyPr vert="horz" wrap="square" lIns="91389" tIns="45695" rIns="91389" bIns="45695" numCol="1" rtlCol="0"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797"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bwMode="auto">
            <a:xfrm>
              <a:off x="2177838" y="1693979"/>
              <a:ext cx="722095" cy="358525"/>
            </a:xfrm>
            <a:prstGeom prst="rect">
              <a:avLst/>
            </a:prstGeom>
            <a:noFill/>
            <a:ln w="12700" cap="flat" cmpd="sng" algn="ctr">
              <a:solidFill>
                <a:srgbClr val="1D1D1A"/>
              </a:solidFill>
              <a:prstDash val="solid"/>
              <a:round/>
              <a:headEnd type="none" w="med" len="med"/>
              <a:tailEnd type="none" w="med" len="med"/>
            </a:ln>
            <a:effectLst/>
          </p:spPr>
          <p:txBody>
            <a:bodyPr vert="horz" wrap="square" lIns="91389" tIns="45695" rIns="91389" bIns="45695" numCol="1" rtlCol="0"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797"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矩形 52"/>
            <p:cNvSpPr/>
            <p:nvPr/>
          </p:nvSpPr>
          <p:spPr bwMode="auto">
            <a:xfrm>
              <a:off x="3443475" y="1688434"/>
              <a:ext cx="722095" cy="358525"/>
            </a:xfrm>
            <a:prstGeom prst="rect">
              <a:avLst/>
            </a:prstGeom>
            <a:noFill/>
            <a:ln w="12700" cap="flat" cmpd="sng" algn="ctr">
              <a:solidFill>
                <a:srgbClr val="1D1D1A"/>
              </a:solidFill>
              <a:prstDash val="solid"/>
              <a:round/>
              <a:headEnd type="none" w="med" len="med"/>
              <a:tailEnd type="none" w="med" len="med"/>
            </a:ln>
            <a:effectLst/>
          </p:spPr>
          <p:txBody>
            <a:bodyPr vert="horz" wrap="square" lIns="91389" tIns="45695" rIns="91389" bIns="45695" numCol="1" rtlCol="0" anchor="t" anchorCtr="0" compatLnSpc="1">
              <a:prstTxWarp prst="textNoShape">
                <a:avLst/>
              </a:prstTxWarp>
            </a:bodyPr>
            <a:lstStyle/>
            <a:p>
              <a:pPr marL="0" marR="0" lvl="0" indent="0" defTabSz="913738"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200" b="1"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4" name="肘形连接符 53"/>
            <p:cNvCxnSpPr>
              <a:stCxn id="45" idx="2"/>
              <a:endCxn id="41" idx="11"/>
            </p:cNvCxnSpPr>
            <p:nvPr/>
          </p:nvCxnSpPr>
          <p:spPr>
            <a:xfrm rot="16200000" flipH="1">
              <a:off x="2276703" y="2469329"/>
              <a:ext cx="418908" cy="548"/>
            </a:xfrm>
            <a:prstGeom prst="bentConnector4">
              <a:avLst>
                <a:gd name="adj1" fmla="val 46771"/>
                <a:gd name="adj2" fmla="val -133577"/>
              </a:avLst>
            </a:prstGeom>
            <a:noFill/>
            <a:ln w="19050" cap="flat" cmpd="sng" algn="ctr">
              <a:solidFill>
                <a:srgbClr val="1D1D1A"/>
              </a:solidFill>
              <a:prstDash val="solid"/>
              <a:round/>
              <a:headEnd type="none" w="med" len="med"/>
              <a:tailEnd type="triangle"/>
            </a:ln>
            <a:effectLst/>
          </p:spPr>
        </p:cxnSp>
        <p:sp>
          <p:nvSpPr>
            <p:cNvPr id="55" name="TextBox 492"/>
            <p:cNvSpPr txBox="1"/>
            <p:nvPr/>
          </p:nvSpPr>
          <p:spPr>
            <a:xfrm>
              <a:off x="865489" y="1758974"/>
              <a:ext cx="800219" cy="276999"/>
            </a:xfrm>
            <a:prstGeom prst="rect">
              <a:avLst/>
            </a:prstGeom>
            <a:noFill/>
          </p:spPr>
          <p:txBody>
            <a:bodyPr wrap="none" rtlCol="0">
              <a:spAutoFit/>
            </a:bodyPr>
            <a:lstStyle/>
            <a:p>
              <a:pPr marL="0" marR="0" lvl="0" indent="0" defTabSz="9140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运营支撑</a:t>
              </a:r>
              <a:endPar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TextBox 492"/>
            <p:cNvSpPr txBox="1"/>
            <p:nvPr/>
          </p:nvSpPr>
          <p:spPr>
            <a:xfrm>
              <a:off x="2133643" y="1732591"/>
              <a:ext cx="800219" cy="276999"/>
            </a:xfrm>
            <a:prstGeom prst="rect">
              <a:avLst/>
            </a:prstGeom>
            <a:noFill/>
          </p:spPr>
          <p:txBody>
            <a:bodyPr wrap="none" rtlCol="0">
              <a:spAutoFit/>
            </a:bodyPr>
            <a:lstStyle/>
            <a:p>
              <a:pPr marL="0" marR="0" lvl="0" indent="0" defTabSz="9140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用户画像</a:t>
              </a:r>
              <a:endPar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TextBox 492"/>
            <p:cNvSpPr txBox="1"/>
            <p:nvPr/>
          </p:nvSpPr>
          <p:spPr>
            <a:xfrm>
              <a:off x="3392223" y="1732591"/>
              <a:ext cx="748923" cy="261610"/>
            </a:xfrm>
            <a:prstGeom prst="rect">
              <a:avLst/>
            </a:prstGeom>
            <a:noFill/>
          </p:spPr>
          <p:txBody>
            <a:bodyPr wrap="none" rtlCol="0">
              <a:spAutoFit/>
            </a:bodyPr>
            <a:lstStyle/>
            <a:p>
              <a:pPr marL="0" marR="0" lvl="0" indent="0" defTabSz="914012"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风险控制</a:t>
              </a:r>
              <a:endParaRPr kumimoji="0" lang="en-US" altLang="zh-CN" sz="11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TextBox 492"/>
            <p:cNvSpPr txBox="1"/>
            <p:nvPr/>
          </p:nvSpPr>
          <p:spPr>
            <a:xfrm>
              <a:off x="2963736" y="2847126"/>
              <a:ext cx="1261884" cy="276999"/>
            </a:xfrm>
            <a:prstGeom prst="rect">
              <a:avLst/>
            </a:prstGeom>
            <a:noFill/>
          </p:spPr>
          <p:txBody>
            <a:bodyPr wrap="none" rtlCol="0">
              <a:spAutoFit/>
            </a:bodyPr>
            <a:lstStyle/>
            <a:p>
              <a:pPr marL="0" marR="0" lvl="0" indent="0" defTabSz="9140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大数据离线分析</a:t>
              </a:r>
              <a:endParaRPr kumimoji="0" lang="en-US" altLang="zh-CN" sz="1200" b="0" i="0" u="none" strike="noStrike" kern="0" cap="none" spc="0" normalizeH="0" baseline="0" noProof="0" dirty="0">
                <a:ln>
                  <a:noFill/>
                </a:ln>
                <a:solidFill>
                  <a:srgbClr val="000000">
                    <a:lumMod val="75000"/>
                    <a:lumOff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7059640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C:\Users\Administrator\Desktop\新建文件夹 (3)\17577f82066f5c6副本.jpg"/>
          <p:cNvPicPr>
            <a:picLocks noChangeAspect="1" noChangeArrowheads="1"/>
          </p:cNvPicPr>
          <p:nvPr/>
        </p:nvPicPr>
        <p:blipFill>
          <a:blip r:embed="rId4" cstate="print"/>
          <a:srcRect/>
          <a:stretch>
            <a:fillRect/>
          </a:stretch>
        </p:blipFill>
        <p:spPr bwMode="auto">
          <a:xfrm>
            <a:off x="2939" y="0"/>
            <a:ext cx="12188238" cy="6862231"/>
          </a:xfrm>
          <a:prstGeom prst="rect">
            <a:avLst/>
          </a:prstGeom>
          <a:noFill/>
        </p:spPr>
      </p:pic>
      <p:sp>
        <p:nvSpPr>
          <p:cNvPr id="22" name="矩形 21"/>
          <p:cNvSpPr/>
          <p:nvPr/>
        </p:nvSpPr>
        <p:spPr>
          <a:xfrm>
            <a:off x="529099" y="52185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6" name="原创设计师QQ598969553      _5"/>
          <p:cNvSpPr>
            <a:spLocks noChangeArrowheads="1"/>
          </p:cNvSpPr>
          <p:nvPr/>
        </p:nvSpPr>
        <p:spPr bwMode="auto">
          <a:xfrm>
            <a:off x="2292330" y="2368720"/>
            <a:ext cx="7609455" cy="82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5332" dirty="0">
                <a:solidFill>
                  <a:schemeClr val="tx1">
                    <a:lumMod val="65000"/>
                    <a:lumOff val="35000"/>
                  </a:schemeClr>
                </a:solidFill>
                <a:latin typeface="Impact" pitchFamily="34" charset="0"/>
                <a:ea typeface="微软雅黑" pitchFamily="34" charset="-122"/>
                <a:cs typeface="宋体" pitchFamily="2" charset="-122"/>
              </a:rPr>
              <a:t>华为云平台及</a:t>
            </a:r>
            <a:r>
              <a:rPr lang="en-US" altLang="zh-CN" sz="5332" dirty="0">
                <a:solidFill>
                  <a:schemeClr val="tx1">
                    <a:lumMod val="65000"/>
                    <a:lumOff val="35000"/>
                  </a:schemeClr>
                </a:solidFill>
                <a:latin typeface="Impact" pitchFamily="34" charset="0"/>
                <a:ea typeface="微软雅黑" pitchFamily="34" charset="-122"/>
                <a:cs typeface="宋体" pitchFamily="2" charset="-122"/>
              </a:rPr>
              <a:t>Hadoop</a:t>
            </a:r>
            <a:r>
              <a:rPr lang="zh-CN" altLang="en-US" sz="5332" dirty="0">
                <a:solidFill>
                  <a:schemeClr val="tx1">
                    <a:lumMod val="65000"/>
                    <a:lumOff val="35000"/>
                  </a:schemeClr>
                </a:solidFill>
                <a:latin typeface="Impact" pitchFamily="34" charset="0"/>
                <a:ea typeface="微软雅黑" pitchFamily="34" charset="-122"/>
                <a:cs typeface="宋体" pitchFamily="2" charset="-122"/>
              </a:rPr>
              <a:t>基础</a:t>
            </a:r>
            <a:endParaRPr lang="en-US" altLang="zh-CN" sz="5332" dirty="0">
              <a:solidFill>
                <a:schemeClr val="tx1">
                  <a:lumMod val="65000"/>
                  <a:lumOff val="35000"/>
                </a:schemeClr>
              </a:solidFill>
              <a:latin typeface="Impact" pitchFamily="34" charset="0"/>
              <a:ea typeface="微软雅黑" pitchFamily="34" charset="-122"/>
              <a:cs typeface="宋体"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162" y="3717522"/>
            <a:ext cx="2105025" cy="6477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191" y="3717522"/>
            <a:ext cx="2219325" cy="647700"/>
          </a:xfrm>
          <a:prstGeom prst="rect">
            <a:avLst/>
          </a:prstGeom>
        </p:spPr>
      </p:pic>
      <p:sp>
        <p:nvSpPr>
          <p:cNvPr id="7" name="矩形 6"/>
          <p:cNvSpPr/>
          <p:nvPr/>
        </p:nvSpPr>
        <p:spPr>
          <a:xfrm>
            <a:off x="1149927" y="5036126"/>
            <a:ext cx="9989127" cy="9975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49927" y="5273280"/>
            <a:ext cx="9989127" cy="523220"/>
          </a:xfrm>
          <a:prstGeom prst="rect">
            <a:avLst/>
          </a:prstGeom>
          <a:noFill/>
        </p:spPr>
        <p:txBody>
          <a:bodyPr wrap="square" rtlCol="0">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感谢华为云对安徽大学</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大数据技术实践</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课程的大力支持！</a:t>
            </a:r>
          </a:p>
        </p:txBody>
      </p:sp>
    </p:spTree>
    <p:extLst>
      <p:ext uri="{BB962C8B-B14F-4D97-AF65-F5344CB8AC3E}">
        <p14:creationId xmlns:p14="http://schemas.microsoft.com/office/powerpoint/2010/main" val="350970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17577f82066f5c6副本.jpg"/>
          <p:cNvPicPr>
            <a:picLocks noChangeAspect="1" noChangeArrowheads="1"/>
          </p:cNvPicPr>
          <p:nvPr/>
        </p:nvPicPr>
        <p:blipFill>
          <a:blip r:embed="rId8" cstate="print"/>
          <a:srcRect/>
          <a:stretch>
            <a:fillRect/>
          </a:stretch>
        </p:blipFill>
        <p:spPr bwMode="auto">
          <a:xfrm>
            <a:off x="2939" y="0"/>
            <a:ext cx="12188238" cy="6862231"/>
          </a:xfrm>
          <a:prstGeom prst="rect">
            <a:avLst/>
          </a:prstGeom>
          <a:noFill/>
        </p:spPr>
      </p:pic>
      <p:sp>
        <p:nvSpPr>
          <p:cNvPr id="22" name="矩形 21"/>
          <p:cNvSpPr/>
          <p:nvPr/>
        </p:nvSpPr>
        <p:spPr>
          <a:xfrm>
            <a:off x="529099" y="54956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latin typeface="微软雅黑" panose="020B0503020204020204" pitchFamily="34" charset="-122"/>
              <a:ea typeface="微软雅黑" panose="020B0503020204020204" pitchFamily="34" charset="-122"/>
            </a:endParaRPr>
          </a:p>
        </p:txBody>
      </p:sp>
      <p:sp>
        <p:nvSpPr>
          <p:cNvPr id="25" name="MH_Other_1"/>
          <p:cNvSpPr txBox="1"/>
          <p:nvPr>
            <p:custDataLst>
              <p:tags r:id="rId2"/>
            </p:custDataLst>
          </p:nvPr>
        </p:nvSpPr>
        <p:spPr>
          <a:xfrm flipH="1">
            <a:off x="5305567" y="2286146"/>
            <a:ext cx="801874" cy="574324"/>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732" dirty="0">
                <a:solidFill>
                  <a:srgbClr val="FFFFFF"/>
                </a:solidFill>
                <a:latin typeface="微软雅黑" panose="020B0503020204020204" pitchFamily="34" charset="-122"/>
                <a:cs typeface="Times New Roman" pitchFamily="18" charset="0"/>
                <a:sym typeface="Arial" panose="020B0604020202020204" pitchFamily="34" charset="0"/>
              </a:rPr>
              <a:t>01</a:t>
            </a:r>
            <a:endParaRPr lang="zh-CN" altLang="en-US" sz="3732" dirty="0">
              <a:solidFill>
                <a:srgbClr val="FFFFFF"/>
              </a:solidFill>
              <a:latin typeface="微软雅黑" panose="020B0503020204020204" pitchFamily="34" charset="-122"/>
              <a:cs typeface="Times New Roman" pitchFamily="18" charset="0"/>
              <a:sym typeface="Arial" panose="020B0604020202020204" pitchFamily="34" charset="0"/>
            </a:endParaRPr>
          </a:p>
        </p:txBody>
      </p:sp>
      <p:sp>
        <p:nvSpPr>
          <p:cNvPr id="27" name="MH_Other_2"/>
          <p:cNvSpPr txBox="1"/>
          <p:nvPr>
            <p:custDataLst>
              <p:tags r:id="rId3"/>
            </p:custDataLst>
          </p:nvPr>
        </p:nvSpPr>
        <p:spPr>
          <a:xfrm flipH="1">
            <a:off x="6107442" y="3227544"/>
            <a:ext cx="801874" cy="574324"/>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732" dirty="0">
                <a:solidFill>
                  <a:srgbClr val="FFFFFF"/>
                </a:solidFill>
                <a:latin typeface="微软雅黑" panose="020B0503020204020204" pitchFamily="34" charset="-122"/>
                <a:cs typeface="Times New Roman" pitchFamily="18" charset="0"/>
                <a:sym typeface="Arial" panose="020B0604020202020204" pitchFamily="34" charset="0"/>
              </a:rPr>
              <a:t>02</a:t>
            </a:r>
            <a:endParaRPr lang="zh-CN" altLang="en-US" sz="3732" dirty="0">
              <a:solidFill>
                <a:srgbClr val="FFFFFF"/>
              </a:solidFill>
              <a:latin typeface="微软雅黑" panose="020B0503020204020204" pitchFamily="34" charset="-122"/>
              <a:cs typeface="Times New Roman" pitchFamily="18" charset="0"/>
              <a:sym typeface="Arial" panose="020B0604020202020204" pitchFamily="34" charset="0"/>
            </a:endParaRPr>
          </a:p>
        </p:txBody>
      </p:sp>
      <p:sp>
        <p:nvSpPr>
          <p:cNvPr id="29" name="MH_Other_1"/>
          <p:cNvSpPr txBox="1"/>
          <p:nvPr>
            <p:custDataLst>
              <p:tags r:id="rId4"/>
            </p:custDataLst>
          </p:nvPr>
        </p:nvSpPr>
        <p:spPr>
          <a:xfrm flipH="1">
            <a:off x="5305567" y="4114654"/>
            <a:ext cx="801874" cy="574324"/>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3732" dirty="0">
                <a:solidFill>
                  <a:srgbClr val="FFFFFF"/>
                </a:solidFill>
                <a:latin typeface="微软雅黑" panose="020B0503020204020204" pitchFamily="34" charset="-122"/>
                <a:cs typeface="Times New Roman" pitchFamily="18" charset="0"/>
                <a:sym typeface="Arial" panose="020B0604020202020204" pitchFamily="34" charset="0"/>
              </a:rPr>
              <a:t>03</a:t>
            </a:r>
            <a:endParaRPr lang="zh-CN" altLang="en-US" sz="3732" dirty="0">
              <a:solidFill>
                <a:srgbClr val="FFFFFF"/>
              </a:solidFill>
              <a:latin typeface="微软雅黑" panose="020B0503020204020204" pitchFamily="34" charset="-122"/>
              <a:cs typeface="Times New Roman" pitchFamily="18" charset="0"/>
              <a:sym typeface="Arial" panose="020B0604020202020204" pitchFamily="34" charset="0"/>
            </a:endParaRPr>
          </a:p>
        </p:txBody>
      </p:sp>
      <p:grpSp>
        <p:nvGrpSpPr>
          <p:cNvPr id="14" name="2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1076338" y="1998579"/>
            <a:ext cx="9259530" cy="2963504"/>
            <a:chOff x="669925" y="2224005"/>
            <a:chExt cx="9259530" cy="2963504"/>
          </a:xfrm>
        </p:grpSpPr>
        <p:cxnSp>
          <p:nvCxnSpPr>
            <p:cNvPr id="15" name="直接连接符 14"/>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í$ľïḓê"/>
            <p:cNvSpPr txBox="1"/>
            <p:nvPr/>
          </p:nvSpPr>
          <p:spPr>
            <a:xfrm>
              <a:off x="5610256" y="3023731"/>
              <a:ext cx="513282" cy="461665"/>
            </a:xfrm>
            <a:prstGeom prst="rect">
              <a:avLst/>
            </a:prstGeom>
            <a:noFill/>
          </p:spPr>
          <p:txBody>
            <a:bodyPr wrap="none" anchor="ctr">
              <a:noAutofit/>
            </a:bodyPr>
            <a:lstStyle/>
            <a:p>
              <a:pPr algn="ctr"/>
              <a:r>
                <a:rPr lang="en-US" altLang="zh-CN" sz="2800" dirty="0">
                  <a:solidFill>
                    <a:schemeClr val="accent3">
                      <a:lumMod val="100000"/>
                    </a:schemeClr>
                  </a:solidFill>
                  <a:latin typeface="微软雅黑" panose="020B0503020204020204" pitchFamily="34" charset="-122"/>
                  <a:ea typeface="微软雅黑" panose="020B0503020204020204" pitchFamily="34" charset="-122"/>
                </a:rPr>
                <a:t>01</a:t>
              </a:r>
            </a:p>
          </p:txBody>
        </p:sp>
        <p:cxnSp>
          <p:nvCxnSpPr>
            <p:cNvPr id="37" name="直接连接符 36"/>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íṩḻîḋé">
              <a:extLst>
                <a:ext uri="{FF2B5EF4-FFF2-40B4-BE49-F238E27FC236}">
                  <a16:creationId xmlns:a16="http://schemas.microsoft.com/office/drawing/2014/main" id="{39340196-E1AA-4B49-976A-BF366BB2B662}"/>
                </a:ext>
              </a:extLst>
            </p:cNvPr>
            <p:cNvSpPr/>
            <p:nvPr/>
          </p:nvSpPr>
          <p:spPr bwMode="auto">
            <a:xfrm>
              <a:off x="6318387" y="3271997"/>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latin typeface="微软雅黑" panose="020B0503020204020204" pitchFamily="34" charset="-122"/>
                  <a:ea typeface="微软雅黑" panose="020B0503020204020204" pitchFamily="34" charset="-122"/>
                </a:rPr>
                <a:t>体系结构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文件存储机制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常用命令</a:t>
              </a:r>
              <a:endParaRPr lang="en-US" altLang="zh-CN" sz="1100" dirty="0">
                <a:latin typeface="微软雅黑" panose="020B0503020204020204" pitchFamily="34" charset="-122"/>
                <a:ea typeface="微软雅黑" panose="020B0503020204020204" pitchFamily="34" charset="-122"/>
              </a:endParaRPr>
            </a:p>
          </p:txBody>
        </p:sp>
        <p:sp>
          <p:nvSpPr>
            <p:cNvPr id="39" name="îśḻiḋè">
              <a:extLst>
                <a:ext uri="{FF2B5EF4-FFF2-40B4-BE49-F238E27FC236}">
                  <a16:creationId xmlns:a16="http://schemas.microsoft.com/office/drawing/2014/main" id="{4D5C24C6-4DD0-4193-AD42-019C1134797B}"/>
                </a:ext>
              </a:extLst>
            </p:cNvPr>
            <p:cNvSpPr txBox="1"/>
            <p:nvPr/>
          </p:nvSpPr>
          <p:spPr bwMode="auto">
            <a:xfrm>
              <a:off x="6318387" y="292106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latin typeface="微软雅黑" panose="020B0503020204020204" pitchFamily="34" charset="-122"/>
                  <a:ea typeface="微软雅黑" panose="020B0503020204020204" pitchFamily="34" charset="-122"/>
                </a:rPr>
                <a:t>HDFS</a:t>
              </a:r>
            </a:p>
          </p:txBody>
        </p:sp>
        <p:sp>
          <p:nvSpPr>
            <p:cNvPr id="40" name="íśḻïḋè"/>
            <p:cNvSpPr txBox="1"/>
            <p:nvPr/>
          </p:nvSpPr>
          <p:spPr>
            <a:xfrm>
              <a:off x="5610256" y="3823457"/>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微软雅黑" panose="020B0503020204020204" pitchFamily="34" charset="-122"/>
                  <a:ea typeface="微软雅黑" panose="020B0503020204020204" pitchFamily="34" charset="-122"/>
                </a:rPr>
                <a:t>02</a:t>
              </a:r>
            </a:p>
          </p:txBody>
        </p:sp>
        <p:cxnSp>
          <p:nvCxnSpPr>
            <p:cNvPr id="41" name="直接连接符 40"/>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îṩ1iḋè">
              <a:extLst>
                <a:ext uri="{FF2B5EF4-FFF2-40B4-BE49-F238E27FC236}">
                  <a16:creationId xmlns:a16="http://schemas.microsoft.com/office/drawing/2014/main" id="{39340196-E1AA-4B49-976A-BF366BB2B662}"/>
                </a:ext>
              </a:extLst>
            </p:cNvPr>
            <p:cNvSpPr/>
            <p:nvPr/>
          </p:nvSpPr>
          <p:spPr bwMode="auto">
            <a:xfrm>
              <a:off x="6313577" y="4071723"/>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latin typeface="微软雅黑" panose="020B0503020204020204" pitchFamily="34" charset="-122"/>
                  <a:ea typeface="微软雅黑" panose="020B0503020204020204" pitchFamily="34" charset="-122"/>
                </a:rPr>
                <a:t>基本思想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执行过程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示例</a:t>
              </a:r>
              <a:endParaRPr lang="en-US" altLang="zh-CN" sz="1100" dirty="0">
                <a:latin typeface="微软雅黑" panose="020B0503020204020204" pitchFamily="34" charset="-122"/>
                <a:ea typeface="微软雅黑" panose="020B0503020204020204" pitchFamily="34" charset="-122"/>
              </a:endParaRPr>
            </a:p>
          </p:txBody>
        </p:sp>
        <p:sp>
          <p:nvSpPr>
            <p:cNvPr id="43" name="is1ídè">
              <a:extLst>
                <a:ext uri="{FF2B5EF4-FFF2-40B4-BE49-F238E27FC236}">
                  <a16:creationId xmlns:a16="http://schemas.microsoft.com/office/drawing/2014/main" id="{4D5C24C6-4DD0-4193-AD42-019C1134797B}"/>
                </a:ext>
              </a:extLst>
            </p:cNvPr>
            <p:cNvSpPr txBox="1"/>
            <p:nvPr/>
          </p:nvSpPr>
          <p:spPr bwMode="auto">
            <a:xfrm>
              <a:off x="6313577" y="372079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err="1">
                  <a:latin typeface="微软雅黑" panose="020B0503020204020204" pitchFamily="34" charset="-122"/>
                  <a:ea typeface="微软雅黑" panose="020B0503020204020204" pitchFamily="34" charset="-122"/>
                </a:rPr>
                <a:t>MapReduce</a:t>
              </a:r>
              <a:endParaRPr lang="en-US" altLang="zh-CN" sz="1800" b="1" dirty="0">
                <a:latin typeface="微软雅黑" panose="020B0503020204020204" pitchFamily="34" charset="-122"/>
                <a:ea typeface="微软雅黑" panose="020B0503020204020204" pitchFamily="34" charset="-122"/>
              </a:endParaRPr>
            </a:p>
          </p:txBody>
        </p:sp>
        <p:sp>
          <p:nvSpPr>
            <p:cNvPr id="44" name="işḷïḓé"/>
            <p:cNvSpPr txBox="1"/>
            <p:nvPr/>
          </p:nvSpPr>
          <p:spPr>
            <a:xfrm>
              <a:off x="5610256" y="4623183"/>
              <a:ext cx="514885" cy="461665"/>
            </a:xfrm>
            <a:prstGeom prst="rect">
              <a:avLst/>
            </a:prstGeom>
            <a:noFill/>
          </p:spPr>
          <p:txBody>
            <a:bodyPr wrap="none" anchor="ctr">
              <a:noAutofit/>
            </a:bodyPr>
            <a:lstStyle/>
            <a:p>
              <a:pPr algn="ctr"/>
              <a:r>
                <a:rPr lang="en-US" altLang="zh-CN" sz="2800" dirty="0">
                  <a:solidFill>
                    <a:schemeClr val="accent5">
                      <a:lumMod val="100000"/>
                    </a:schemeClr>
                  </a:solidFill>
                  <a:latin typeface="微软雅黑" panose="020B0503020204020204" pitchFamily="34" charset="-122"/>
                  <a:ea typeface="微软雅黑" panose="020B0503020204020204" pitchFamily="34" charset="-122"/>
                </a:rPr>
                <a:t>03</a:t>
              </a:r>
            </a:p>
          </p:txBody>
        </p:sp>
        <p:cxnSp>
          <p:nvCxnSpPr>
            <p:cNvPr id="45" name="直接连接符 44"/>
            <p:cNvCxnSpPr/>
            <p:nvPr/>
          </p:nvCxnSpPr>
          <p:spPr>
            <a:xfrm>
              <a:off x="6232767" y="4594408"/>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íṧ1îďê">
              <a:extLst>
                <a:ext uri="{FF2B5EF4-FFF2-40B4-BE49-F238E27FC236}">
                  <a16:creationId xmlns:a16="http://schemas.microsoft.com/office/drawing/2014/main" id="{39340196-E1AA-4B49-976A-BF366BB2B662}"/>
                </a:ext>
              </a:extLst>
            </p:cNvPr>
            <p:cNvSpPr/>
            <p:nvPr/>
          </p:nvSpPr>
          <p:spPr bwMode="auto">
            <a:xfrm>
              <a:off x="6319188" y="4871449"/>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dirty="0">
                  <a:latin typeface="微软雅黑" panose="020B0503020204020204" pitchFamily="34" charset="-122"/>
                  <a:ea typeface="微软雅黑" panose="020B0503020204020204" pitchFamily="34" charset="-122"/>
                </a:rPr>
                <a:t>体系结构 </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执行过程</a:t>
              </a:r>
              <a:endParaRPr lang="en-US" altLang="zh-CN" sz="1100" dirty="0">
                <a:latin typeface="微软雅黑" panose="020B0503020204020204" pitchFamily="34" charset="-122"/>
                <a:ea typeface="微软雅黑" panose="020B0503020204020204" pitchFamily="34" charset="-122"/>
              </a:endParaRPr>
            </a:p>
          </p:txBody>
        </p:sp>
        <p:sp>
          <p:nvSpPr>
            <p:cNvPr id="47" name="íṡliďé">
              <a:extLst>
                <a:ext uri="{FF2B5EF4-FFF2-40B4-BE49-F238E27FC236}">
                  <a16:creationId xmlns:a16="http://schemas.microsoft.com/office/drawing/2014/main" id="{4D5C24C6-4DD0-4193-AD42-019C1134797B}"/>
                </a:ext>
              </a:extLst>
            </p:cNvPr>
            <p:cNvSpPr txBox="1"/>
            <p:nvPr/>
          </p:nvSpPr>
          <p:spPr bwMode="auto">
            <a:xfrm>
              <a:off x="6319188" y="452052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latin typeface="微软雅黑" panose="020B0503020204020204" pitchFamily="34" charset="-122"/>
                  <a:ea typeface="微软雅黑" panose="020B0503020204020204" pitchFamily="34" charset="-122"/>
                </a:rPr>
                <a:t>YARN</a:t>
              </a:r>
            </a:p>
          </p:txBody>
        </p:sp>
        <p:sp>
          <p:nvSpPr>
            <p:cNvPr id="52" name="îṩļíḑ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4000" b="1" dirty="0">
                  <a:solidFill>
                    <a:schemeClr val="tx2"/>
                  </a:solidFill>
                  <a:latin typeface="微软雅黑" panose="020B0503020204020204" pitchFamily="34" charset="-122"/>
                  <a:ea typeface="微软雅黑" panose="020B0503020204020204" pitchFamily="34" charset="-122"/>
                </a:rPr>
                <a:t>目录</a:t>
              </a:r>
              <a:endParaRPr lang="en-US" altLang="zh-CN" sz="4000" b="1" dirty="0">
                <a:solidFill>
                  <a:schemeClr val="tx2"/>
                </a:solidFill>
                <a:latin typeface="微软雅黑" panose="020B0503020204020204" pitchFamily="34" charset="-122"/>
                <a:ea typeface="微软雅黑" panose="020B0503020204020204" pitchFamily="34" charset="-122"/>
              </a:endParaRPr>
            </a:p>
          </p:txBody>
        </p:sp>
      </p:grpSp>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7617" y="746049"/>
            <a:ext cx="1390217" cy="427759"/>
          </a:xfrm>
          <a:prstGeom prst="rect">
            <a:avLst/>
          </a:prstGeom>
        </p:spPr>
      </p:pic>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0593" y="746049"/>
            <a:ext cx="1465704" cy="427759"/>
          </a:xfrm>
          <a:prstGeom prst="rect">
            <a:avLst/>
          </a:prstGeom>
        </p:spPr>
      </p:pic>
    </p:spTree>
    <p:extLst>
      <p:ext uri="{BB962C8B-B14F-4D97-AF65-F5344CB8AC3E}">
        <p14:creationId xmlns:p14="http://schemas.microsoft.com/office/powerpoint/2010/main" val="25961592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17577f82066f5c6副本.jpg"/>
          <p:cNvPicPr>
            <a:picLocks noChangeAspect="1" noChangeArrowheads="1"/>
          </p:cNvPicPr>
          <p:nvPr/>
        </p:nvPicPr>
        <p:blipFill>
          <a:blip r:embed="rId6" cstate="print"/>
          <a:srcRect/>
          <a:stretch>
            <a:fillRect/>
          </a:stretch>
        </p:blipFill>
        <p:spPr bwMode="auto">
          <a:xfrm>
            <a:off x="2939" y="0"/>
            <a:ext cx="12188238" cy="6862231"/>
          </a:xfrm>
          <a:prstGeom prst="rect">
            <a:avLst/>
          </a:prstGeom>
          <a:solidFill>
            <a:srgbClr val="CD5652"/>
          </a:solidFill>
        </p:spPr>
      </p:pic>
      <p:sp>
        <p:nvSpPr>
          <p:cNvPr id="22" name="矩形 21"/>
          <p:cNvSpPr/>
          <p:nvPr/>
        </p:nvSpPr>
        <p:spPr>
          <a:xfrm>
            <a:off x="529099" y="54956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14" name="Freeform 8"/>
          <p:cNvSpPr>
            <a:spLocks/>
          </p:cNvSpPr>
          <p:nvPr/>
        </p:nvSpPr>
        <p:spPr bwMode="auto">
          <a:xfrm>
            <a:off x="2033564" y="1909341"/>
            <a:ext cx="2470191" cy="2468000"/>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CD5652"/>
          </a:solidFill>
          <a:ln w="0">
            <a:noFill/>
            <a:prstDash val="solid"/>
            <a:round/>
            <a:headEnd/>
            <a:tailEnd/>
          </a:ln>
        </p:spPr>
        <p:txBody>
          <a:bodyPr vert="horz" wrap="square" lIns="121890" tIns="60945" rIns="121890" bIns="60945" numCol="1" anchor="t" anchorCtr="0" compatLnSpc="1">
            <a:prstTxWarp prst="textNoShape">
              <a:avLst/>
            </a:prstTxWarp>
          </a:bodyPr>
          <a:lstStyle/>
          <a:p>
            <a:endParaRPr lang="zh-CN" altLang="en-US" sz="2399"/>
          </a:p>
        </p:txBody>
      </p:sp>
      <p:sp>
        <p:nvSpPr>
          <p:cNvPr id="15" name="文本框 2"/>
          <p:cNvSpPr txBox="1">
            <a:spLocks noChangeArrowheads="1"/>
          </p:cNvSpPr>
          <p:nvPr>
            <p:custDataLst>
              <p:tags r:id="rId2"/>
            </p:custDataLst>
          </p:nvPr>
        </p:nvSpPr>
        <p:spPr bwMode="auto">
          <a:xfrm>
            <a:off x="2464656" y="2527788"/>
            <a:ext cx="160800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6" name="直接连接符 15"/>
          <p:cNvCxnSpPr/>
          <p:nvPr>
            <p:custDataLst>
              <p:tags r:id="rId3"/>
            </p:custDataLst>
          </p:nvPr>
        </p:nvCxnSpPr>
        <p:spPr>
          <a:xfrm>
            <a:off x="5294029" y="3429000"/>
            <a:ext cx="4140093"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197778" y="2606170"/>
            <a:ext cx="4236344" cy="820546"/>
          </a:xfrm>
          <a:prstGeom prst="rect">
            <a:avLst/>
          </a:prstGeom>
        </p:spPr>
        <p:txBody>
          <a:bodyPr wrap="square" lIns="0" tIns="0" rIns="0" bIns="0">
            <a:spAutoFit/>
          </a:bodyPr>
          <a:lstStyle/>
          <a:p>
            <a:pPr lvl="0">
              <a:buNone/>
            </a:pPr>
            <a:r>
              <a:rPr lang="en-US" altLang="zh-CN" sz="5332" b="1" dirty="0">
                <a:solidFill>
                  <a:schemeClr val="bg1">
                    <a:lumMod val="50000"/>
                  </a:schemeClr>
                </a:solidFill>
                <a:latin typeface="微软雅黑" pitchFamily="34" charset="-122"/>
                <a:ea typeface="微软雅黑" pitchFamily="34" charset="-122"/>
              </a:rPr>
              <a:t>HDFS</a:t>
            </a:r>
            <a:endParaRPr lang="zh-CN" altLang="en-US" sz="5332" b="1" dirty="0">
              <a:solidFill>
                <a:schemeClr val="bg1">
                  <a:lumMod val="50000"/>
                </a:schemeClr>
              </a:solidFill>
              <a:latin typeface="微软雅黑" pitchFamily="34" charset="-122"/>
              <a:ea typeface="微软雅黑" pitchFamily="34" charset="-122"/>
            </a:endParaRPr>
          </a:p>
        </p:txBody>
      </p:sp>
      <p:sp>
        <p:nvSpPr>
          <p:cNvPr id="19" name="TextBox 11"/>
          <p:cNvSpPr txBox="1"/>
          <p:nvPr/>
        </p:nvSpPr>
        <p:spPr>
          <a:xfrm>
            <a:off x="5197777" y="3504682"/>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体系结构</a:t>
            </a:r>
            <a:endParaRPr lang="en-US" altLang="zh-CN" sz="1466"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6384913" y="3504681"/>
            <a:ext cx="1517414"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文件存储机制 </a:t>
            </a:r>
            <a:endParaRPr lang="en-US" altLang="zh-CN" sz="1466"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1"/>
          <p:cNvSpPr txBox="1"/>
          <p:nvPr/>
        </p:nvSpPr>
        <p:spPr>
          <a:xfrm>
            <a:off x="8000051" y="3508173"/>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常用命令</a:t>
            </a: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6052" y="807137"/>
            <a:ext cx="1390217" cy="427759"/>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9028" y="807137"/>
            <a:ext cx="1465704" cy="427759"/>
          </a:xfrm>
          <a:prstGeom prst="rect">
            <a:avLst/>
          </a:prstGeom>
        </p:spPr>
      </p:pic>
    </p:spTree>
    <p:extLst>
      <p:ext uri="{BB962C8B-B14F-4D97-AF65-F5344CB8AC3E}">
        <p14:creationId xmlns:p14="http://schemas.microsoft.com/office/powerpoint/2010/main" val="1778485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en-US" altLang="zh-CN" dirty="0">
                <a:solidFill>
                  <a:schemeClr val="tx1"/>
                </a:solidFill>
                <a:latin typeface="微软雅黑" panose="020B0503020204020204" pitchFamily="34" charset="-122"/>
                <a:ea typeface="微软雅黑" panose="020B0503020204020204" pitchFamily="34" charset="-122"/>
              </a:rPr>
              <a:t>Hadoop</a:t>
            </a:r>
            <a:r>
              <a:rPr lang="zh-CN" altLang="en-US" dirty="0">
                <a:solidFill>
                  <a:schemeClr val="tx1"/>
                </a:solidFill>
                <a:latin typeface="微软雅黑" panose="020B0503020204020204" pitchFamily="34" charset="-122"/>
                <a:ea typeface="微软雅黑" panose="020B0503020204020204" pitchFamily="34" charset="-122"/>
              </a:rPr>
              <a:t>起源</a:t>
            </a:r>
            <a:r>
              <a:rPr lang="en-US" altLang="zh-CN" dirty="0">
                <a:solidFill>
                  <a:schemeClr val="tx1"/>
                </a:solidFill>
                <a:latin typeface="微软雅黑" panose="020B0503020204020204" pitchFamily="34" charset="-122"/>
                <a:ea typeface="微软雅黑" panose="020B0503020204020204" pitchFamily="34" charset="-122"/>
              </a:rPr>
              <a:t> - </a:t>
            </a:r>
            <a:r>
              <a:rPr lang="zh-CN" altLang="en-US" dirty="0">
                <a:solidFill>
                  <a:schemeClr val="tx1"/>
                </a:solidFill>
                <a:latin typeface="微软雅黑" panose="020B0503020204020204" pitchFamily="34" charset="-122"/>
                <a:ea typeface="微软雅黑" panose="020B0503020204020204" pitchFamily="34" charset="-122"/>
              </a:rPr>
              <a:t>谷歌三驾马车</a:t>
            </a:r>
          </a:p>
        </p:txBody>
      </p:sp>
      <p:pic>
        <p:nvPicPr>
          <p:cNvPr id="8" name="Picture 3"/>
          <p:cNvPicPr>
            <a:picLocks noChangeAspect="1"/>
          </p:cNvPicPr>
          <p:nvPr/>
        </p:nvPicPr>
        <p:blipFill>
          <a:blip r:embed="rId4"/>
          <a:stretch>
            <a:fillRect/>
          </a:stretch>
        </p:blipFill>
        <p:spPr>
          <a:xfrm>
            <a:off x="588302" y="1586865"/>
            <a:ext cx="5238750" cy="1084513"/>
          </a:xfrm>
          <a:prstGeom prst="rect">
            <a:avLst/>
          </a:prstGeom>
          <a:ln>
            <a:solidFill>
              <a:schemeClr val="bg1">
                <a:lumMod val="65000"/>
              </a:schemeClr>
            </a:solidFill>
          </a:ln>
        </p:spPr>
      </p:pic>
      <p:pic>
        <p:nvPicPr>
          <p:cNvPr id="6" name="图片 5"/>
          <p:cNvPicPr>
            <a:picLocks noChangeAspect="1"/>
          </p:cNvPicPr>
          <p:nvPr/>
        </p:nvPicPr>
        <p:blipFill>
          <a:blip r:embed="rId5"/>
          <a:stretch>
            <a:fillRect/>
          </a:stretch>
        </p:blipFill>
        <p:spPr>
          <a:xfrm>
            <a:off x="588302" y="3002212"/>
            <a:ext cx="5219700" cy="1571625"/>
          </a:xfrm>
          <a:prstGeom prst="rect">
            <a:avLst/>
          </a:prstGeom>
          <a:ln>
            <a:solidFill>
              <a:schemeClr val="bg1">
                <a:lumMod val="65000"/>
              </a:schemeClr>
            </a:solidFill>
          </a:ln>
        </p:spPr>
      </p:pic>
      <p:sp>
        <p:nvSpPr>
          <p:cNvPr id="9" name="left-black-arrow_45398"/>
          <p:cNvSpPr>
            <a:spLocks noChangeAspect="1"/>
          </p:cNvSpPr>
          <p:nvPr/>
        </p:nvSpPr>
        <p:spPr bwMode="auto">
          <a:xfrm rot="10800000">
            <a:off x="8898086" y="1663010"/>
            <a:ext cx="858359" cy="609685"/>
          </a:xfrm>
          <a:custGeom>
            <a:avLst/>
            <a:gdLst>
              <a:gd name="T0" fmla="*/ 0 w 6800"/>
              <a:gd name="T1" fmla="*/ 3831 h 7663"/>
              <a:gd name="T2" fmla="*/ 3832 w 6800"/>
              <a:gd name="T3" fmla="*/ 7663 h 7663"/>
              <a:gd name="T4" fmla="*/ 3832 w 6800"/>
              <a:gd name="T5" fmla="*/ 5108 h 7663"/>
              <a:gd name="T6" fmla="*/ 6800 w 6800"/>
              <a:gd name="T7" fmla="*/ 5108 h 7663"/>
              <a:gd name="T8" fmla="*/ 6800 w 6800"/>
              <a:gd name="T9" fmla="*/ 2554 h 7663"/>
              <a:gd name="T10" fmla="*/ 3832 w 6800"/>
              <a:gd name="T11" fmla="*/ 2554 h 7663"/>
              <a:gd name="T12" fmla="*/ 3832 w 6800"/>
              <a:gd name="T13" fmla="*/ 0 h 7663"/>
              <a:gd name="T14" fmla="*/ 0 w 6800"/>
              <a:gd name="T15" fmla="*/ 3831 h 7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0" h="7663">
                <a:moveTo>
                  <a:pt x="0" y="3831"/>
                </a:moveTo>
                <a:lnTo>
                  <a:pt x="3832" y="7663"/>
                </a:lnTo>
                <a:lnTo>
                  <a:pt x="3832" y="5108"/>
                </a:lnTo>
                <a:lnTo>
                  <a:pt x="6800" y="5108"/>
                </a:lnTo>
                <a:lnTo>
                  <a:pt x="6800" y="2554"/>
                </a:lnTo>
                <a:lnTo>
                  <a:pt x="3832" y="2554"/>
                </a:lnTo>
                <a:lnTo>
                  <a:pt x="3832" y="0"/>
                </a:lnTo>
                <a:lnTo>
                  <a:pt x="0" y="3831"/>
                </a:lnTo>
                <a:close/>
              </a:path>
            </a:pathLst>
          </a:custGeom>
          <a:solidFill>
            <a:schemeClr val="accent1"/>
          </a:solidFill>
          <a:ln>
            <a:noFill/>
          </a:ln>
        </p:spPr>
        <p:txBody>
          <a:bodyPr/>
          <a:lstStyle/>
          <a:p>
            <a:endParaRPr lang="zh-CN" altLang="en-US"/>
          </a:p>
        </p:txBody>
      </p:sp>
      <p:pic>
        <p:nvPicPr>
          <p:cNvPr id="7" name="图片 6"/>
          <p:cNvPicPr>
            <a:picLocks noChangeAspect="1"/>
          </p:cNvPicPr>
          <p:nvPr/>
        </p:nvPicPr>
        <p:blipFill>
          <a:blip r:embed="rId6"/>
          <a:stretch>
            <a:fillRect/>
          </a:stretch>
        </p:blipFill>
        <p:spPr>
          <a:xfrm>
            <a:off x="588302" y="4865234"/>
            <a:ext cx="5238750" cy="1533525"/>
          </a:xfrm>
          <a:prstGeom prst="rect">
            <a:avLst/>
          </a:prstGeom>
          <a:ln>
            <a:solidFill>
              <a:schemeClr val="bg1">
                <a:lumMod val="65000"/>
              </a:schemeClr>
            </a:solidFill>
          </a:ln>
        </p:spPr>
      </p:pic>
      <p:pic>
        <p:nvPicPr>
          <p:cNvPr id="10" name="图片 9"/>
          <p:cNvPicPr>
            <a:picLocks noChangeAspect="1"/>
          </p:cNvPicPr>
          <p:nvPr/>
        </p:nvPicPr>
        <p:blipFill>
          <a:blip r:embed="rId7"/>
          <a:stretch>
            <a:fillRect/>
          </a:stretch>
        </p:blipFill>
        <p:spPr>
          <a:xfrm>
            <a:off x="6346582" y="2543668"/>
            <a:ext cx="2238477" cy="2459096"/>
          </a:xfrm>
          <a:prstGeom prst="rect">
            <a:avLst/>
          </a:prstGeom>
        </p:spPr>
      </p:pic>
      <p:sp>
        <p:nvSpPr>
          <p:cNvPr id="11" name="文本框 10"/>
          <p:cNvSpPr txBox="1"/>
          <p:nvPr/>
        </p:nvSpPr>
        <p:spPr>
          <a:xfrm>
            <a:off x="9827386" y="1698039"/>
            <a:ext cx="1128579"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HDFS</a:t>
            </a:r>
            <a:endParaRPr lang="zh-CN" altLang="en-US" sz="2800" dirty="0">
              <a:latin typeface="微软雅黑" panose="020B0503020204020204" pitchFamily="34" charset="-122"/>
              <a:ea typeface="微软雅黑" panose="020B0503020204020204" pitchFamily="34" charset="-122"/>
            </a:endParaRPr>
          </a:p>
        </p:txBody>
      </p:sp>
      <p:sp>
        <p:nvSpPr>
          <p:cNvPr id="13" name="left-black-arrow_45398"/>
          <p:cNvSpPr>
            <a:spLocks noChangeAspect="1"/>
          </p:cNvSpPr>
          <p:nvPr/>
        </p:nvSpPr>
        <p:spPr bwMode="auto">
          <a:xfrm rot="10800000">
            <a:off x="8898086" y="3509026"/>
            <a:ext cx="858359" cy="609685"/>
          </a:xfrm>
          <a:custGeom>
            <a:avLst/>
            <a:gdLst>
              <a:gd name="T0" fmla="*/ 0 w 6800"/>
              <a:gd name="T1" fmla="*/ 3831 h 7663"/>
              <a:gd name="T2" fmla="*/ 3832 w 6800"/>
              <a:gd name="T3" fmla="*/ 7663 h 7663"/>
              <a:gd name="T4" fmla="*/ 3832 w 6800"/>
              <a:gd name="T5" fmla="*/ 5108 h 7663"/>
              <a:gd name="T6" fmla="*/ 6800 w 6800"/>
              <a:gd name="T7" fmla="*/ 5108 h 7663"/>
              <a:gd name="T8" fmla="*/ 6800 w 6800"/>
              <a:gd name="T9" fmla="*/ 2554 h 7663"/>
              <a:gd name="T10" fmla="*/ 3832 w 6800"/>
              <a:gd name="T11" fmla="*/ 2554 h 7663"/>
              <a:gd name="T12" fmla="*/ 3832 w 6800"/>
              <a:gd name="T13" fmla="*/ 0 h 7663"/>
              <a:gd name="T14" fmla="*/ 0 w 6800"/>
              <a:gd name="T15" fmla="*/ 3831 h 7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0" h="7663">
                <a:moveTo>
                  <a:pt x="0" y="3831"/>
                </a:moveTo>
                <a:lnTo>
                  <a:pt x="3832" y="7663"/>
                </a:lnTo>
                <a:lnTo>
                  <a:pt x="3832" y="5108"/>
                </a:lnTo>
                <a:lnTo>
                  <a:pt x="6800" y="5108"/>
                </a:lnTo>
                <a:lnTo>
                  <a:pt x="6800" y="2554"/>
                </a:lnTo>
                <a:lnTo>
                  <a:pt x="3832" y="2554"/>
                </a:lnTo>
                <a:lnTo>
                  <a:pt x="3832" y="0"/>
                </a:lnTo>
                <a:lnTo>
                  <a:pt x="0" y="3831"/>
                </a:lnTo>
                <a:close/>
              </a:path>
            </a:pathLst>
          </a:custGeom>
          <a:solidFill>
            <a:schemeClr val="accent1"/>
          </a:solidFill>
          <a:ln>
            <a:noFill/>
          </a:ln>
        </p:spPr>
        <p:txBody>
          <a:bodyPr/>
          <a:lstStyle/>
          <a:p>
            <a:endParaRPr lang="zh-CN" altLang="en-US"/>
          </a:p>
        </p:txBody>
      </p:sp>
      <p:sp>
        <p:nvSpPr>
          <p:cNvPr id="14" name="文本框 13"/>
          <p:cNvSpPr txBox="1"/>
          <p:nvPr/>
        </p:nvSpPr>
        <p:spPr>
          <a:xfrm>
            <a:off x="9827386" y="3552258"/>
            <a:ext cx="2224007" cy="523220"/>
          </a:xfrm>
          <a:prstGeom prst="rect">
            <a:avLst/>
          </a:prstGeom>
          <a:noFill/>
        </p:spPr>
        <p:txBody>
          <a:bodyPr wrap="none" rtlCol="0">
            <a:spAutoFit/>
          </a:bodyPr>
          <a:lstStyle/>
          <a:p>
            <a:r>
              <a:rPr lang="en-US" altLang="zh-CN" sz="2800" dirty="0" err="1">
                <a:latin typeface="微软雅黑" panose="020B0503020204020204" pitchFamily="34" charset="-122"/>
                <a:ea typeface="微软雅黑" panose="020B0503020204020204" pitchFamily="34" charset="-122"/>
              </a:rPr>
              <a:t>MapReduce</a:t>
            </a:r>
            <a:endParaRPr lang="zh-CN" altLang="en-US" sz="2800" dirty="0">
              <a:latin typeface="微软雅黑" panose="020B0503020204020204" pitchFamily="34" charset="-122"/>
              <a:ea typeface="微软雅黑" panose="020B0503020204020204" pitchFamily="34" charset="-122"/>
            </a:endParaRPr>
          </a:p>
        </p:txBody>
      </p:sp>
      <p:sp>
        <p:nvSpPr>
          <p:cNvPr id="15" name="left-black-arrow_45398"/>
          <p:cNvSpPr>
            <a:spLocks noChangeAspect="1"/>
          </p:cNvSpPr>
          <p:nvPr/>
        </p:nvSpPr>
        <p:spPr bwMode="auto">
          <a:xfrm rot="10800000">
            <a:off x="8884066" y="5406908"/>
            <a:ext cx="858359" cy="609685"/>
          </a:xfrm>
          <a:custGeom>
            <a:avLst/>
            <a:gdLst>
              <a:gd name="T0" fmla="*/ 0 w 6800"/>
              <a:gd name="T1" fmla="*/ 3831 h 7663"/>
              <a:gd name="T2" fmla="*/ 3832 w 6800"/>
              <a:gd name="T3" fmla="*/ 7663 h 7663"/>
              <a:gd name="T4" fmla="*/ 3832 w 6800"/>
              <a:gd name="T5" fmla="*/ 5108 h 7663"/>
              <a:gd name="T6" fmla="*/ 6800 w 6800"/>
              <a:gd name="T7" fmla="*/ 5108 h 7663"/>
              <a:gd name="T8" fmla="*/ 6800 w 6800"/>
              <a:gd name="T9" fmla="*/ 2554 h 7663"/>
              <a:gd name="T10" fmla="*/ 3832 w 6800"/>
              <a:gd name="T11" fmla="*/ 2554 h 7663"/>
              <a:gd name="T12" fmla="*/ 3832 w 6800"/>
              <a:gd name="T13" fmla="*/ 0 h 7663"/>
              <a:gd name="T14" fmla="*/ 0 w 6800"/>
              <a:gd name="T15" fmla="*/ 3831 h 7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0" h="7663">
                <a:moveTo>
                  <a:pt x="0" y="3831"/>
                </a:moveTo>
                <a:lnTo>
                  <a:pt x="3832" y="7663"/>
                </a:lnTo>
                <a:lnTo>
                  <a:pt x="3832" y="5108"/>
                </a:lnTo>
                <a:lnTo>
                  <a:pt x="6800" y="5108"/>
                </a:lnTo>
                <a:lnTo>
                  <a:pt x="6800" y="2554"/>
                </a:lnTo>
                <a:lnTo>
                  <a:pt x="3832" y="2554"/>
                </a:lnTo>
                <a:lnTo>
                  <a:pt x="3832" y="0"/>
                </a:lnTo>
                <a:lnTo>
                  <a:pt x="0" y="3831"/>
                </a:lnTo>
                <a:close/>
              </a:path>
            </a:pathLst>
          </a:custGeom>
          <a:solidFill>
            <a:schemeClr val="accent1"/>
          </a:solidFill>
          <a:ln>
            <a:noFill/>
          </a:ln>
        </p:spPr>
        <p:txBody>
          <a:bodyPr/>
          <a:lstStyle/>
          <a:p>
            <a:endParaRPr lang="zh-CN" altLang="en-US"/>
          </a:p>
        </p:txBody>
      </p:sp>
      <p:sp>
        <p:nvSpPr>
          <p:cNvPr id="16" name="文本框 15"/>
          <p:cNvSpPr txBox="1"/>
          <p:nvPr/>
        </p:nvSpPr>
        <p:spPr>
          <a:xfrm>
            <a:off x="9857937" y="5450141"/>
            <a:ext cx="1257075" cy="523220"/>
          </a:xfrm>
          <a:prstGeom prst="rect">
            <a:avLst/>
          </a:prstGeom>
          <a:noFill/>
        </p:spPr>
        <p:txBody>
          <a:bodyPr wrap="none" rtlCol="0">
            <a:spAutoFit/>
          </a:bodyPr>
          <a:lstStyle/>
          <a:p>
            <a:r>
              <a:rPr lang="en-US" altLang="zh-CN" sz="2800" dirty="0" err="1">
                <a:latin typeface="微软雅黑" panose="020B0503020204020204" pitchFamily="34" charset="-122"/>
                <a:ea typeface="微软雅黑" panose="020B0503020204020204" pitchFamily="34" charset="-122"/>
              </a:rPr>
              <a:t>HBase</a:t>
            </a:r>
            <a:endParaRPr lang="zh-CN" altLang="en-US" sz="28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920976" y="6586521"/>
            <a:ext cx="3155031"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https://blog.csdn.net/longxibendi/article/details/51288070</a:t>
            </a:r>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4450094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en-US" altLang="zh-CN" dirty="0">
                <a:solidFill>
                  <a:schemeClr val="tx1"/>
                </a:solidFill>
                <a:latin typeface="微软雅黑" panose="020B0503020204020204" pitchFamily="34" charset="-122"/>
                <a:ea typeface="微软雅黑" panose="020B0503020204020204" pitchFamily="34" charset="-122"/>
              </a:rPr>
              <a:t>Hadoop</a:t>
            </a:r>
            <a:r>
              <a:rPr lang="zh-CN" altLang="en-US" dirty="0">
                <a:solidFill>
                  <a:schemeClr val="tx1"/>
                </a:solidFill>
                <a:latin typeface="微软雅黑" panose="020B0503020204020204" pitchFamily="34" charset="-122"/>
                <a:ea typeface="微软雅黑" panose="020B0503020204020204" pitchFamily="34" charset="-122"/>
              </a:rPr>
              <a:t>生态圈</a:t>
            </a:r>
          </a:p>
        </p:txBody>
      </p:sp>
      <p:sp>
        <p:nvSpPr>
          <p:cNvPr id="18" name="文本框 17"/>
          <p:cNvSpPr txBox="1"/>
          <p:nvPr/>
        </p:nvSpPr>
        <p:spPr>
          <a:xfrm>
            <a:off x="9171118" y="6601725"/>
            <a:ext cx="2773516"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https://www.edureka.co/blog/hadoop-ecosystem</a:t>
            </a:r>
          </a:p>
        </p:txBody>
      </p:sp>
      <p:pic>
        <p:nvPicPr>
          <p:cNvPr id="1026" name="Picture 2" descr="Hadoop Ecosystem - Edure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513" y="1117793"/>
            <a:ext cx="6767605" cy="529963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5813478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计算机</a:t>
            </a:r>
          </a:p>
        </p:txBody>
      </p:sp>
      <p:sp>
        <p:nvSpPr>
          <p:cNvPr id="5" name="文本框 4"/>
          <p:cNvSpPr txBox="1"/>
          <p:nvPr/>
        </p:nvSpPr>
        <p:spPr>
          <a:xfrm>
            <a:off x="8285161" y="6642556"/>
            <a:ext cx="3906839"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Architecting Modern Data Platforms A Guide to Enterprise Hadoop at Scale</a:t>
            </a:r>
          </a:p>
        </p:txBody>
      </p:sp>
      <p:pic>
        <p:nvPicPr>
          <p:cNvPr id="3" name="图片 2"/>
          <p:cNvPicPr>
            <a:picLocks noChangeAspect="1"/>
          </p:cNvPicPr>
          <p:nvPr/>
        </p:nvPicPr>
        <p:blipFill>
          <a:blip r:embed="rId4"/>
          <a:stretch>
            <a:fillRect/>
          </a:stretch>
        </p:blipFill>
        <p:spPr>
          <a:xfrm>
            <a:off x="2867152" y="741195"/>
            <a:ext cx="6276975" cy="549592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225839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Linux</a:t>
            </a:r>
            <a:r>
              <a:rPr lang="zh-CN" altLang="en-US" dirty="0">
                <a:solidFill>
                  <a:schemeClr val="tx1"/>
                </a:solidFill>
                <a:latin typeface="微软雅黑" panose="020B0503020204020204" pitchFamily="34" charset="-122"/>
                <a:ea typeface="微软雅黑" panose="020B0503020204020204" pitchFamily="34" charset="-122"/>
              </a:rPr>
              <a:t>存储原理</a:t>
            </a:r>
          </a:p>
        </p:txBody>
      </p:sp>
      <p:sp>
        <p:nvSpPr>
          <p:cNvPr id="5" name="文本框 4"/>
          <p:cNvSpPr txBox="1"/>
          <p:nvPr/>
        </p:nvSpPr>
        <p:spPr>
          <a:xfrm>
            <a:off x="8285161" y="6642556"/>
            <a:ext cx="3906839"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Architecting Modern Data Platforms A Guide to Enterprise Hadoop at Scale</a:t>
            </a:r>
          </a:p>
        </p:txBody>
      </p:sp>
      <p:pic>
        <p:nvPicPr>
          <p:cNvPr id="4" name="图片 3"/>
          <p:cNvPicPr>
            <a:picLocks noChangeAspect="1"/>
          </p:cNvPicPr>
          <p:nvPr/>
        </p:nvPicPr>
        <p:blipFill>
          <a:blip r:embed="rId4"/>
          <a:stretch>
            <a:fillRect/>
          </a:stretch>
        </p:blipFill>
        <p:spPr>
          <a:xfrm>
            <a:off x="2838866" y="1052720"/>
            <a:ext cx="5446295" cy="5470609"/>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15130329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HDFS</a:t>
            </a:r>
            <a:r>
              <a:rPr lang="zh-CN" altLang="en-US" dirty="0">
                <a:solidFill>
                  <a:schemeClr val="tx1"/>
                </a:solidFill>
                <a:latin typeface="微软雅黑" panose="020B0503020204020204" pitchFamily="34" charset="-122"/>
                <a:ea typeface="微软雅黑" panose="020B0503020204020204" pitchFamily="34" charset="-122"/>
              </a:rPr>
              <a:t>与</a:t>
            </a: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存储</a:t>
            </a:r>
          </a:p>
        </p:txBody>
      </p:sp>
      <p:sp>
        <p:nvSpPr>
          <p:cNvPr id="5" name="文本框 4"/>
          <p:cNvSpPr txBox="1"/>
          <p:nvPr/>
        </p:nvSpPr>
        <p:spPr>
          <a:xfrm>
            <a:off x="8285161" y="6642556"/>
            <a:ext cx="3906839"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Architecting Modern Data Platforms A Guide to Enterprise Hadoop at Scale</a:t>
            </a:r>
          </a:p>
        </p:txBody>
      </p:sp>
      <p:pic>
        <p:nvPicPr>
          <p:cNvPr id="3" name="图片 2"/>
          <p:cNvPicPr>
            <a:picLocks noChangeAspect="1"/>
          </p:cNvPicPr>
          <p:nvPr/>
        </p:nvPicPr>
        <p:blipFill>
          <a:blip r:embed="rId4"/>
          <a:stretch>
            <a:fillRect/>
          </a:stretch>
        </p:blipFill>
        <p:spPr>
          <a:xfrm>
            <a:off x="1942012" y="1083262"/>
            <a:ext cx="6343149" cy="540952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5491175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HDFS</a:t>
            </a:r>
            <a:r>
              <a:rPr lang="zh-CN" altLang="en-US" dirty="0">
                <a:solidFill>
                  <a:schemeClr val="tx1"/>
                </a:solidFill>
                <a:latin typeface="微软雅黑" panose="020B0503020204020204" pitchFamily="34" charset="-122"/>
                <a:ea typeface="微软雅黑" panose="020B0503020204020204" pitchFamily="34" charset="-122"/>
              </a:rPr>
              <a:t>架构</a:t>
            </a:r>
          </a:p>
        </p:txBody>
      </p:sp>
      <p:sp>
        <p:nvSpPr>
          <p:cNvPr id="5" name="文本框 4"/>
          <p:cNvSpPr txBox="1"/>
          <p:nvPr/>
        </p:nvSpPr>
        <p:spPr>
          <a:xfrm>
            <a:off x="9123531" y="6642556"/>
            <a:ext cx="3068469"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https://www.cnblogs.com/qingyunzong/p/8524594.html</a:t>
            </a:r>
          </a:p>
        </p:txBody>
      </p:sp>
      <p:pic>
        <p:nvPicPr>
          <p:cNvPr id="4" name="图片 3"/>
          <p:cNvPicPr>
            <a:picLocks noChangeAspect="1"/>
          </p:cNvPicPr>
          <p:nvPr/>
        </p:nvPicPr>
        <p:blipFill>
          <a:blip r:embed="rId4"/>
          <a:stretch>
            <a:fillRect/>
          </a:stretch>
        </p:blipFill>
        <p:spPr>
          <a:xfrm>
            <a:off x="1381125" y="1438523"/>
            <a:ext cx="9230728" cy="493094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2658889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HDFS</a:t>
            </a:r>
            <a:r>
              <a:rPr lang="zh-CN" altLang="en-US" dirty="0">
                <a:solidFill>
                  <a:schemeClr val="tx1"/>
                </a:solidFill>
                <a:latin typeface="微软雅黑" panose="020B0503020204020204" pitchFamily="34" charset="-122"/>
                <a:ea typeface="微软雅黑" panose="020B0503020204020204" pitchFamily="34" charset="-122"/>
              </a:rPr>
              <a:t>文件存储机制</a:t>
            </a:r>
          </a:p>
        </p:txBody>
      </p:sp>
      <p:sp>
        <p:nvSpPr>
          <p:cNvPr id="5" name="文本框 4"/>
          <p:cNvSpPr txBox="1"/>
          <p:nvPr/>
        </p:nvSpPr>
        <p:spPr>
          <a:xfrm>
            <a:off x="7525338" y="6558335"/>
            <a:ext cx="4666662"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http://hadoop.apache.org/docs/current/hadoop-project-dist/hadoop-hdfs/HdfsDesign.html</a:t>
            </a:r>
          </a:p>
        </p:txBody>
      </p:sp>
      <p:pic>
        <p:nvPicPr>
          <p:cNvPr id="3" name="图片 2"/>
          <p:cNvPicPr>
            <a:picLocks noChangeAspect="1"/>
          </p:cNvPicPr>
          <p:nvPr/>
        </p:nvPicPr>
        <p:blipFill>
          <a:blip r:embed="rId4"/>
          <a:stretch>
            <a:fillRect/>
          </a:stretch>
        </p:blipFill>
        <p:spPr>
          <a:xfrm>
            <a:off x="1593683" y="1339514"/>
            <a:ext cx="8031580" cy="465339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323558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HDFS</a:t>
            </a:r>
            <a:r>
              <a:rPr lang="zh-CN" altLang="en-US" dirty="0">
                <a:solidFill>
                  <a:schemeClr val="tx1"/>
                </a:solidFill>
                <a:latin typeface="微软雅黑" panose="020B0503020204020204" pitchFamily="34" charset="-122"/>
                <a:ea typeface="微软雅黑" panose="020B0503020204020204" pitchFamily="34" charset="-122"/>
              </a:rPr>
              <a:t>文件存储机制</a:t>
            </a:r>
          </a:p>
        </p:txBody>
      </p:sp>
      <p:sp>
        <p:nvSpPr>
          <p:cNvPr id="5" name="文本框 4"/>
          <p:cNvSpPr txBox="1"/>
          <p:nvPr/>
        </p:nvSpPr>
        <p:spPr>
          <a:xfrm>
            <a:off x="7525338" y="6558335"/>
            <a:ext cx="4666662"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http://hadoop.apache.org/docs/current/hadoop-project-dist/hadoop-hdfs/HdfsDesign.html</a:t>
            </a:r>
          </a:p>
        </p:txBody>
      </p:sp>
      <p:pic>
        <p:nvPicPr>
          <p:cNvPr id="4" name="图片 3"/>
          <p:cNvPicPr>
            <a:picLocks noChangeAspect="1"/>
          </p:cNvPicPr>
          <p:nvPr/>
        </p:nvPicPr>
        <p:blipFill>
          <a:blip r:embed="rId4"/>
          <a:stretch>
            <a:fillRect/>
          </a:stretch>
        </p:blipFill>
        <p:spPr>
          <a:xfrm>
            <a:off x="1592930" y="1155030"/>
            <a:ext cx="8381249" cy="515035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4947285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华为云主页</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990" y="1298275"/>
            <a:ext cx="10665297" cy="5157944"/>
          </a:xfrm>
          <a:prstGeom prst="rect">
            <a:avLst/>
          </a:prstGeom>
          <a:ln>
            <a:solidFill>
              <a:schemeClr val="bg1">
                <a:lumMod val="75000"/>
              </a:schemeClr>
            </a:solidFill>
          </a:ln>
        </p:spPr>
      </p:pic>
      <p:sp>
        <p:nvSpPr>
          <p:cNvPr id="9" name="矩形 8"/>
          <p:cNvSpPr/>
          <p:nvPr/>
        </p:nvSpPr>
        <p:spPr>
          <a:xfrm>
            <a:off x="1136073" y="3664526"/>
            <a:ext cx="5888183" cy="9975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136074" y="3901680"/>
            <a:ext cx="5888182" cy="523220"/>
          </a:xfrm>
          <a:prstGeom prst="rect">
            <a:avLst/>
          </a:prstGeom>
          <a:noFill/>
        </p:spPr>
        <p:txBody>
          <a:bodyPr wrap="square" rtlCol="0">
            <a:spAutoFit/>
          </a:bodyPr>
          <a:lstStyle/>
          <a:p>
            <a:pPr algn="ctr"/>
            <a:r>
              <a:rPr lang="en-US" altLang="zh-CN" sz="2800" b="1" dirty="0">
                <a:solidFill>
                  <a:srgbClr val="FF0000"/>
                </a:solidFill>
                <a:latin typeface="微软雅黑" panose="020B0503020204020204" pitchFamily="34" charset="-122"/>
                <a:ea typeface="微软雅黑" panose="020B0503020204020204" pitchFamily="34" charset="-122"/>
              </a:rPr>
              <a:t>https://www.huaweicloud.com</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27758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03 HDFS</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 </a:t>
            </a:r>
            <a:r>
              <a:rPr lang="en-US" altLang="zh-CN" dirty="0">
                <a:solidFill>
                  <a:schemeClr val="tx1"/>
                </a:solidFill>
                <a:latin typeface="微软雅黑" panose="020B0503020204020204" pitchFamily="34" charset="-122"/>
                <a:ea typeface="微软雅黑" panose="020B0503020204020204" pitchFamily="34" charset="-122"/>
              </a:rPr>
              <a:t>– HDFS</a:t>
            </a:r>
            <a:r>
              <a:rPr lang="zh-CN" altLang="en-US" dirty="0">
                <a:solidFill>
                  <a:schemeClr val="tx1"/>
                </a:solidFill>
                <a:latin typeface="微软雅黑" panose="020B0503020204020204" pitchFamily="34" charset="-122"/>
                <a:ea typeface="微软雅黑" panose="020B0503020204020204" pitchFamily="34" charset="-122"/>
              </a:rPr>
              <a:t>常用命令</a:t>
            </a:r>
          </a:p>
        </p:txBody>
      </p:sp>
      <p:sp>
        <p:nvSpPr>
          <p:cNvPr id="5" name="文本框 4"/>
          <p:cNvSpPr txBox="1"/>
          <p:nvPr/>
        </p:nvSpPr>
        <p:spPr>
          <a:xfrm>
            <a:off x="9104295" y="6534271"/>
            <a:ext cx="3087705"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http://hadoop.apache.org/docs/r1.0.4/cn/hdfs_shell.html</a:t>
            </a:r>
          </a:p>
        </p:txBody>
      </p:sp>
      <p:sp>
        <p:nvSpPr>
          <p:cNvPr id="3" name="矩形 2"/>
          <p:cNvSpPr/>
          <p:nvPr/>
        </p:nvSpPr>
        <p:spPr>
          <a:xfrm>
            <a:off x="799373" y="1331313"/>
            <a:ext cx="10964997" cy="4524315"/>
          </a:xfrm>
          <a:prstGeom prst="rect">
            <a:avLst/>
          </a:prstGeom>
        </p:spPr>
        <p:txBody>
          <a:bodyPr wrap="square">
            <a:spAutoFit/>
          </a:bodyPr>
          <a:lstStyle/>
          <a:p>
            <a:r>
              <a:rPr lang="en-US" altLang="zh-CN" b="1" dirty="0"/>
              <a:t>1. </a:t>
            </a:r>
            <a:r>
              <a:rPr lang="en-US" altLang="zh-CN" b="1" dirty="0" err="1"/>
              <a:t>copyFromLocal</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copyFromLocal</a:t>
            </a:r>
            <a:r>
              <a:rPr lang="en-US" altLang="zh-CN" dirty="0"/>
              <a:t> &lt;</a:t>
            </a:r>
            <a:r>
              <a:rPr lang="en-US" altLang="zh-CN" dirty="0" err="1"/>
              <a:t>localsrc</a:t>
            </a:r>
            <a:r>
              <a:rPr lang="en-US" altLang="zh-CN" dirty="0"/>
              <a:t>&gt; URI</a:t>
            </a:r>
          </a:p>
          <a:p>
            <a:r>
              <a:rPr lang="en-US" altLang="zh-CN" b="1" dirty="0"/>
              <a:t>2. </a:t>
            </a:r>
            <a:r>
              <a:rPr lang="en-US" altLang="zh-CN" b="1" dirty="0" err="1"/>
              <a:t>copyToLocal</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copyToLocal</a:t>
            </a:r>
            <a:r>
              <a:rPr lang="en-US" altLang="zh-CN" dirty="0"/>
              <a:t> [-</a:t>
            </a:r>
            <a:r>
              <a:rPr lang="en-US" altLang="zh-CN" dirty="0" err="1"/>
              <a:t>ignorecrc</a:t>
            </a:r>
            <a:r>
              <a:rPr lang="en-US" altLang="zh-CN" dirty="0"/>
              <a:t>] [-</a:t>
            </a:r>
            <a:r>
              <a:rPr lang="en-US" altLang="zh-CN" dirty="0" err="1"/>
              <a:t>crc</a:t>
            </a:r>
            <a:r>
              <a:rPr lang="en-US" altLang="zh-CN" dirty="0"/>
              <a:t>] URI &lt;</a:t>
            </a:r>
            <a:r>
              <a:rPr lang="en-US" altLang="zh-CN" dirty="0" err="1"/>
              <a:t>localdst</a:t>
            </a:r>
            <a:r>
              <a:rPr lang="en-US" altLang="zh-CN" dirty="0"/>
              <a:t>&gt;</a:t>
            </a:r>
          </a:p>
          <a:p>
            <a:r>
              <a:rPr lang="en-US" altLang="zh-CN" b="1" dirty="0"/>
              <a:t>3. </a:t>
            </a:r>
            <a:r>
              <a:rPr lang="en-US" altLang="zh-CN" b="1" dirty="0" err="1"/>
              <a:t>cp</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cp</a:t>
            </a:r>
            <a:r>
              <a:rPr lang="en-US" altLang="zh-CN" dirty="0"/>
              <a:t> URI [URI …] &lt;</a:t>
            </a:r>
            <a:r>
              <a:rPr lang="en-US" altLang="zh-CN" dirty="0" err="1"/>
              <a:t>dest</a:t>
            </a:r>
            <a:r>
              <a:rPr lang="en-US" altLang="zh-CN" dirty="0"/>
              <a:t>&gt;</a:t>
            </a:r>
          </a:p>
          <a:p>
            <a:r>
              <a:rPr lang="en-US" altLang="zh-CN" b="1" dirty="0"/>
              <a:t>4. ls</a:t>
            </a:r>
          </a:p>
          <a:p>
            <a:r>
              <a:rPr lang="en-US" altLang="zh-CN" dirty="0"/>
              <a:t>    </a:t>
            </a:r>
            <a:r>
              <a:rPr lang="zh-CN" altLang="en-US" dirty="0"/>
              <a:t>格式：</a:t>
            </a:r>
            <a:r>
              <a:rPr lang="en-US" altLang="zh-CN" dirty="0" err="1"/>
              <a:t>hadoop</a:t>
            </a:r>
            <a:r>
              <a:rPr lang="en-US" altLang="zh-CN" dirty="0"/>
              <a:t> fs -ls &lt;</a:t>
            </a:r>
            <a:r>
              <a:rPr lang="en-US" altLang="zh-CN" dirty="0" err="1"/>
              <a:t>args</a:t>
            </a:r>
            <a:r>
              <a:rPr lang="en-US" altLang="zh-CN" dirty="0"/>
              <a:t>&gt;</a:t>
            </a:r>
          </a:p>
          <a:p>
            <a:r>
              <a:rPr lang="en-US" altLang="zh-CN" b="1" dirty="0"/>
              <a:t>5. </a:t>
            </a:r>
            <a:r>
              <a:rPr lang="en-US" altLang="zh-CN" b="1" dirty="0" err="1"/>
              <a:t>mkdir</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mkdir</a:t>
            </a:r>
            <a:r>
              <a:rPr lang="en-US" altLang="zh-CN" dirty="0"/>
              <a:t> &lt;paths&gt;</a:t>
            </a:r>
          </a:p>
          <a:p>
            <a:r>
              <a:rPr lang="en-US" altLang="zh-CN" b="1" dirty="0"/>
              <a:t>6. mv</a:t>
            </a:r>
          </a:p>
          <a:p>
            <a:r>
              <a:rPr lang="en-US" altLang="zh-CN" dirty="0"/>
              <a:t>    </a:t>
            </a:r>
            <a:r>
              <a:rPr lang="zh-CN" altLang="en-US" dirty="0"/>
              <a:t>格式：</a:t>
            </a:r>
            <a:r>
              <a:rPr lang="en-US" altLang="zh-CN" dirty="0" err="1"/>
              <a:t>hadoop</a:t>
            </a:r>
            <a:r>
              <a:rPr lang="en-US" altLang="zh-CN" dirty="0"/>
              <a:t> fs -mv URI [URI …] &lt;</a:t>
            </a:r>
            <a:r>
              <a:rPr lang="en-US" altLang="zh-CN" dirty="0" err="1"/>
              <a:t>dest</a:t>
            </a:r>
            <a:r>
              <a:rPr lang="en-US" altLang="zh-CN" dirty="0"/>
              <a:t>&gt;</a:t>
            </a:r>
          </a:p>
          <a:p>
            <a:r>
              <a:rPr lang="en-US" altLang="zh-CN" b="1" dirty="0"/>
              <a:t>7. </a:t>
            </a:r>
            <a:r>
              <a:rPr lang="en-US" altLang="zh-CN" b="1" dirty="0" err="1"/>
              <a:t>rm</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rm</a:t>
            </a:r>
            <a:r>
              <a:rPr lang="en-US" altLang="zh-CN" dirty="0"/>
              <a:t> URI [URI …]</a:t>
            </a:r>
          </a:p>
          <a:p>
            <a:r>
              <a:rPr lang="en-US" altLang="zh-CN" b="1" dirty="0"/>
              <a:t>8. </a:t>
            </a:r>
            <a:r>
              <a:rPr lang="en-US" altLang="zh-CN" b="1" dirty="0" err="1"/>
              <a:t>rmr</a:t>
            </a:r>
            <a:endParaRPr lang="en-US" altLang="zh-CN" b="1" dirty="0"/>
          </a:p>
          <a:p>
            <a:r>
              <a:rPr lang="en-US" altLang="zh-CN" dirty="0"/>
              <a:t>    </a:t>
            </a:r>
            <a:r>
              <a:rPr lang="zh-CN" altLang="en-US" dirty="0"/>
              <a:t>格式：</a:t>
            </a:r>
            <a:r>
              <a:rPr lang="en-US" altLang="zh-CN" dirty="0" err="1"/>
              <a:t>hadoop</a:t>
            </a:r>
            <a:r>
              <a:rPr lang="en-US" altLang="zh-CN" dirty="0"/>
              <a:t> fs -</a:t>
            </a:r>
            <a:r>
              <a:rPr lang="en-US" altLang="zh-CN" dirty="0" err="1"/>
              <a:t>rmr</a:t>
            </a:r>
            <a:r>
              <a:rPr lang="en-US" altLang="zh-CN" dirty="0"/>
              <a:t> URI [URI …]</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9203504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HDFS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至少包含哪两类节点</a:t>
            </a:r>
          </a:p>
        </p:txBody>
      </p:sp>
      <p:sp>
        <p:nvSpPr>
          <p:cNvPr id="4" name="文本框 3"/>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NameNode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JobTracker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TaskTracker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DataNode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矩形 7"/>
          <p:cNvSpPr>
            <a:spLocks noChangeAspect="1"/>
          </p:cNvSpPr>
          <p:nvPr>
            <p:custDataLst>
              <p:tags r:id="rId8"/>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9"/>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10"/>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1"/>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8" name="图片 1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19" name="图片 1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17" name="组合 16"/>
          <p:cNvGrpSpPr/>
          <p:nvPr>
            <p:custDataLst>
              <p:tags r:id="rId13"/>
            </p:custDataLst>
          </p:nvPr>
        </p:nvGrpSpPr>
        <p:grpSpPr>
          <a:xfrm>
            <a:off x="0" y="0"/>
            <a:ext cx="12192000" cy="635000"/>
            <a:chOff x="0" y="0"/>
            <a:chExt cx="12192000" cy="635000"/>
          </a:xfrm>
        </p:grpSpPr>
        <p:sp>
          <p:nvSpPr>
            <p:cNvPr id="13" name="TitleBackground"/>
            <p:cNvSpPr/>
            <p:nvPr>
              <p:custDataLst>
                <p:tags r:id="rId1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6"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4"/>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
    </p:custDataLst>
    <p:extLst>
      <p:ext uri="{BB962C8B-B14F-4D97-AF65-F5344CB8AC3E}">
        <p14:creationId xmlns:p14="http://schemas.microsoft.com/office/powerpoint/2010/main" val="38938463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17577f82066f5c6副本.jpg"/>
          <p:cNvPicPr>
            <a:picLocks noChangeAspect="1" noChangeArrowheads="1"/>
          </p:cNvPicPr>
          <p:nvPr/>
        </p:nvPicPr>
        <p:blipFill>
          <a:blip r:embed="rId6" cstate="print"/>
          <a:srcRect/>
          <a:stretch>
            <a:fillRect/>
          </a:stretch>
        </p:blipFill>
        <p:spPr bwMode="auto">
          <a:xfrm>
            <a:off x="2939" y="0"/>
            <a:ext cx="12188238" cy="6862231"/>
          </a:xfrm>
          <a:prstGeom prst="rect">
            <a:avLst/>
          </a:prstGeom>
          <a:solidFill>
            <a:srgbClr val="CD5652"/>
          </a:solidFill>
        </p:spPr>
      </p:pic>
      <p:sp>
        <p:nvSpPr>
          <p:cNvPr id="22" name="矩形 21"/>
          <p:cNvSpPr/>
          <p:nvPr/>
        </p:nvSpPr>
        <p:spPr>
          <a:xfrm>
            <a:off x="529099" y="54956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14" name="Freeform 8"/>
          <p:cNvSpPr>
            <a:spLocks/>
          </p:cNvSpPr>
          <p:nvPr/>
        </p:nvSpPr>
        <p:spPr bwMode="auto">
          <a:xfrm>
            <a:off x="2033564" y="1909341"/>
            <a:ext cx="2470191" cy="2468000"/>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CD5652"/>
          </a:solidFill>
          <a:ln w="0">
            <a:noFill/>
            <a:prstDash val="solid"/>
            <a:round/>
            <a:headEnd/>
            <a:tailEnd/>
          </a:ln>
        </p:spPr>
        <p:txBody>
          <a:bodyPr vert="horz" wrap="square" lIns="121890" tIns="60945" rIns="121890" bIns="60945" numCol="1" anchor="t" anchorCtr="0" compatLnSpc="1">
            <a:prstTxWarp prst="textNoShape">
              <a:avLst/>
            </a:prstTxWarp>
          </a:bodyPr>
          <a:lstStyle/>
          <a:p>
            <a:endParaRPr lang="zh-CN" altLang="en-US" sz="2399"/>
          </a:p>
        </p:txBody>
      </p:sp>
      <p:sp>
        <p:nvSpPr>
          <p:cNvPr id="15" name="文本框 2"/>
          <p:cNvSpPr txBox="1">
            <a:spLocks noChangeArrowheads="1"/>
          </p:cNvSpPr>
          <p:nvPr>
            <p:custDataLst>
              <p:tags r:id="rId2"/>
            </p:custDataLst>
          </p:nvPr>
        </p:nvSpPr>
        <p:spPr bwMode="auto">
          <a:xfrm>
            <a:off x="2464656" y="2527788"/>
            <a:ext cx="160800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6" name="直接连接符 15"/>
          <p:cNvCxnSpPr/>
          <p:nvPr>
            <p:custDataLst>
              <p:tags r:id="rId3"/>
            </p:custDataLst>
          </p:nvPr>
        </p:nvCxnSpPr>
        <p:spPr>
          <a:xfrm>
            <a:off x="5294029" y="3429000"/>
            <a:ext cx="4728276"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197778" y="2606170"/>
            <a:ext cx="4236344" cy="820546"/>
          </a:xfrm>
          <a:prstGeom prst="rect">
            <a:avLst/>
          </a:prstGeom>
        </p:spPr>
        <p:txBody>
          <a:bodyPr wrap="square" lIns="0" tIns="0" rIns="0" bIns="0">
            <a:spAutoFit/>
          </a:bodyPr>
          <a:lstStyle/>
          <a:p>
            <a:pPr lvl="0">
              <a:buNone/>
            </a:pPr>
            <a:r>
              <a:rPr lang="en-US" altLang="zh-CN" sz="5332" b="1" dirty="0" err="1">
                <a:solidFill>
                  <a:schemeClr val="bg1">
                    <a:lumMod val="50000"/>
                  </a:schemeClr>
                </a:solidFill>
                <a:latin typeface="微软雅黑" pitchFamily="34" charset="-122"/>
                <a:ea typeface="微软雅黑" pitchFamily="34" charset="-122"/>
              </a:rPr>
              <a:t>MapReduce</a:t>
            </a:r>
            <a:endParaRPr lang="en-US" altLang="zh-CN" sz="5332" b="1" dirty="0">
              <a:solidFill>
                <a:schemeClr val="bg1">
                  <a:lumMod val="50000"/>
                </a:schemeClr>
              </a:solidFill>
              <a:latin typeface="微软雅黑" pitchFamily="34" charset="-122"/>
              <a:ea typeface="微软雅黑" pitchFamily="34" charset="-122"/>
            </a:endParaRPr>
          </a:p>
        </p:txBody>
      </p:sp>
      <p:sp>
        <p:nvSpPr>
          <p:cNvPr id="19" name="TextBox 11"/>
          <p:cNvSpPr txBox="1"/>
          <p:nvPr/>
        </p:nvSpPr>
        <p:spPr>
          <a:xfrm>
            <a:off x="5197777" y="3504682"/>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基本思想</a:t>
            </a:r>
            <a:endParaRPr lang="en-US" altLang="zh-CN" sz="1466"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6371584" y="3504682"/>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执行过程</a:t>
            </a:r>
            <a:endParaRPr lang="en-US" altLang="zh-CN" sz="1466"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1"/>
          <p:cNvSpPr txBox="1"/>
          <p:nvPr/>
        </p:nvSpPr>
        <p:spPr>
          <a:xfrm>
            <a:off x="7545391" y="3504681"/>
            <a:ext cx="714309"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示例</a:t>
            </a: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6052" y="807137"/>
            <a:ext cx="1390217" cy="427759"/>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9028" y="807137"/>
            <a:ext cx="1465704" cy="427759"/>
          </a:xfrm>
          <a:prstGeom prst="rect">
            <a:avLst/>
          </a:prstGeom>
        </p:spPr>
      </p:pic>
    </p:spTree>
    <p:extLst>
      <p:ext uri="{BB962C8B-B14F-4D97-AF65-F5344CB8AC3E}">
        <p14:creationId xmlns:p14="http://schemas.microsoft.com/office/powerpoint/2010/main" val="7035134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04 </a:t>
            </a:r>
            <a:r>
              <a:rPr lang="en-US" altLang="zh-CN" sz="1000" dirty="0" err="1">
                <a:solidFill>
                  <a:schemeClr val="bg1">
                    <a:lumMod val="65000"/>
                  </a:schemeClr>
                </a:solidFill>
                <a:latin typeface="微软雅黑" panose="020B0503020204020204" pitchFamily="34" charset="-122"/>
                <a:ea typeface="微软雅黑" panose="020B0503020204020204" pitchFamily="34" charset="-122"/>
              </a:rPr>
              <a:t>MapReduce</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基本思想</a:t>
            </a:r>
          </a:p>
        </p:txBody>
      </p:sp>
      <p:sp>
        <p:nvSpPr>
          <p:cNvPr id="4" name="矩形 3"/>
          <p:cNvSpPr/>
          <p:nvPr/>
        </p:nvSpPr>
        <p:spPr>
          <a:xfrm>
            <a:off x="340894" y="1072226"/>
            <a:ext cx="10006264" cy="646331"/>
          </a:xfrm>
          <a:prstGeom prst="rect">
            <a:avLst/>
          </a:prstGeom>
        </p:spPr>
        <p:txBody>
          <a:bodyPr wrap="square">
            <a:spAutoFit/>
          </a:bodyPr>
          <a:lstStyle/>
          <a:p>
            <a:pPr marL="285750" indent="-285750">
              <a:buFont typeface="Arial" panose="020B0604020202020204" pitchFamily="34" charset="0"/>
              <a:buChar char="•"/>
            </a:pPr>
            <a:r>
              <a:rPr lang="zh-CN" altLang="en-US" dirty="0"/>
              <a:t>分而治之</a:t>
            </a:r>
            <a:r>
              <a:rPr lang="en-US" altLang="zh-CN" dirty="0"/>
              <a:t>: </a:t>
            </a:r>
            <a:r>
              <a:rPr lang="zh-CN" altLang="en-US" dirty="0"/>
              <a:t>数据被切分成许多独立分片，被多个</a:t>
            </a:r>
            <a:r>
              <a:rPr lang="en-US" altLang="zh-CN" dirty="0"/>
              <a:t>Map</a:t>
            </a:r>
            <a:r>
              <a:rPr lang="zh-CN" altLang="en-US" dirty="0"/>
              <a:t>任务并行处理</a:t>
            </a:r>
          </a:p>
          <a:p>
            <a:pPr marL="285750" indent="-285750">
              <a:buFont typeface="Arial" panose="020B0604020202020204" pitchFamily="34" charset="0"/>
              <a:buChar char="•"/>
            </a:pPr>
            <a:r>
              <a:rPr lang="zh-CN" altLang="en-US" dirty="0"/>
              <a:t>计算向数据靠拢</a:t>
            </a:r>
            <a:r>
              <a:rPr lang="en-US" altLang="zh-CN" dirty="0"/>
              <a:t>: </a:t>
            </a:r>
            <a:r>
              <a:rPr lang="zh-CN" altLang="en-US" dirty="0"/>
              <a:t>计算程序被分发到数据节点，在本地计算</a:t>
            </a:r>
          </a:p>
        </p:txBody>
      </p:sp>
      <p:pic>
        <p:nvPicPr>
          <p:cNvPr id="7" name="图片 2"/>
          <p:cNvPicPr/>
          <p:nvPr/>
        </p:nvPicPr>
        <p:blipFill rotWithShape="1">
          <a:blip r:embed="rId4" cstate="print">
            <a:extLst>
              <a:ext uri="{28A0092B-C50C-407E-A947-70E740481C1C}">
                <a14:useLocalDpi xmlns:a14="http://schemas.microsoft.com/office/drawing/2010/main" val="0"/>
              </a:ext>
            </a:extLst>
          </a:blip>
          <a:srcRect t="3454"/>
          <a:stretch/>
        </p:blipFill>
        <p:spPr bwMode="auto">
          <a:xfrm>
            <a:off x="2217099" y="2105515"/>
            <a:ext cx="6168911" cy="4352305"/>
          </a:xfrm>
          <a:prstGeom prst="rect">
            <a:avLst/>
          </a:prstGeom>
          <a:noFill/>
          <a:ln>
            <a:solidFill>
              <a:schemeClr val="bg1">
                <a:lumMod val="6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071624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04 </a:t>
            </a:r>
            <a:r>
              <a:rPr lang="en-US" altLang="zh-CN" sz="1000" dirty="0" err="1">
                <a:solidFill>
                  <a:schemeClr val="bg1">
                    <a:lumMod val="65000"/>
                  </a:schemeClr>
                </a:solidFill>
                <a:latin typeface="微软雅黑" panose="020B0503020204020204" pitchFamily="34" charset="-122"/>
                <a:ea typeface="微软雅黑" panose="020B0503020204020204" pitchFamily="34" charset="-122"/>
              </a:rPr>
              <a:t>MapReduce</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执行过程</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31" y="1070947"/>
            <a:ext cx="11181347" cy="5026015"/>
          </a:xfrm>
          <a:prstGeom prst="rect">
            <a:avLst/>
          </a:prstGeom>
        </p:spPr>
      </p:pic>
      <p:sp>
        <p:nvSpPr>
          <p:cNvPr id="9" name="文本框 8"/>
          <p:cNvSpPr txBox="1"/>
          <p:nvPr/>
        </p:nvSpPr>
        <p:spPr>
          <a:xfrm>
            <a:off x="9585558" y="6546302"/>
            <a:ext cx="2473754"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https://www.jianshu.com/p/9e4d01b74600</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8304471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04 </a:t>
            </a:r>
            <a:r>
              <a:rPr lang="en-US" altLang="zh-CN" sz="1000" dirty="0" err="1">
                <a:solidFill>
                  <a:schemeClr val="bg1">
                    <a:lumMod val="65000"/>
                  </a:schemeClr>
                </a:solidFill>
                <a:latin typeface="微软雅黑" panose="020B0503020204020204" pitchFamily="34" charset="-122"/>
                <a:ea typeface="微软雅黑" panose="020B0503020204020204" pitchFamily="34" charset="-122"/>
              </a:rPr>
              <a:t>MapReduce</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示例 </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微博年度热词统计</a:t>
            </a:r>
          </a:p>
        </p:txBody>
      </p:sp>
      <p:pic>
        <p:nvPicPr>
          <p:cNvPr id="6" name="图片 96"/>
          <p:cNvPicPr/>
          <p:nvPr/>
        </p:nvPicPr>
        <p:blipFill rotWithShape="1">
          <a:blip r:embed="rId4" cstate="print">
            <a:extLst>
              <a:ext uri="{28A0092B-C50C-407E-A947-70E740481C1C}">
                <a14:useLocalDpi xmlns:a14="http://schemas.microsoft.com/office/drawing/2010/main" val="0"/>
              </a:ext>
            </a:extLst>
          </a:blip>
          <a:srcRect l="-13346" r="-9955"/>
          <a:stretch/>
        </p:blipFill>
        <p:spPr bwMode="auto">
          <a:xfrm>
            <a:off x="1009784" y="1099793"/>
            <a:ext cx="10239742" cy="5334990"/>
          </a:xfrm>
          <a:prstGeom prst="rect">
            <a:avLst/>
          </a:prstGeom>
          <a:solidFill>
            <a:schemeClr val="bg1"/>
          </a:solidFill>
          <a:ln>
            <a:solidFill>
              <a:schemeClr val="bg1">
                <a:lumMod val="65000"/>
              </a:schemeClr>
            </a:solid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1804684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04 </a:t>
            </a:r>
            <a:r>
              <a:rPr lang="en-US" altLang="zh-CN" sz="1000" dirty="0" err="1">
                <a:solidFill>
                  <a:schemeClr val="bg1">
                    <a:lumMod val="65000"/>
                  </a:schemeClr>
                </a:solidFill>
                <a:latin typeface="微软雅黑" panose="020B0503020204020204" pitchFamily="34" charset="-122"/>
                <a:ea typeface="微软雅黑" panose="020B0503020204020204" pitchFamily="34" charset="-122"/>
              </a:rPr>
              <a:t>MapReduce</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示例 </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微博年度热词统计</a:t>
            </a:r>
          </a:p>
        </p:txBody>
      </p:sp>
      <p:pic>
        <p:nvPicPr>
          <p:cNvPr id="5" name="图片 97"/>
          <p:cNvPicPr/>
          <p:nvPr/>
        </p:nvPicPr>
        <p:blipFill rotWithShape="1">
          <a:blip r:embed="rId4" cstate="print">
            <a:extLst>
              <a:ext uri="{28A0092B-C50C-407E-A947-70E740481C1C}">
                <a14:useLocalDpi xmlns:a14="http://schemas.microsoft.com/office/drawing/2010/main" val="0"/>
              </a:ext>
            </a:extLst>
          </a:blip>
          <a:srcRect l="-24139" r="-20690"/>
          <a:stretch/>
        </p:blipFill>
        <p:spPr bwMode="auto">
          <a:xfrm>
            <a:off x="1448275" y="1224911"/>
            <a:ext cx="9789220" cy="5331218"/>
          </a:xfrm>
          <a:prstGeom prst="rect">
            <a:avLst/>
          </a:prstGeom>
          <a:solidFill>
            <a:schemeClr val="bg1"/>
          </a:solidFill>
          <a:ln>
            <a:solidFill>
              <a:schemeClr val="bg1">
                <a:lumMod val="65000"/>
              </a:schemeClr>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12411875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04 </a:t>
            </a:r>
            <a:r>
              <a:rPr lang="en-US" altLang="zh-CN" sz="1000" dirty="0" err="1">
                <a:solidFill>
                  <a:schemeClr val="bg1">
                    <a:lumMod val="65000"/>
                  </a:schemeClr>
                </a:solidFill>
                <a:latin typeface="微软雅黑" panose="020B0503020204020204" pitchFamily="34" charset="-122"/>
                <a:ea typeface="微软雅黑" panose="020B0503020204020204" pitchFamily="34" charset="-122"/>
              </a:rPr>
              <a:t>MapReduce</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示例 </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微博年度热词统计</a:t>
            </a:r>
          </a:p>
        </p:txBody>
      </p:sp>
      <p:pic>
        <p:nvPicPr>
          <p:cNvPr id="6" name="图片 99"/>
          <p:cNvPicPr/>
          <p:nvPr/>
        </p:nvPicPr>
        <p:blipFill rotWithShape="1">
          <a:blip r:embed="rId4" cstate="print">
            <a:extLst>
              <a:ext uri="{28A0092B-C50C-407E-A947-70E740481C1C}">
                <a14:useLocalDpi xmlns:a14="http://schemas.microsoft.com/office/drawing/2010/main" val="0"/>
              </a:ext>
            </a:extLst>
          </a:blip>
          <a:srcRect l="-40592" r="-25708"/>
          <a:stretch/>
        </p:blipFill>
        <p:spPr bwMode="auto">
          <a:xfrm>
            <a:off x="1214228" y="1333196"/>
            <a:ext cx="9895303" cy="5031510"/>
          </a:xfrm>
          <a:prstGeom prst="rect">
            <a:avLst/>
          </a:prstGeom>
          <a:solidFill>
            <a:schemeClr val="bg1"/>
          </a:solidFill>
          <a:ln>
            <a:solidFill>
              <a:schemeClr val="bg1">
                <a:lumMod val="65000"/>
              </a:schemeClr>
            </a:solid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0875241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新建文件夹 (3)\17577f82066f5c6副本.jpg"/>
          <p:cNvPicPr>
            <a:picLocks noChangeAspect="1" noChangeArrowheads="1"/>
          </p:cNvPicPr>
          <p:nvPr/>
        </p:nvPicPr>
        <p:blipFill>
          <a:blip r:embed="rId6" cstate="print"/>
          <a:srcRect/>
          <a:stretch>
            <a:fillRect/>
          </a:stretch>
        </p:blipFill>
        <p:spPr bwMode="auto">
          <a:xfrm>
            <a:off x="2939" y="0"/>
            <a:ext cx="12188238" cy="6862231"/>
          </a:xfrm>
          <a:prstGeom prst="rect">
            <a:avLst/>
          </a:prstGeom>
          <a:solidFill>
            <a:srgbClr val="CD5652"/>
          </a:solidFill>
        </p:spPr>
      </p:pic>
      <p:sp>
        <p:nvSpPr>
          <p:cNvPr id="22" name="矩形 21"/>
          <p:cNvSpPr/>
          <p:nvPr/>
        </p:nvSpPr>
        <p:spPr>
          <a:xfrm>
            <a:off x="529099" y="549569"/>
            <a:ext cx="11037820" cy="575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14" name="Freeform 8"/>
          <p:cNvSpPr>
            <a:spLocks/>
          </p:cNvSpPr>
          <p:nvPr/>
        </p:nvSpPr>
        <p:spPr bwMode="auto">
          <a:xfrm>
            <a:off x="2033564" y="1909341"/>
            <a:ext cx="2470191" cy="2468000"/>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CD5652"/>
          </a:solidFill>
          <a:ln w="0">
            <a:noFill/>
            <a:prstDash val="solid"/>
            <a:round/>
            <a:headEnd/>
            <a:tailEnd/>
          </a:ln>
        </p:spPr>
        <p:txBody>
          <a:bodyPr vert="horz" wrap="square" lIns="121890" tIns="60945" rIns="121890" bIns="60945" numCol="1" anchor="t" anchorCtr="0" compatLnSpc="1">
            <a:prstTxWarp prst="textNoShape">
              <a:avLst/>
            </a:prstTxWarp>
          </a:bodyPr>
          <a:lstStyle/>
          <a:p>
            <a:endParaRPr lang="zh-CN" altLang="en-US" sz="2399"/>
          </a:p>
        </p:txBody>
      </p:sp>
      <p:sp>
        <p:nvSpPr>
          <p:cNvPr id="15" name="文本框 2"/>
          <p:cNvSpPr txBox="1">
            <a:spLocks noChangeArrowheads="1"/>
          </p:cNvSpPr>
          <p:nvPr>
            <p:custDataLst>
              <p:tags r:id="rId2"/>
            </p:custDataLst>
          </p:nvPr>
        </p:nvSpPr>
        <p:spPr bwMode="auto">
          <a:xfrm>
            <a:off x="2464656" y="2527788"/>
            <a:ext cx="160800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80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6" name="直接连接符 15"/>
          <p:cNvCxnSpPr/>
          <p:nvPr>
            <p:custDataLst>
              <p:tags r:id="rId3"/>
            </p:custDataLst>
          </p:nvPr>
        </p:nvCxnSpPr>
        <p:spPr>
          <a:xfrm>
            <a:off x="5294029" y="3429000"/>
            <a:ext cx="4391392"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197778" y="2606170"/>
            <a:ext cx="4236344" cy="820546"/>
          </a:xfrm>
          <a:prstGeom prst="rect">
            <a:avLst/>
          </a:prstGeom>
        </p:spPr>
        <p:txBody>
          <a:bodyPr wrap="square" lIns="0" tIns="0" rIns="0" bIns="0">
            <a:spAutoFit/>
          </a:bodyPr>
          <a:lstStyle/>
          <a:p>
            <a:pPr lvl="0">
              <a:buNone/>
            </a:pPr>
            <a:r>
              <a:rPr lang="en-US" altLang="zh-CN" sz="5332" b="1" dirty="0">
                <a:solidFill>
                  <a:schemeClr val="bg1">
                    <a:lumMod val="50000"/>
                  </a:schemeClr>
                </a:solidFill>
                <a:latin typeface="微软雅黑" pitchFamily="34" charset="-122"/>
                <a:ea typeface="微软雅黑" pitchFamily="34" charset="-122"/>
              </a:rPr>
              <a:t>YARN</a:t>
            </a:r>
          </a:p>
        </p:txBody>
      </p:sp>
      <p:sp>
        <p:nvSpPr>
          <p:cNvPr id="19" name="TextBox 11"/>
          <p:cNvSpPr txBox="1"/>
          <p:nvPr/>
        </p:nvSpPr>
        <p:spPr>
          <a:xfrm>
            <a:off x="5197777" y="3504682"/>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体系结构</a:t>
            </a:r>
            <a:endParaRPr lang="en-US" altLang="zh-CN" sz="1466"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6598914" y="3504682"/>
            <a:ext cx="1089412" cy="313103"/>
          </a:xfrm>
          <a:prstGeom prst="rect">
            <a:avLst/>
          </a:prstGeom>
          <a:noFill/>
        </p:spPr>
        <p:txBody>
          <a:bodyPr wrap="none" lIns="86683" tIns="43341" rIns="86683" bIns="43341" rtlCol="0">
            <a:spAutoFit/>
          </a:bodyPr>
          <a:lstStyle/>
          <a:p>
            <a:pPr marL="162519" lvl="1" indent="-162519">
              <a:buFont typeface="Arial" panose="020B0604020202020204" pitchFamily="34" charset="0"/>
              <a:buChar char="•"/>
            </a:pPr>
            <a:r>
              <a:rPr lang="zh-CN" altLang="en-US" sz="1466"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执行过程</a:t>
            </a: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6052" y="807137"/>
            <a:ext cx="1390217" cy="427759"/>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9028" y="807137"/>
            <a:ext cx="1465704" cy="427759"/>
          </a:xfrm>
          <a:prstGeom prst="rect">
            <a:avLst/>
          </a:prstGeom>
        </p:spPr>
      </p:pic>
    </p:spTree>
    <p:extLst>
      <p:ext uri="{BB962C8B-B14F-4D97-AF65-F5344CB8AC3E}">
        <p14:creationId xmlns:p14="http://schemas.microsoft.com/office/powerpoint/2010/main" val="19556147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05 YARN</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体系结构</a:t>
            </a:r>
          </a:p>
        </p:txBody>
      </p:sp>
      <p:pic>
        <p:nvPicPr>
          <p:cNvPr id="26626" name="Picture 2" descr="MapReduce NextGen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7016" y="1018756"/>
            <a:ext cx="8422942" cy="52135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852350" y="6558333"/>
            <a:ext cx="4339650"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https://hadoop.apache.org/docs/current/hadoop-yarn/hadoop-yarn-site/YARN.html</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3499837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云计算形式</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3319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753849" y="1434156"/>
            <a:ext cx="8503579" cy="4479925"/>
            <a:chOff x="1844211" y="1212484"/>
            <a:chExt cx="8503579" cy="4479925"/>
          </a:xfrm>
        </p:grpSpPr>
        <p:sp>
          <p:nvSpPr>
            <p:cNvPr id="9" name="ï$ľîḓé"/>
            <p:cNvSpPr/>
            <p:nvPr/>
          </p:nvSpPr>
          <p:spPr>
            <a:xfrm>
              <a:off x="4788853" y="1212484"/>
              <a:ext cx="2614295" cy="4479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p>
          </p:txBody>
        </p:sp>
        <p:sp>
          <p:nvSpPr>
            <p:cNvPr id="10" name="íslïḋê"/>
            <p:cNvSpPr/>
            <p:nvPr/>
          </p:nvSpPr>
          <p:spPr>
            <a:xfrm>
              <a:off x="5294630" y="1394705"/>
              <a:ext cx="1602740" cy="1602740"/>
            </a:xfrm>
            <a:prstGeom prst="wedgeEllipseCallout">
              <a:avLst/>
            </a:prstGeom>
            <a:solidFill>
              <a:schemeClr val="bg1"/>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1" name="îṣḷíḓé"/>
            <p:cNvSpPr/>
            <p:nvPr/>
          </p:nvSpPr>
          <p:spPr bwMode="auto">
            <a:xfrm>
              <a:off x="4953877" y="4166207"/>
              <a:ext cx="2284246" cy="98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just">
                <a:lnSpc>
                  <a:spcPct val="120000"/>
                </a:lnSpc>
                <a:spcBef>
                  <a:spcPct val="0"/>
                </a:spcBef>
              </a:pPr>
              <a:r>
                <a:rPr lang="zh-CN" altLang="en-US" sz="1100" dirty="0">
                  <a:solidFill>
                    <a:schemeClr val="bg1"/>
                  </a:solidFill>
                </a:rPr>
                <a:t>混合云整合了内部私有云和公有云，统一交付云服务。</a:t>
              </a:r>
            </a:p>
          </p:txBody>
        </p:sp>
        <p:sp>
          <p:nvSpPr>
            <p:cNvPr id="12" name="ïṩļíḍe"/>
            <p:cNvSpPr txBox="1"/>
            <p:nvPr/>
          </p:nvSpPr>
          <p:spPr bwMode="auto">
            <a:xfrm>
              <a:off x="5110798" y="3771510"/>
              <a:ext cx="197040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a:spcBef>
                  <a:spcPct val="0"/>
                </a:spcBef>
              </a:pPr>
              <a:r>
                <a:rPr lang="zh-CN" altLang="en-US" b="1" dirty="0">
                  <a:solidFill>
                    <a:schemeClr val="bg1"/>
                  </a:solidFill>
                </a:rPr>
                <a:t>混合云</a:t>
              </a:r>
              <a:endParaRPr lang="en-US" altLang="zh-CN" sz="1800" b="1" dirty="0">
                <a:solidFill>
                  <a:schemeClr val="bg1"/>
                </a:solidFill>
              </a:endParaRPr>
            </a:p>
          </p:txBody>
        </p:sp>
        <p:grpSp>
          <p:nvGrpSpPr>
            <p:cNvPr id="13" name="ïsḻîďé"/>
            <p:cNvGrpSpPr/>
            <p:nvPr/>
          </p:nvGrpSpPr>
          <p:grpSpPr>
            <a:xfrm>
              <a:off x="5688330" y="1771895"/>
              <a:ext cx="815340" cy="815340"/>
              <a:chOff x="1747714" y="3131525"/>
              <a:chExt cx="690686" cy="690686"/>
            </a:xfrm>
          </p:grpSpPr>
          <p:sp>
            <p:nvSpPr>
              <p:cNvPr id="29" name="iṣľiḑe"/>
              <p:cNvSpPr/>
              <p:nvPr/>
            </p:nvSpPr>
            <p:spPr>
              <a:xfrm>
                <a:off x="1747714" y="3131525"/>
                <a:ext cx="690686" cy="690686"/>
              </a:xfrm>
              <a:prstGeom prst="ellipse">
                <a:avLst/>
              </a:prstGeom>
              <a:solidFill>
                <a:schemeClr val="tx1">
                  <a:lumMod val="75000"/>
                  <a:lumOff val="25000"/>
                </a:schemeClr>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30" name="î$1iḑé"/>
              <p:cNvSpPr/>
              <p:nvPr/>
            </p:nvSpPr>
            <p:spPr bwMode="auto">
              <a:xfrm>
                <a:off x="1952577" y="3346967"/>
                <a:ext cx="269371" cy="24412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p>
                <a:pPr algn="ctr"/>
                <a:endParaRPr/>
              </a:p>
            </p:txBody>
          </p:sp>
        </p:grpSp>
        <p:sp>
          <p:nvSpPr>
            <p:cNvPr id="14" name="í$ļiḋe"/>
            <p:cNvSpPr/>
            <p:nvPr/>
          </p:nvSpPr>
          <p:spPr>
            <a:xfrm>
              <a:off x="1844211" y="1212484"/>
              <a:ext cx="2614295" cy="4479925"/>
            </a:xfrm>
            <a:prstGeom prst="rect">
              <a:avLst/>
            </a:prstGeom>
            <a:solidFill>
              <a:schemeClr val="bg2">
                <a:alpha val="55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5" name="îṩ1iḓè"/>
            <p:cNvSpPr/>
            <p:nvPr/>
          </p:nvSpPr>
          <p:spPr>
            <a:xfrm>
              <a:off x="2349988" y="1378195"/>
              <a:ext cx="1602740" cy="160274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p>
          </p:txBody>
        </p:sp>
        <p:sp>
          <p:nvSpPr>
            <p:cNvPr id="16" name="iṥḷíḍé"/>
            <p:cNvSpPr/>
            <p:nvPr/>
          </p:nvSpPr>
          <p:spPr bwMode="auto">
            <a:xfrm>
              <a:off x="2009235" y="4166207"/>
              <a:ext cx="2284246" cy="98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just">
                <a:lnSpc>
                  <a:spcPct val="120000"/>
                </a:lnSpc>
                <a:spcBef>
                  <a:spcPct val="0"/>
                </a:spcBef>
              </a:pPr>
              <a:r>
                <a:rPr lang="zh-CN" altLang="en-US" sz="1100" dirty="0"/>
                <a:t>公有云向所有人提供服务，典型的公有云提供商是亚马逊，人们可以用相对低廉的价格方便地使用亚马逊</a:t>
              </a:r>
              <a:r>
                <a:rPr lang="en-US" altLang="zh-CN" sz="1100" dirty="0"/>
                <a:t>EC2</a:t>
              </a:r>
              <a:r>
                <a:rPr lang="zh-CN" altLang="en-US" sz="1100" dirty="0"/>
                <a:t>的虚拟主机服务。</a:t>
              </a:r>
            </a:p>
          </p:txBody>
        </p:sp>
        <p:sp>
          <p:nvSpPr>
            <p:cNvPr id="17" name="iṡḻiḍè"/>
            <p:cNvSpPr txBox="1"/>
            <p:nvPr/>
          </p:nvSpPr>
          <p:spPr bwMode="auto">
            <a:xfrm>
              <a:off x="2195927" y="3771510"/>
              <a:ext cx="1910862"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a:spcBef>
                  <a:spcPct val="0"/>
                </a:spcBef>
              </a:pPr>
              <a:r>
                <a:rPr lang="zh-CN" altLang="en-US" b="1" dirty="0"/>
                <a:t>公有云</a:t>
              </a:r>
              <a:endParaRPr lang="zh-CN" altLang="en-US" sz="1800" b="1" dirty="0"/>
            </a:p>
          </p:txBody>
        </p:sp>
        <p:grpSp>
          <p:nvGrpSpPr>
            <p:cNvPr id="18" name="iŝliḑè"/>
            <p:cNvGrpSpPr/>
            <p:nvPr/>
          </p:nvGrpSpPr>
          <p:grpSpPr>
            <a:xfrm>
              <a:off x="2743688" y="1797295"/>
              <a:ext cx="815340" cy="815340"/>
              <a:chOff x="1747714" y="3131525"/>
              <a:chExt cx="690686" cy="690686"/>
            </a:xfrm>
          </p:grpSpPr>
          <p:sp>
            <p:nvSpPr>
              <p:cNvPr id="27" name="ïŝļíďe"/>
              <p:cNvSpPr/>
              <p:nvPr/>
            </p:nvSpPr>
            <p:spPr>
              <a:xfrm>
                <a:off x="1747714" y="3131525"/>
                <a:ext cx="690686" cy="690686"/>
              </a:xfrm>
              <a:prstGeom prst="ellipse">
                <a:avLst/>
              </a:prstGeom>
              <a:solidFill>
                <a:schemeClr val="bg1"/>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28" name="îṡḷiďé"/>
              <p:cNvSpPr/>
              <p:nvPr/>
            </p:nvSpPr>
            <p:spPr bwMode="auto">
              <a:xfrm>
                <a:off x="1952577" y="3346967"/>
                <a:ext cx="269371" cy="24412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p>
            </p:txBody>
          </p:sp>
        </p:grpSp>
        <p:sp>
          <p:nvSpPr>
            <p:cNvPr id="19" name="î$ļïḍè"/>
            <p:cNvSpPr/>
            <p:nvPr/>
          </p:nvSpPr>
          <p:spPr>
            <a:xfrm>
              <a:off x="7733495" y="1212484"/>
              <a:ext cx="2614295" cy="4479925"/>
            </a:xfrm>
            <a:prstGeom prst="rect">
              <a:avLst/>
            </a:prstGeom>
            <a:solidFill>
              <a:schemeClr val="bg2">
                <a:alpha val="55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20" name="îşļíḓè"/>
            <p:cNvSpPr/>
            <p:nvPr/>
          </p:nvSpPr>
          <p:spPr>
            <a:xfrm>
              <a:off x="8239272" y="1279135"/>
              <a:ext cx="1602740" cy="160274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p>
          </p:txBody>
        </p:sp>
        <p:sp>
          <p:nvSpPr>
            <p:cNvPr id="21" name="i$ľîďe"/>
            <p:cNvSpPr/>
            <p:nvPr/>
          </p:nvSpPr>
          <p:spPr bwMode="auto">
            <a:xfrm>
              <a:off x="7898519" y="4166207"/>
              <a:ext cx="2284246" cy="98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just">
                <a:lnSpc>
                  <a:spcPct val="120000"/>
                </a:lnSpc>
                <a:spcBef>
                  <a:spcPct val="0"/>
                </a:spcBef>
              </a:pPr>
              <a:r>
                <a:rPr lang="zh-CN" altLang="en-US" sz="1100" dirty="0"/>
                <a:t>私有云往往只针对特定客户群提供服务，比如一个企业内部</a:t>
              </a:r>
              <a:r>
                <a:rPr lang="en-US" altLang="zh-CN" sz="1100" dirty="0"/>
                <a:t>IT</a:t>
              </a:r>
              <a:r>
                <a:rPr lang="zh-CN" altLang="en-US" sz="1100" dirty="0"/>
                <a:t>可以在自己的数据中心搭建私有云，并向企业内部提供服务。</a:t>
              </a:r>
            </a:p>
          </p:txBody>
        </p:sp>
        <p:sp>
          <p:nvSpPr>
            <p:cNvPr id="22" name="iSḻíḑe"/>
            <p:cNvSpPr txBox="1"/>
            <p:nvPr/>
          </p:nvSpPr>
          <p:spPr bwMode="auto">
            <a:xfrm>
              <a:off x="7983367" y="3771510"/>
              <a:ext cx="211455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a:spcBef>
                  <a:spcPct val="0"/>
                </a:spcBef>
              </a:pPr>
              <a:r>
                <a:rPr lang="zh-CN" altLang="en-US" b="1" dirty="0"/>
                <a:t>私有云</a:t>
              </a:r>
              <a:endParaRPr lang="zh-CN" altLang="en-US" sz="1800" b="1" dirty="0"/>
            </a:p>
          </p:txBody>
        </p:sp>
        <p:sp>
          <p:nvSpPr>
            <p:cNvPr id="23" name="iṩ1íďê"/>
            <p:cNvSpPr/>
            <p:nvPr/>
          </p:nvSpPr>
          <p:spPr>
            <a:xfrm>
              <a:off x="8632972" y="1681725"/>
              <a:ext cx="815340" cy="815340"/>
            </a:xfrm>
            <a:prstGeom prst="ellipse">
              <a:avLst/>
            </a:prstGeom>
            <a:solidFill>
              <a:schemeClr val="bg1"/>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24" name="ïṥḷïḍé"/>
            <p:cNvSpPr/>
            <p:nvPr/>
          </p:nvSpPr>
          <p:spPr bwMode="auto">
            <a:xfrm>
              <a:off x="8874808" y="1936050"/>
              <a:ext cx="317987" cy="28818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p>
          </p:txBody>
        </p:sp>
        <p:sp>
          <p:nvSpPr>
            <p:cNvPr id="26" name="iśḻïḍe"/>
            <p:cNvSpPr/>
            <p:nvPr/>
          </p:nvSpPr>
          <p:spPr bwMode="auto">
            <a:xfrm>
              <a:off x="5791158" y="3228330"/>
              <a:ext cx="609685" cy="401341"/>
            </a:xfrm>
            <a:custGeom>
              <a:avLst/>
              <a:gdLst>
                <a:gd name="connsiteX0" fmla="*/ 453146 w 608558"/>
                <a:gd name="connsiteY0" fmla="*/ 0 h 400600"/>
                <a:gd name="connsiteX1" fmla="*/ 601522 w 608558"/>
                <a:gd name="connsiteY1" fmla="*/ 0 h 400600"/>
                <a:gd name="connsiteX2" fmla="*/ 607511 w 608558"/>
                <a:gd name="connsiteY2" fmla="*/ 9687 h 400600"/>
                <a:gd name="connsiteX3" fmla="*/ 447073 w 608558"/>
                <a:gd name="connsiteY3" fmla="*/ 188761 h 400600"/>
                <a:gd name="connsiteX4" fmla="*/ 447073 w 608558"/>
                <a:gd name="connsiteY4" fmla="*/ 208218 h 400600"/>
                <a:gd name="connsiteX5" fmla="*/ 607511 w 608558"/>
                <a:gd name="connsiteY5" fmla="*/ 390914 h 400600"/>
                <a:gd name="connsiteX6" fmla="*/ 601522 w 608558"/>
                <a:gd name="connsiteY6" fmla="*/ 400600 h 400600"/>
                <a:gd name="connsiteX7" fmla="*/ 453146 w 608558"/>
                <a:gd name="connsiteY7" fmla="*/ 400600 h 400600"/>
                <a:gd name="connsiteX8" fmla="*/ 437372 w 608558"/>
                <a:gd name="connsiteY8" fmla="*/ 390914 h 400600"/>
                <a:gd name="connsiteX9" fmla="*/ 277018 w 608558"/>
                <a:gd name="connsiteY9" fmla="*/ 208218 h 400600"/>
                <a:gd name="connsiteX10" fmla="*/ 277018 w 608558"/>
                <a:gd name="connsiteY10" fmla="*/ 188761 h 400600"/>
                <a:gd name="connsiteX11" fmla="*/ 412404 w 608558"/>
                <a:gd name="connsiteY11" fmla="*/ 37651 h 400600"/>
                <a:gd name="connsiteX12" fmla="*/ 453146 w 608558"/>
                <a:gd name="connsiteY12" fmla="*/ 0 h 400600"/>
                <a:gd name="connsiteX13" fmla="*/ 178152 w 608558"/>
                <a:gd name="connsiteY13" fmla="*/ 0 h 400600"/>
                <a:gd name="connsiteX14" fmla="*/ 326528 w 608558"/>
                <a:gd name="connsiteY14" fmla="*/ 0 h 400600"/>
                <a:gd name="connsiteX15" fmla="*/ 332517 w 608558"/>
                <a:gd name="connsiteY15" fmla="*/ 9687 h 400600"/>
                <a:gd name="connsiteX16" fmla="*/ 172163 w 608558"/>
                <a:gd name="connsiteY16" fmla="*/ 188761 h 400600"/>
                <a:gd name="connsiteX17" fmla="*/ 172163 w 608558"/>
                <a:gd name="connsiteY17" fmla="*/ 208218 h 400600"/>
                <a:gd name="connsiteX18" fmla="*/ 332517 w 608558"/>
                <a:gd name="connsiteY18" fmla="*/ 390914 h 400600"/>
                <a:gd name="connsiteX19" fmla="*/ 326528 w 608558"/>
                <a:gd name="connsiteY19" fmla="*/ 400600 h 400600"/>
                <a:gd name="connsiteX20" fmla="*/ 178152 w 608558"/>
                <a:gd name="connsiteY20" fmla="*/ 400600 h 400600"/>
                <a:gd name="connsiteX21" fmla="*/ 162378 w 608558"/>
                <a:gd name="connsiteY21" fmla="*/ 390914 h 400600"/>
                <a:gd name="connsiteX22" fmla="*/ 2024 w 608558"/>
                <a:gd name="connsiteY22" fmla="*/ 208218 h 400600"/>
                <a:gd name="connsiteX23" fmla="*/ 2024 w 608558"/>
                <a:gd name="connsiteY23" fmla="*/ 188761 h 400600"/>
                <a:gd name="connsiteX24" fmla="*/ 153521 w 608558"/>
                <a:gd name="connsiteY24" fmla="*/ 19710 h 400600"/>
                <a:gd name="connsiteX25" fmla="*/ 178152 w 608558"/>
                <a:gd name="connsiteY25" fmla="*/ 0 h 4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558" h="400600">
                  <a:moveTo>
                    <a:pt x="453146" y="0"/>
                  </a:moveTo>
                  <a:lnTo>
                    <a:pt x="601522" y="0"/>
                  </a:lnTo>
                  <a:cubicBezTo>
                    <a:pt x="607511" y="0"/>
                    <a:pt x="610210" y="4380"/>
                    <a:pt x="607511" y="9687"/>
                  </a:cubicBezTo>
                  <a:lnTo>
                    <a:pt x="447073" y="188761"/>
                  </a:lnTo>
                  <a:cubicBezTo>
                    <a:pt x="444458" y="194151"/>
                    <a:pt x="444458" y="202827"/>
                    <a:pt x="447073" y="208218"/>
                  </a:cubicBezTo>
                  <a:lnTo>
                    <a:pt x="607511" y="390914"/>
                  </a:lnTo>
                  <a:cubicBezTo>
                    <a:pt x="610210" y="396304"/>
                    <a:pt x="607511" y="400600"/>
                    <a:pt x="601522" y="400600"/>
                  </a:cubicBezTo>
                  <a:lnTo>
                    <a:pt x="453146" y="400600"/>
                  </a:lnTo>
                  <a:cubicBezTo>
                    <a:pt x="447157" y="400600"/>
                    <a:pt x="440071" y="396304"/>
                    <a:pt x="437372" y="390914"/>
                  </a:cubicBezTo>
                  <a:lnTo>
                    <a:pt x="277018" y="208218"/>
                  </a:lnTo>
                  <a:cubicBezTo>
                    <a:pt x="274319" y="202827"/>
                    <a:pt x="274319" y="194151"/>
                    <a:pt x="277018" y="188761"/>
                  </a:cubicBezTo>
                  <a:cubicBezTo>
                    <a:pt x="277862" y="187076"/>
                    <a:pt x="396630" y="55255"/>
                    <a:pt x="412404" y="37651"/>
                  </a:cubicBezTo>
                  <a:cubicBezTo>
                    <a:pt x="421345" y="27628"/>
                    <a:pt x="439397" y="0"/>
                    <a:pt x="453146" y="0"/>
                  </a:cubicBezTo>
                  <a:close/>
                  <a:moveTo>
                    <a:pt x="178152" y="0"/>
                  </a:moveTo>
                  <a:lnTo>
                    <a:pt x="326528" y="0"/>
                  </a:lnTo>
                  <a:cubicBezTo>
                    <a:pt x="332517" y="0"/>
                    <a:pt x="335216" y="4380"/>
                    <a:pt x="332517" y="9687"/>
                  </a:cubicBezTo>
                  <a:lnTo>
                    <a:pt x="172163" y="188761"/>
                  </a:lnTo>
                  <a:cubicBezTo>
                    <a:pt x="169464" y="194151"/>
                    <a:pt x="169464" y="202827"/>
                    <a:pt x="172163" y="208218"/>
                  </a:cubicBezTo>
                  <a:lnTo>
                    <a:pt x="332517" y="390914"/>
                  </a:lnTo>
                  <a:cubicBezTo>
                    <a:pt x="335216" y="396220"/>
                    <a:pt x="332517" y="400600"/>
                    <a:pt x="326528" y="400600"/>
                  </a:cubicBezTo>
                  <a:lnTo>
                    <a:pt x="178152" y="400600"/>
                  </a:lnTo>
                  <a:cubicBezTo>
                    <a:pt x="172163" y="400600"/>
                    <a:pt x="165077" y="396220"/>
                    <a:pt x="162378" y="390914"/>
                  </a:cubicBezTo>
                  <a:lnTo>
                    <a:pt x="2024" y="208218"/>
                  </a:lnTo>
                  <a:cubicBezTo>
                    <a:pt x="-675" y="202827"/>
                    <a:pt x="-675" y="194151"/>
                    <a:pt x="2024" y="188761"/>
                  </a:cubicBezTo>
                  <a:cubicBezTo>
                    <a:pt x="26065" y="161975"/>
                    <a:pt x="144917" y="29565"/>
                    <a:pt x="153521" y="19710"/>
                  </a:cubicBezTo>
                  <a:cubicBezTo>
                    <a:pt x="159932" y="12214"/>
                    <a:pt x="166849" y="0"/>
                    <a:pt x="178152" y="0"/>
                  </a:cubicBezTo>
                  <a:close/>
                </a:path>
              </a:pathLst>
            </a:custGeom>
            <a:solidFill>
              <a:schemeClr val="accent1"/>
            </a:solidFill>
            <a:ln>
              <a:noFill/>
            </a:ln>
          </p:spPr>
          <p:txBody>
            <a:bodyPr/>
            <a:lstStyle/>
            <a:p>
              <a:endParaRPr lang="zh-CN" altLang="en-US"/>
            </a:p>
          </p:txBody>
        </p:sp>
      </p:grpSp>
    </p:spTree>
    <p:extLst>
      <p:ext uri="{BB962C8B-B14F-4D97-AF65-F5344CB8AC3E}">
        <p14:creationId xmlns:p14="http://schemas.microsoft.com/office/powerpoint/2010/main" val="10456890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05 YARN</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执行流程</a:t>
            </a:r>
          </a:p>
        </p:txBody>
      </p:sp>
      <p:sp>
        <p:nvSpPr>
          <p:cNvPr id="7" name="文本框 6"/>
          <p:cNvSpPr txBox="1"/>
          <p:nvPr/>
        </p:nvSpPr>
        <p:spPr>
          <a:xfrm>
            <a:off x="8850971" y="6534270"/>
            <a:ext cx="3177473"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https://blog.csdn.net/suifeng3051/article/details/49486927</a:t>
            </a:r>
          </a:p>
        </p:txBody>
      </p:sp>
      <p:pic>
        <p:nvPicPr>
          <p:cNvPr id="30722" name="Picture 2" descr="è¿éåå¾çæ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764" y="933493"/>
            <a:ext cx="6497053" cy="526983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1865655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000" dirty="0">
                <a:solidFill>
                  <a:schemeClr val="bg1">
                    <a:lumMod val="65000"/>
                  </a:schemeClr>
                </a:solidFill>
                <a:latin typeface="微软雅黑" panose="020B0503020204020204" pitchFamily="34" charset="-122"/>
                <a:ea typeface="微软雅黑" panose="020B0503020204020204" pitchFamily="34" charset="-122"/>
              </a:rPr>
              <a:t>05 YARN</a:t>
            </a:r>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执行流程</a:t>
            </a:r>
          </a:p>
        </p:txBody>
      </p:sp>
      <p:sp>
        <p:nvSpPr>
          <p:cNvPr id="7" name="文本框 6"/>
          <p:cNvSpPr txBox="1"/>
          <p:nvPr/>
        </p:nvSpPr>
        <p:spPr>
          <a:xfrm>
            <a:off x="8850971" y="6534270"/>
            <a:ext cx="3177473" cy="215444"/>
          </a:xfrm>
          <a:prstGeom prst="rect">
            <a:avLst/>
          </a:prstGeom>
          <a:noFill/>
        </p:spPr>
        <p:txBody>
          <a:bodyPr wrap="none" rtlCol="0">
            <a:spAutoFit/>
          </a:bodyPr>
          <a:lstStyle/>
          <a:p>
            <a:r>
              <a:rPr lang="zh-CN" altLang="en-US" sz="800" dirty="0">
                <a:solidFill>
                  <a:schemeClr val="bg1">
                    <a:lumMod val="75000"/>
                  </a:schemeClr>
                </a:solidFill>
              </a:rPr>
              <a:t>引用自：</a:t>
            </a:r>
            <a:r>
              <a:rPr lang="en-US" altLang="zh-CN" sz="800" dirty="0">
                <a:solidFill>
                  <a:schemeClr val="bg1">
                    <a:lumMod val="75000"/>
                  </a:schemeClr>
                </a:solidFill>
              </a:rPr>
              <a:t>https://blog.csdn.net/suifeng3051/article/details/49486927</a:t>
            </a:r>
          </a:p>
        </p:txBody>
      </p:sp>
      <p:pic>
        <p:nvPicPr>
          <p:cNvPr id="4" name="图片 3"/>
          <p:cNvPicPr>
            <a:picLocks noChangeAspect="1"/>
          </p:cNvPicPr>
          <p:nvPr/>
        </p:nvPicPr>
        <p:blipFill>
          <a:blip r:embed="rId4"/>
          <a:stretch>
            <a:fillRect/>
          </a:stretch>
        </p:blipFill>
        <p:spPr>
          <a:xfrm>
            <a:off x="794334" y="1158540"/>
            <a:ext cx="9889158" cy="467677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Tree>
    <p:extLst>
      <p:ext uri="{BB962C8B-B14F-4D97-AF65-F5344CB8AC3E}">
        <p14:creationId xmlns:p14="http://schemas.microsoft.com/office/powerpoint/2010/main" val="28771757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云计算服务模式</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31" name="#3313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576389" y="1668109"/>
            <a:ext cx="10858500" cy="3766478"/>
            <a:chOff x="660399" y="2410387"/>
            <a:chExt cx="10858500" cy="3766478"/>
          </a:xfrm>
        </p:grpSpPr>
        <p:sp>
          <p:nvSpPr>
            <p:cNvPr id="32" name="ïSlïḋè">
              <a:extLst>
                <a:ext uri="{FF2B5EF4-FFF2-40B4-BE49-F238E27FC236}">
                  <a16:creationId xmlns:a16="http://schemas.microsoft.com/office/drawing/2014/main" id="{81C35F7A-7090-4E3E-838F-C77D91405F92}"/>
                </a:ext>
              </a:extLst>
            </p:cNvPr>
            <p:cNvSpPr/>
            <p:nvPr/>
          </p:nvSpPr>
          <p:spPr>
            <a:xfrm>
              <a:off x="5245699" y="2427491"/>
              <a:ext cx="992734" cy="1488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îṣľîḓe">
              <a:extLst>
                <a:ext uri="{FF2B5EF4-FFF2-40B4-BE49-F238E27FC236}">
                  <a16:creationId xmlns:a16="http://schemas.microsoft.com/office/drawing/2014/main" id="{698EA01B-581F-4B9E-9066-6362D273378D}"/>
                </a:ext>
              </a:extLst>
            </p:cNvPr>
            <p:cNvSpPr/>
            <p:nvPr/>
          </p:nvSpPr>
          <p:spPr>
            <a:xfrm>
              <a:off x="7878738" y="2418939"/>
              <a:ext cx="992734" cy="14887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iş1îdê">
              <a:extLst>
                <a:ext uri="{FF2B5EF4-FFF2-40B4-BE49-F238E27FC236}">
                  <a16:creationId xmlns:a16="http://schemas.microsoft.com/office/drawing/2014/main" id="{4367B2AA-D9A0-48DB-89D4-3524574E4944}"/>
                </a:ext>
              </a:extLst>
            </p:cNvPr>
            <p:cNvSpPr/>
            <p:nvPr/>
          </p:nvSpPr>
          <p:spPr>
            <a:xfrm>
              <a:off x="2612660" y="2436043"/>
              <a:ext cx="992734" cy="1488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iṩ1îdê">
              <a:extLst>
                <a:ext uri="{FF2B5EF4-FFF2-40B4-BE49-F238E27FC236}">
                  <a16:creationId xmlns:a16="http://schemas.microsoft.com/office/drawing/2014/main" id="{7D605947-4A97-44E2-A6F6-F252A6C6B442}"/>
                </a:ext>
              </a:extLst>
            </p:cNvPr>
            <p:cNvSpPr/>
            <p:nvPr/>
          </p:nvSpPr>
          <p:spPr>
            <a:xfrm>
              <a:off x="660399" y="2614925"/>
              <a:ext cx="10858500" cy="1142885"/>
            </a:xfrm>
            <a:prstGeom prst="homePlate">
              <a:avLst>
                <a:gd name="adj" fmla="val 448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îṣľïḍe">
              <a:extLst>
                <a:ext uri="{FF2B5EF4-FFF2-40B4-BE49-F238E27FC236}">
                  <a16:creationId xmlns:a16="http://schemas.microsoft.com/office/drawing/2014/main" id="{91D3F6CF-8F76-4521-9DFA-AE8F18F9DDB1}"/>
                </a:ext>
              </a:extLst>
            </p:cNvPr>
            <p:cNvSpPr/>
            <p:nvPr/>
          </p:nvSpPr>
          <p:spPr>
            <a:xfrm>
              <a:off x="2612660" y="2427491"/>
              <a:ext cx="1520706" cy="1505835"/>
            </a:xfrm>
            <a:prstGeom prst="chevron">
              <a:avLst>
                <a:gd name="adj" fmla="val 343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7" name="î$1íďe">
              <a:extLst>
                <a:ext uri="{FF2B5EF4-FFF2-40B4-BE49-F238E27FC236}">
                  <a16:creationId xmlns:a16="http://schemas.microsoft.com/office/drawing/2014/main" id="{3CB2971B-FDDA-428C-8A29-0CC949909377}"/>
                </a:ext>
              </a:extLst>
            </p:cNvPr>
            <p:cNvSpPr/>
            <p:nvPr/>
          </p:nvSpPr>
          <p:spPr>
            <a:xfrm>
              <a:off x="5245699" y="2418939"/>
              <a:ext cx="1520706" cy="1505835"/>
            </a:xfrm>
            <a:prstGeom prst="chevron">
              <a:avLst>
                <a:gd name="adj" fmla="val 343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8" name="iṡ1iḍè">
              <a:extLst>
                <a:ext uri="{FF2B5EF4-FFF2-40B4-BE49-F238E27FC236}">
                  <a16:creationId xmlns:a16="http://schemas.microsoft.com/office/drawing/2014/main" id="{37ECED55-E52E-4D18-8D07-B64A3F2CF95E}"/>
                </a:ext>
              </a:extLst>
            </p:cNvPr>
            <p:cNvSpPr/>
            <p:nvPr/>
          </p:nvSpPr>
          <p:spPr>
            <a:xfrm>
              <a:off x="7878738" y="2410387"/>
              <a:ext cx="1520706" cy="1505835"/>
            </a:xfrm>
            <a:prstGeom prst="chevron">
              <a:avLst>
                <a:gd name="adj" fmla="val 343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9" name="îšļiḓe">
              <a:extLst>
                <a:ext uri="{FF2B5EF4-FFF2-40B4-BE49-F238E27FC236}">
                  <a16:creationId xmlns:a16="http://schemas.microsoft.com/office/drawing/2014/main" id="{09AC877B-542A-4CCD-9A15-C706B812ED1B}"/>
                </a:ext>
              </a:extLst>
            </p:cNvPr>
            <p:cNvSpPr/>
            <p:nvPr/>
          </p:nvSpPr>
          <p:spPr bwMode="auto">
            <a:xfrm>
              <a:off x="3305158" y="2948111"/>
              <a:ext cx="432032" cy="430384"/>
            </a:xfrm>
            <a:custGeom>
              <a:avLst/>
              <a:gdLst>
                <a:gd name="connsiteX0" fmla="*/ 295780 w 336635"/>
                <a:gd name="connsiteY0" fmla="*/ 150213 h 335351"/>
                <a:gd name="connsiteX1" fmla="*/ 259128 w 336635"/>
                <a:gd name="connsiteY1" fmla="*/ 257550 h 335351"/>
                <a:gd name="connsiteX2" fmla="*/ 151791 w 336635"/>
                <a:gd name="connsiteY2" fmla="*/ 294202 h 335351"/>
                <a:gd name="connsiteX3" fmla="*/ 227713 w 336635"/>
                <a:gd name="connsiteY3" fmla="*/ 226135 h 335351"/>
                <a:gd name="connsiteX4" fmla="*/ 295780 w 336635"/>
                <a:gd name="connsiteY4" fmla="*/ 150213 h 335351"/>
                <a:gd name="connsiteX5" fmla="*/ 103605 w 336635"/>
                <a:gd name="connsiteY5" fmla="*/ 89611 h 335351"/>
                <a:gd name="connsiteX6" fmla="*/ 94601 w 336635"/>
                <a:gd name="connsiteY6" fmla="*/ 93546 h 335351"/>
                <a:gd name="connsiteX7" fmla="*/ 64478 w 336635"/>
                <a:gd name="connsiteY7" fmla="*/ 166985 h 335351"/>
                <a:gd name="connsiteX8" fmla="*/ 76265 w 336635"/>
                <a:gd name="connsiteY8" fmla="*/ 178788 h 335351"/>
                <a:gd name="connsiteX9" fmla="*/ 89362 w 336635"/>
                <a:gd name="connsiteY9" fmla="*/ 166985 h 335351"/>
                <a:gd name="connsiteX10" fmla="*/ 111627 w 336635"/>
                <a:gd name="connsiteY10" fmla="*/ 110594 h 335351"/>
                <a:gd name="connsiteX11" fmla="*/ 111627 w 336635"/>
                <a:gd name="connsiteY11" fmla="*/ 93546 h 335351"/>
                <a:gd name="connsiteX12" fmla="*/ 103605 w 336635"/>
                <a:gd name="connsiteY12" fmla="*/ 89611 h 335351"/>
                <a:gd name="connsiteX13" fmla="*/ 312658 w 336635"/>
                <a:gd name="connsiteY13" fmla="*/ 282 h 335351"/>
                <a:gd name="connsiteX14" fmla="*/ 328533 w 336635"/>
                <a:gd name="connsiteY14" fmla="*/ 8347 h 335351"/>
                <a:gd name="connsiteX15" fmla="*/ 332501 w 336635"/>
                <a:gd name="connsiteY15" fmla="*/ 47850 h 335351"/>
                <a:gd name="connsiteX16" fmla="*/ 308689 w 336635"/>
                <a:gd name="connsiteY16" fmla="*/ 92620 h 335351"/>
                <a:gd name="connsiteX17" fmla="*/ 210793 w 336635"/>
                <a:gd name="connsiteY17" fmla="*/ 209812 h 335351"/>
                <a:gd name="connsiteX18" fmla="*/ 93053 w 336635"/>
                <a:gd name="connsiteY18" fmla="*/ 307253 h 335351"/>
                <a:gd name="connsiteX19" fmla="*/ 48074 w 336635"/>
                <a:gd name="connsiteY19" fmla="*/ 332271 h 335351"/>
                <a:gd name="connsiteX20" fmla="*/ 8386 w 336635"/>
                <a:gd name="connsiteY20" fmla="*/ 327004 h 335351"/>
                <a:gd name="connsiteX21" fmla="*/ 3095 w 336635"/>
                <a:gd name="connsiteY21" fmla="*/ 287501 h 335351"/>
                <a:gd name="connsiteX22" fmla="*/ 12355 w 336635"/>
                <a:gd name="connsiteY22" fmla="*/ 267750 h 335351"/>
                <a:gd name="connsiteX23" fmla="*/ 28230 w 336635"/>
                <a:gd name="connsiteY23" fmla="*/ 242731 h 335351"/>
                <a:gd name="connsiteX24" fmla="*/ 30876 w 336635"/>
                <a:gd name="connsiteY24" fmla="*/ 237464 h 335351"/>
                <a:gd name="connsiteX25" fmla="*/ 49397 w 336635"/>
                <a:gd name="connsiteY25" fmla="*/ 265116 h 335351"/>
                <a:gd name="connsiteX26" fmla="*/ 41459 w 336635"/>
                <a:gd name="connsiteY26" fmla="*/ 279601 h 335351"/>
                <a:gd name="connsiteX27" fmla="*/ 30876 w 336635"/>
                <a:gd name="connsiteY27" fmla="*/ 304619 h 335351"/>
                <a:gd name="connsiteX28" fmla="*/ 83793 w 336635"/>
                <a:gd name="connsiteY28" fmla="*/ 275650 h 335351"/>
                <a:gd name="connsiteX29" fmla="*/ 91730 w 336635"/>
                <a:gd name="connsiteY29" fmla="*/ 271700 h 335351"/>
                <a:gd name="connsiteX30" fmla="*/ 77178 w 336635"/>
                <a:gd name="connsiteY30" fmla="*/ 258532 h 335351"/>
                <a:gd name="connsiteX31" fmla="*/ 77178 w 336635"/>
                <a:gd name="connsiteY31" fmla="*/ 76819 h 335351"/>
                <a:gd name="connsiteX32" fmla="*/ 259741 w 336635"/>
                <a:gd name="connsiteY32" fmla="*/ 76819 h 335351"/>
                <a:gd name="connsiteX33" fmla="*/ 272970 w 336635"/>
                <a:gd name="connsiteY33" fmla="*/ 91303 h 335351"/>
                <a:gd name="connsiteX34" fmla="*/ 276939 w 336635"/>
                <a:gd name="connsiteY34" fmla="*/ 83403 h 335351"/>
                <a:gd name="connsiteX35" fmla="*/ 306043 w 336635"/>
                <a:gd name="connsiteY35" fmla="*/ 30732 h 335351"/>
                <a:gd name="connsiteX36" fmla="*/ 272970 w 336635"/>
                <a:gd name="connsiteY36" fmla="*/ 46533 h 335351"/>
                <a:gd name="connsiteX37" fmla="*/ 266355 w 336635"/>
                <a:gd name="connsiteY37" fmla="*/ 49167 h 335351"/>
                <a:gd name="connsiteX38" fmla="*/ 238574 w 336635"/>
                <a:gd name="connsiteY38" fmla="*/ 30732 h 335351"/>
                <a:gd name="connsiteX39" fmla="*/ 243866 w 336635"/>
                <a:gd name="connsiteY39" fmla="*/ 28098 h 335351"/>
                <a:gd name="connsiteX40" fmla="*/ 262387 w 336635"/>
                <a:gd name="connsiteY40" fmla="*/ 16248 h 335351"/>
                <a:gd name="connsiteX41" fmla="*/ 288845 w 336635"/>
                <a:gd name="connsiteY41" fmla="*/ 3080 h 335351"/>
                <a:gd name="connsiteX42" fmla="*/ 312658 w 336635"/>
                <a:gd name="connsiteY42" fmla="*/ 282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635" h="335351">
                  <a:moveTo>
                    <a:pt x="295780" y="150213"/>
                  </a:moveTo>
                  <a:cubicBezTo>
                    <a:pt x="301016" y="188174"/>
                    <a:pt x="289235" y="228753"/>
                    <a:pt x="259128" y="257550"/>
                  </a:cubicBezTo>
                  <a:cubicBezTo>
                    <a:pt x="230330" y="287657"/>
                    <a:pt x="189752" y="299438"/>
                    <a:pt x="151791" y="294202"/>
                  </a:cubicBezTo>
                  <a:cubicBezTo>
                    <a:pt x="176662" y="274567"/>
                    <a:pt x="201533" y="251005"/>
                    <a:pt x="227713" y="226135"/>
                  </a:cubicBezTo>
                  <a:cubicBezTo>
                    <a:pt x="252583" y="199955"/>
                    <a:pt x="276145" y="175084"/>
                    <a:pt x="295780" y="150213"/>
                  </a:cubicBezTo>
                  <a:close/>
                  <a:moveTo>
                    <a:pt x="103605" y="89611"/>
                  </a:moveTo>
                  <a:cubicBezTo>
                    <a:pt x="100495" y="89611"/>
                    <a:pt x="97220" y="90923"/>
                    <a:pt x="94601" y="93546"/>
                  </a:cubicBezTo>
                  <a:cubicBezTo>
                    <a:pt x="74956" y="113217"/>
                    <a:pt x="64478" y="139445"/>
                    <a:pt x="64478" y="166985"/>
                  </a:cubicBezTo>
                  <a:cubicBezTo>
                    <a:pt x="64478" y="173542"/>
                    <a:pt x="69717" y="178788"/>
                    <a:pt x="76265" y="178788"/>
                  </a:cubicBezTo>
                  <a:cubicBezTo>
                    <a:pt x="82814" y="178788"/>
                    <a:pt x="89362" y="173542"/>
                    <a:pt x="89362" y="166985"/>
                  </a:cubicBezTo>
                  <a:cubicBezTo>
                    <a:pt x="89362" y="146002"/>
                    <a:pt x="97221" y="126331"/>
                    <a:pt x="111627" y="110594"/>
                  </a:cubicBezTo>
                  <a:cubicBezTo>
                    <a:pt x="116866" y="105348"/>
                    <a:pt x="116866" y="97480"/>
                    <a:pt x="111627" y="93546"/>
                  </a:cubicBezTo>
                  <a:cubicBezTo>
                    <a:pt x="109663" y="90923"/>
                    <a:pt x="106716" y="89611"/>
                    <a:pt x="103605" y="89611"/>
                  </a:cubicBezTo>
                  <a:close/>
                  <a:moveTo>
                    <a:pt x="312658" y="282"/>
                  </a:moveTo>
                  <a:cubicBezTo>
                    <a:pt x="319272" y="1105"/>
                    <a:pt x="324564" y="3738"/>
                    <a:pt x="328533" y="8347"/>
                  </a:cubicBezTo>
                  <a:cubicBezTo>
                    <a:pt x="337793" y="16248"/>
                    <a:pt x="339116" y="29415"/>
                    <a:pt x="332501" y="47850"/>
                  </a:cubicBezTo>
                  <a:cubicBezTo>
                    <a:pt x="328533" y="59701"/>
                    <a:pt x="320595" y="75502"/>
                    <a:pt x="308689" y="92620"/>
                  </a:cubicBezTo>
                  <a:cubicBezTo>
                    <a:pt x="286199" y="128172"/>
                    <a:pt x="251803" y="168992"/>
                    <a:pt x="210793" y="209812"/>
                  </a:cubicBezTo>
                  <a:cubicBezTo>
                    <a:pt x="169782" y="250632"/>
                    <a:pt x="127449" y="284868"/>
                    <a:pt x="93053" y="307253"/>
                  </a:cubicBezTo>
                  <a:cubicBezTo>
                    <a:pt x="75855" y="319103"/>
                    <a:pt x="59980" y="327004"/>
                    <a:pt x="48074" y="332271"/>
                  </a:cubicBezTo>
                  <a:cubicBezTo>
                    <a:pt x="29553" y="337538"/>
                    <a:pt x="16324" y="336221"/>
                    <a:pt x="8386" y="327004"/>
                  </a:cubicBezTo>
                  <a:cubicBezTo>
                    <a:pt x="-874" y="319103"/>
                    <a:pt x="-2197" y="305936"/>
                    <a:pt x="3095" y="287501"/>
                  </a:cubicBezTo>
                  <a:cubicBezTo>
                    <a:pt x="5741" y="282234"/>
                    <a:pt x="8386" y="275650"/>
                    <a:pt x="12355" y="267750"/>
                  </a:cubicBezTo>
                  <a:cubicBezTo>
                    <a:pt x="16324" y="259849"/>
                    <a:pt x="21616" y="251949"/>
                    <a:pt x="28230" y="242731"/>
                  </a:cubicBezTo>
                  <a:cubicBezTo>
                    <a:pt x="28230" y="241414"/>
                    <a:pt x="29553" y="238781"/>
                    <a:pt x="30876" y="237464"/>
                  </a:cubicBezTo>
                  <a:cubicBezTo>
                    <a:pt x="36168" y="247998"/>
                    <a:pt x="42782" y="257216"/>
                    <a:pt x="49397" y="265116"/>
                  </a:cubicBezTo>
                  <a:cubicBezTo>
                    <a:pt x="46751" y="270383"/>
                    <a:pt x="44105" y="275650"/>
                    <a:pt x="41459" y="279601"/>
                  </a:cubicBezTo>
                  <a:cubicBezTo>
                    <a:pt x="34845" y="291451"/>
                    <a:pt x="32199" y="299352"/>
                    <a:pt x="30876" y="304619"/>
                  </a:cubicBezTo>
                  <a:cubicBezTo>
                    <a:pt x="38813" y="301986"/>
                    <a:pt x="56011" y="296718"/>
                    <a:pt x="83793" y="275650"/>
                  </a:cubicBezTo>
                  <a:cubicBezTo>
                    <a:pt x="86439" y="274333"/>
                    <a:pt x="89084" y="273017"/>
                    <a:pt x="91730" y="271700"/>
                  </a:cubicBezTo>
                  <a:cubicBezTo>
                    <a:pt x="86439" y="267750"/>
                    <a:pt x="81147" y="263799"/>
                    <a:pt x="77178" y="258532"/>
                  </a:cubicBezTo>
                  <a:cubicBezTo>
                    <a:pt x="25584" y="208495"/>
                    <a:pt x="25584" y="126856"/>
                    <a:pt x="77178" y="76819"/>
                  </a:cubicBezTo>
                  <a:cubicBezTo>
                    <a:pt x="127449" y="25465"/>
                    <a:pt x="209470" y="25465"/>
                    <a:pt x="259741" y="76819"/>
                  </a:cubicBezTo>
                  <a:cubicBezTo>
                    <a:pt x="265033" y="80769"/>
                    <a:pt x="269001" y="86036"/>
                    <a:pt x="272970" y="91303"/>
                  </a:cubicBezTo>
                  <a:cubicBezTo>
                    <a:pt x="274293" y="88670"/>
                    <a:pt x="275616" y="86036"/>
                    <a:pt x="276939" y="83403"/>
                  </a:cubicBezTo>
                  <a:cubicBezTo>
                    <a:pt x="298106" y="55750"/>
                    <a:pt x="303397" y="38633"/>
                    <a:pt x="306043" y="30732"/>
                  </a:cubicBezTo>
                  <a:cubicBezTo>
                    <a:pt x="299428" y="32049"/>
                    <a:pt x="288845" y="35999"/>
                    <a:pt x="272970" y="46533"/>
                  </a:cubicBezTo>
                  <a:cubicBezTo>
                    <a:pt x="270324" y="47850"/>
                    <a:pt x="269001" y="47850"/>
                    <a:pt x="266355" y="49167"/>
                  </a:cubicBezTo>
                  <a:cubicBezTo>
                    <a:pt x="258418" y="42583"/>
                    <a:pt x="249158" y="35999"/>
                    <a:pt x="238574" y="30732"/>
                  </a:cubicBezTo>
                  <a:cubicBezTo>
                    <a:pt x="239897" y="29415"/>
                    <a:pt x="242543" y="28098"/>
                    <a:pt x="243866" y="28098"/>
                  </a:cubicBezTo>
                  <a:cubicBezTo>
                    <a:pt x="250480" y="22831"/>
                    <a:pt x="257095" y="18881"/>
                    <a:pt x="262387" y="16248"/>
                  </a:cubicBezTo>
                  <a:cubicBezTo>
                    <a:pt x="272970" y="10981"/>
                    <a:pt x="280908" y="5713"/>
                    <a:pt x="288845" y="3080"/>
                  </a:cubicBezTo>
                  <a:cubicBezTo>
                    <a:pt x="298106" y="446"/>
                    <a:pt x="306043" y="-541"/>
                    <a:pt x="312658" y="282"/>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40" name="iSlíďé">
              <a:extLst>
                <a:ext uri="{FF2B5EF4-FFF2-40B4-BE49-F238E27FC236}">
                  <a16:creationId xmlns:a16="http://schemas.microsoft.com/office/drawing/2014/main" id="{1F20D820-AF71-48FE-A00E-86E16C0DA738}"/>
                </a:ext>
              </a:extLst>
            </p:cNvPr>
            <p:cNvSpPr/>
            <p:nvPr/>
          </p:nvSpPr>
          <p:spPr bwMode="auto">
            <a:xfrm>
              <a:off x="5960804" y="2948111"/>
              <a:ext cx="432032" cy="430384"/>
            </a:xfrm>
            <a:custGeom>
              <a:avLst/>
              <a:gdLst>
                <a:gd name="connsiteX0" fmla="*/ 295780 w 336635"/>
                <a:gd name="connsiteY0" fmla="*/ 150213 h 335351"/>
                <a:gd name="connsiteX1" fmla="*/ 259128 w 336635"/>
                <a:gd name="connsiteY1" fmla="*/ 257550 h 335351"/>
                <a:gd name="connsiteX2" fmla="*/ 151791 w 336635"/>
                <a:gd name="connsiteY2" fmla="*/ 294202 h 335351"/>
                <a:gd name="connsiteX3" fmla="*/ 227713 w 336635"/>
                <a:gd name="connsiteY3" fmla="*/ 226135 h 335351"/>
                <a:gd name="connsiteX4" fmla="*/ 295780 w 336635"/>
                <a:gd name="connsiteY4" fmla="*/ 150213 h 335351"/>
                <a:gd name="connsiteX5" fmla="*/ 103605 w 336635"/>
                <a:gd name="connsiteY5" fmla="*/ 89611 h 335351"/>
                <a:gd name="connsiteX6" fmla="*/ 94601 w 336635"/>
                <a:gd name="connsiteY6" fmla="*/ 93546 h 335351"/>
                <a:gd name="connsiteX7" fmla="*/ 64478 w 336635"/>
                <a:gd name="connsiteY7" fmla="*/ 166985 h 335351"/>
                <a:gd name="connsiteX8" fmla="*/ 76265 w 336635"/>
                <a:gd name="connsiteY8" fmla="*/ 178788 h 335351"/>
                <a:gd name="connsiteX9" fmla="*/ 89362 w 336635"/>
                <a:gd name="connsiteY9" fmla="*/ 166985 h 335351"/>
                <a:gd name="connsiteX10" fmla="*/ 111627 w 336635"/>
                <a:gd name="connsiteY10" fmla="*/ 110594 h 335351"/>
                <a:gd name="connsiteX11" fmla="*/ 111627 w 336635"/>
                <a:gd name="connsiteY11" fmla="*/ 93546 h 335351"/>
                <a:gd name="connsiteX12" fmla="*/ 103605 w 336635"/>
                <a:gd name="connsiteY12" fmla="*/ 89611 h 335351"/>
                <a:gd name="connsiteX13" fmla="*/ 312658 w 336635"/>
                <a:gd name="connsiteY13" fmla="*/ 282 h 335351"/>
                <a:gd name="connsiteX14" fmla="*/ 328533 w 336635"/>
                <a:gd name="connsiteY14" fmla="*/ 8347 h 335351"/>
                <a:gd name="connsiteX15" fmla="*/ 332501 w 336635"/>
                <a:gd name="connsiteY15" fmla="*/ 47850 h 335351"/>
                <a:gd name="connsiteX16" fmla="*/ 308689 w 336635"/>
                <a:gd name="connsiteY16" fmla="*/ 92620 h 335351"/>
                <a:gd name="connsiteX17" fmla="*/ 210793 w 336635"/>
                <a:gd name="connsiteY17" fmla="*/ 209812 h 335351"/>
                <a:gd name="connsiteX18" fmla="*/ 93053 w 336635"/>
                <a:gd name="connsiteY18" fmla="*/ 307253 h 335351"/>
                <a:gd name="connsiteX19" fmla="*/ 48074 w 336635"/>
                <a:gd name="connsiteY19" fmla="*/ 332271 h 335351"/>
                <a:gd name="connsiteX20" fmla="*/ 8386 w 336635"/>
                <a:gd name="connsiteY20" fmla="*/ 327004 h 335351"/>
                <a:gd name="connsiteX21" fmla="*/ 3095 w 336635"/>
                <a:gd name="connsiteY21" fmla="*/ 287501 h 335351"/>
                <a:gd name="connsiteX22" fmla="*/ 12355 w 336635"/>
                <a:gd name="connsiteY22" fmla="*/ 267750 h 335351"/>
                <a:gd name="connsiteX23" fmla="*/ 28230 w 336635"/>
                <a:gd name="connsiteY23" fmla="*/ 242731 h 335351"/>
                <a:gd name="connsiteX24" fmla="*/ 30876 w 336635"/>
                <a:gd name="connsiteY24" fmla="*/ 237464 h 335351"/>
                <a:gd name="connsiteX25" fmla="*/ 49397 w 336635"/>
                <a:gd name="connsiteY25" fmla="*/ 265116 h 335351"/>
                <a:gd name="connsiteX26" fmla="*/ 41459 w 336635"/>
                <a:gd name="connsiteY26" fmla="*/ 279601 h 335351"/>
                <a:gd name="connsiteX27" fmla="*/ 30876 w 336635"/>
                <a:gd name="connsiteY27" fmla="*/ 304619 h 335351"/>
                <a:gd name="connsiteX28" fmla="*/ 83793 w 336635"/>
                <a:gd name="connsiteY28" fmla="*/ 275650 h 335351"/>
                <a:gd name="connsiteX29" fmla="*/ 91730 w 336635"/>
                <a:gd name="connsiteY29" fmla="*/ 271700 h 335351"/>
                <a:gd name="connsiteX30" fmla="*/ 77178 w 336635"/>
                <a:gd name="connsiteY30" fmla="*/ 258532 h 335351"/>
                <a:gd name="connsiteX31" fmla="*/ 77178 w 336635"/>
                <a:gd name="connsiteY31" fmla="*/ 76819 h 335351"/>
                <a:gd name="connsiteX32" fmla="*/ 259741 w 336635"/>
                <a:gd name="connsiteY32" fmla="*/ 76819 h 335351"/>
                <a:gd name="connsiteX33" fmla="*/ 272970 w 336635"/>
                <a:gd name="connsiteY33" fmla="*/ 91303 h 335351"/>
                <a:gd name="connsiteX34" fmla="*/ 276939 w 336635"/>
                <a:gd name="connsiteY34" fmla="*/ 83403 h 335351"/>
                <a:gd name="connsiteX35" fmla="*/ 306043 w 336635"/>
                <a:gd name="connsiteY35" fmla="*/ 30732 h 335351"/>
                <a:gd name="connsiteX36" fmla="*/ 272970 w 336635"/>
                <a:gd name="connsiteY36" fmla="*/ 46533 h 335351"/>
                <a:gd name="connsiteX37" fmla="*/ 266355 w 336635"/>
                <a:gd name="connsiteY37" fmla="*/ 49167 h 335351"/>
                <a:gd name="connsiteX38" fmla="*/ 238574 w 336635"/>
                <a:gd name="connsiteY38" fmla="*/ 30732 h 335351"/>
                <a:gd name="connsiteX39" fmla="*/ 243866 w 336635"/>
                <a:gd name="connsiteY39" fmla="*/ 28098 h 335351"/>
                <a:gd name="connsiteX40" fmla="*/ 262387 w 336635"/>
                <a:gd name="connsiteY40" fmla="*/ 16248 h 335351"/>
                <a:gd name="connsiteX41" fmla="*/ 288845 w 336635"/>
                <a:gd name="connsiteY41" fmla="*/ 3080 h 335351"/>
                <a:gd name="connsiteX42" fmla="*/ 312658 w 336635"/>
                <a:gd name="connsiteY42" fmla="*/ 282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635" h="335351">
                  <a:moveTo>
                    <a:pt x="295780" y="150213"/>
                  </a:moveTo>
                  <a:cubicBezTo>
                    <a:pt x="301016" y="188174"/>
                    <a:pt x="289235" y="228753"/>
                    <a:pt x="259128" y="257550"/>
                  </a:cubicBezTo>
                  <a:cubicBezTo>
                    <a:pt x="230330" y="287657"/>
                    <a:pt x="189752" y="299438"/>
                    <a:pt x="151791" y="294202"/>
                  </a:cubicBezTo>
                  <a:cubicBezTo>
                    <a:pt x="176662" y="274567"/>
                    <a:pt x="201533" y="251005"/>
                    <a:pt x="227713" y="226135"/>
                  </a:cubicBezTo>
                  <a:cubicBezTo>
                    <a:pt x="252583" y="199955"/>
                    <a:pt x="276145" y="175084"/>
                    <a:pt x="295780" y="150213"/>
                  </a:cubicBezTo>
                  <a:close/>
                  <a:moveTo>
                    <a:pt x="103605" y="89611"/>
                  </a:moveTo>
                  <a:cubicBezTo>
                    <a:pt x="100495" y="89611"/>
                    <a:pt x="97220" y="90923"/>
                    <a:pt x="94601" y="93546"/>
                  </a:cubicBezTo>
                  <a:cubicBezTo>
                    <a:pt x="74956" y="113217"/>
                    <a:pt x="64478" y="139445"/>
                    <a:pt x="64478" y="166985"/>
                  </a:cubicBezTo>
                  <a:cubicBezTo>
                    <a:pt x="64478" y="173542"/>
                    <a:pt x="69717" y="178788"/>
                    <a:pt x="76265" y="178788"/>
                  </a:cubicBezTo>
                  <a:cubicBezTo>
                    <a:pt x="82814" y="178788"/>
                    <a:pt x="89362" y="173542"/>
                    <a:pt x="89362" y="166985"/>
                  </a:cubicBezTo>
                  <a:cubicBezTo>
                    <a:pt x="89362" y="146002"/>
                    <a:pt x="97221" y="126331"/>
                    <a:pt x="111627" y="110594"/>
                  </a:cubicBezTo>
                  <a:cubicBezTo>
                    <a:pt x="116866" y="105348"/>
                    <a:pt x="116866" y="97480"/>
                    <a:pt x="111627" y="93546"/>
                  </a:cubicBezTo>
                  <a:cubicBezTo>
                    <a:pt x="109663" y="90923"/>
                    <a:pt x="106716" y="89611"/>
                    <a:pt x="103605" y="89611"/>
                  </a:cubicBezTo>
                  <a:close/>
                  <a:moveTo>
                    <a:pt x="312658" y="282"/>
                  </a:moveTo>
                  <a:cubicBezTo>
                    <a:pt x="319272" y="1105"/>
                    <a:pt x="324564" y="3738"/>
                    <a:pt x="328533" y="8347"/>
                  </a:cubicBezTo>
                  <a:cubicBezTo>
                    <a:pt x="337793" y="16248"/>
                    <a:pt x="339116" y="29415"/>
                    <a:pt x="332501" y="47850"/>
                  </a:cubicBezTo>
                  <a:cubicBezTo>
                    <a:pt x="328533" y="59701"/>
                    <a:pt x="320595" y="75502"/>
                    <a:pt x="308689" y="92620"/>
                  </a:cubicBezTo>
                  <a:cubicBezTo>
                    <a:pt x="286199" y="128172"/>
                    <a:pt x="251803" y="168992"/>
                    <a:pt x="210793" y="209812"/>
                  </a:cubicBezTo>
                  <a:cubicBezTo>
                    <a:pt x="169782" y="250632"/>
                    <a:pt x="127449" y="284868"/>
                    <a:pt x="93053" y="307253"/>
                  </a:cubicBezTo>
                  <a:cubicBezTo>
                    <a:pt x="75855" y="319103"/>
                    <a:pt x="59980" y="327004"/>
                    <a:pt x="48074" y="332271"/>
                  </a:cubicBezTo>
                  <a:cubicBezTo>
                    <a:pt x="29553" y="337538"/>
                    <a:pt x="16324" y="336221"/>
                    <a:pt x="8386" y="327004"/>
                  </a:cubicBezTo>
                  <a:cubicBezTo>
                    <a:pt x="-874" y="319103"/>
                    <a:pt x="-2197" y="305936"/>
                    <a:pt x="3095" y="287501"/>
                  </a:cubicBezTo>
                  <a:cubicBezTo>
                    <a:pt x="5741" y="282234"/>
                    <a:pt x="8386" y="275650"/>
                    <a:pt x="12355" y="267750"/>
                  </a:cubicBezTo>
                  <a:cubicBezTo>
                    <a:pt x="16324" y="259849"/>
                    <a:pt x="21616" y="251949"/>
                    <a:pt x="28230" y="242731"/>
                  </a:cubicBezTo>
                  <a:cubicBezTo>
                    <a:pt x="28230" y="241414"/>
                    <a:pt x="29553" y="238781"/>
                    <a:pt x="30876" y="237464"/>
                  </a:cubicBezTo>
                  <a:cubicBezTo>
                    <a:pt x="36168" y="247998"/>
                    <a:pt x="42782" y="257216"/>
                    <a:pt x="49397" y="265116"/>
                  </a:cubicBezTo>
                  <a:cubicBezTo>
                    <a:pt x="46751" y="270383"/>
                    <a:pt x="44105" y="275650"/>
                    <a:pt x="41459" y="279601"/>
                  </a:cubicBezTo>
                  <a:cubicBezTo>
                    <a:pt x="34845" y="291451"/>
                    <a:pt x="32199" y="299352"/>
                    <a:pt x="30876" y="304619"/>
                  </a:cubicBezTo>
                  <a:cubicBezTo>
                    <a:pt x="38813" y="301986"/>
                    <a:pt x="56011" y="296718"/>
                    <a:pt x="83793" y="275650"/>
                  </a:cubicBezTo>
                  <a:cubicBezTo>
                    <a:pt x="86439" y="274333"/>
                    <a:pt x="89084" y="273017"/>
                    <a:pt x="91730" y="271700"/>
                  </a:cubicBezTo>
                  <a:cubicBezTo>
                    <a:pt x="86439" y="267750"/>
                    <a:pt x="81147" y="263799"/>
                    <a:pt x="77178" y="258532"/>
                  </a:cubicBezTo>
                  <a:cubicBezTo>
                    <a:pt x="25584" y="208495"/>
                    <a:pt x="25584" y="126856"/>
                    <a:pt x="77178" y="76819"/>
                  </a:cubicBezTo>
                  <a:cubicBezTo>
                    <a:pt x="127449" y="25465"/>
                    <a:pt x="209470" y="25465"/>
                    <a:pt x="259741" y="76819"/>
                  </a:cubicBezTo>
                  <a:cubicBezTo>
                    <a:pt x="265033" y="80769"/>
                    <a:pt x="269001" y="86036"/>
                    <a:pt x="272970" y="91303"/>
                  </a:cubicBezTo>
                  <a:cubicBezTo>
                    <a:pt x="274293" y="88670"/>
                    <a:pt x="275616" y="86036"/>
                    <a:pt x="276939" y="83403"/>
                  </a:cubicBezTo>
                  <a:cubicBezTo>
                    <a:pt x="298106" y="55750"/>
                    <a:pt x="303397" y="38633"/>
                    <a:pt x="306043" y="30732"/>
                  </a:cubicBezTo>
                  <a:cubicBezTo>
                    <a:pt x="299428" y="32049"/>
                    <a:pt x="288845" y="35999"/>
                    <a:pt x="272970" y="46533"/>
                  </a:cubicBezTo>
                  <a:cubicBezTo>
                    <a:pt x="270324" y="47850"/>
                    <a:pt x="269001" y="47850"/>
                    <a:pt x="266355" y="49167"/>
                  </a:cubicBezTo>
                  <a:cubicBezTo>
                    <a:pt x="258418" y="42583"/>
                    <a:pt x="249158" y="35999"/>
                    <a:pt x="238574" y="30732"/>
                  </a:cubicBezTo>
                  <a:cubicBezTo>
                    <a:pt x="239897" y="29415"/>
                    <a:pt x="242543" y="28098"/>
                    <a:pt x="243866" y="28098"/>
                  </a:cubicBezTo>
                  <a:cubicBezTo>
                    <a:pt x="250480" y="22831"/>
                    <a:pt x="257095" y="18881"/>
                    <a:pt x="262387" y="16248"/>
                  </a:cubicBezTo>
                  <a:cubicBezTo>
                    <a:pt x="272970" y="10981"/>
                    <a:pt x="280908" y="5713"/>
                    <a:pt x="288845" y="3080"/>
                  </a:cubicBezTo>
                  <a:cubicBezTo>
                    <a:pt x="298106" y="446"/>
                    <a:pt x="306043" y="-541"/>
                    <a:pt x="312658" y="282"/>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41" name="iśḻíḋé">
              <a:extLst>
                <a:ext uri="{FF2B5EF4-FFF2-40B4-BE49-F238E27FC236}">
                  <a16:creationId xmlns:a16="http://schemas.microsoft.com/office/drawing/2014/main" id="{1E6BB8AF-5B3B-4239-9AC2-CCB4D7450C4A}"/>
                </a:ext>
              </a:extLst>
            </p:cNvPr>
            <p:cNvSpPr/>
            <p:nvPr/>
          </p:nvSpPr>
          <p:spPr bwMode="auto">
            <a:xfrm>
              <a:off x="8616451" y="2948111"/>
              <a:ext cx="432032" cy="430384"/>
            </a:xfrm>
            <a:custGeom>
              <a:avLst/>
              <a:gdLst>
                <a:gd name="connsiteX0" fmla="*/ 295780 w 336635"/>
                <a:gd name="connsiteY0" fmla="*/ 150213 h 335351"/>
                <a:gd name="connsiteX1" fmla="*/ 259128 w 336635"/>
                <a:gd name="connsiteY1" fmla="*/ 257550 h 335351"/>
                <a:gd name="connsiteX2" fmla="*/ 151791 w 336635"/>
                <a:gd name="connsiteY2" fmla="*/ 294202 h 335351"/>
                <a:gd name="connsiteX3" fmla="*/ 227713 w 336635"/>
                <a:gd name="connsiteY3" fmla="*/ 226135 h 335351"/>
                <a:gd name="connsiteX4" fmla="*/ 295780 w 336635"/>
                <a:gd name="connsiteY4" fmla="*/ 150213 h 335351"/>
                <a:gd name="connsiteX5" fmla="*/ 103605 w 336635"/>
                <a:gd name="connsiteY5" fmla="*/ 89611 h 335351"/>
                <a:gd name="connsiteX6" fmla="*/ 94601 w 336635"/>
                <a:gd name="connsiteY6" fmla="*/ 93546 h 335351"/>
                <a:gd name="connsiteX7" fmla="*/ 64478 w 336635"/>
                <a:gd name="connsiteY7" fmla="*/ 166985 h 335351"/>
                <a:gd name="connsiteX8" fmla="*/ 76265 w 336635"/>
                <a:gd name="connsiteY8" fmla="*/ 178788 h 335351"/>
                <a:gd name="connsiteX9" fmla="*/ 89362 w 336635"/>
                <a:gd name="connsiteY9" fmla="*/ 166985 h 335351"/>
                <a:gd name="connsiteX10" fmla="*/ 111627 w 336635"/>
                <a:gd name="connsiteY10" fmla="*/ 110594 h 335351"/>
                <a:gd name="connsiteX11" fmla="*/ 111627 w 336635"/>
                <a:gd name="connsiteY11" fmla="*/ 93546 h 335351"/>
                <a:gd name="connsiteX12" fmla="*/ 103605 w 336635"/>
                <a:gd name="connsiteY12" fmla="*/ 89611 h 335351"/>
                <a:gd name="connsiteX13" fmla="*/ 312658 w 336635"/>
                <a:gd name="connsiteY13" fmla="*/ 282 h 335351"/>
                <a:gd name="connsiteX14" fmla="*/ 328533 w 336635"/>
                <a:gd name="connsiteY14" fmla="*/ 8347 h 335351"/>
                <a:gd name="connsiteX15" fmla="*/ 332501 w 336635"/>
                <a:gd name="connsiteY15" fmla="*/ 47850 h 335351"/>
                <a:gd name="connsiteX16" fmla="*/ 308689 w 336635"/>
                <a:gd name="connsiteY16" fmla="*/ 92620 h 335351"/>
                <a:gd name="connsiteX17" fmla="*/ 210793 w 336635"/>
                <a:gd name="connsiteY17" fmla="*/ 209812 h 335351"/>
                <a:gd name="connsiteX18" fmla="*/ 93053 w 336635"/>
                <a:gd name="connsiteY18" fmla="*/ 307253 h 335351"/>
                <a:gd name="connsiteX19" fmla="*/ 48074 w 336635"/>
                <a:gd name="connsiteY19" fmla="*/ 332271 h 335351"/>
                <a:gd name="connsiteX20" fmla="*/ 8386 w 336635"/>
                <a:gd name="connsiteY20" fmla="*/ 327004 h 335351"/>
                <a:gd name="connsiteX21" fmla="*/ 3095 w 336635"/>
                <a:gd name="connsiteY21" fmla="*/ 287501 h 335351"/>
                <a:gd name="connsiteX22" fmla="*/ 12355 w 336635"/>
                <a:gd name="connsiteY22" fmla="*/ 267750 h 335351"/>
                <a:gd name="connsiteX23" fmla="*/ 28230 w 336635"/>
                <a:gd name="connsiteY23" fmla="*/ 242731 h 335351"/>
                <a:gd name="connsiteX24" fmla="*/ 30876 w 336635"/>
                <a:gd name="connsiteY24" fmla="*/ 237464 h 335351"/>
                <a:gd name="connsiteX25" fmla="*/ 49397 w 336635"/>
                <a:gd name="connsiteY25" fmla="*/ 265116 h 335351"/>
                <a:gd name="connsiteX26" fmla="*/ 41459 w 336635"/>
                <a:gd name="connsiteY26" fmla="*/ 279601 h 335351"/>
                <a:gd name="connsiteX27" fmla="*/ 30876 w 336635"/>
                <a:gd name="connsiteY27" fmla="*/ 304619 h 335351"/>
                <a:gd name="connsiteX28" fmla="*/ 83793 w 336635"/>
                <a:gd name="connsiteY28" fmla="*/ 275650 h 335351"/>
                <a:gd name="connsiteX29" fmla="*/ 91730 w 336635"/>
                <a:gd name="connsiteY29" fmla="*/ 271700 h 335351"/>
                <a:gd name="connsiteX30" fmla="*/ 77178 w 336635"/>
                <a:gd name="connsiteY30" fmla="*/ 258532 h 335351"/>
                <a:gd name="connsiteX31" fmla="*/ 77178 w 336635"/>
                <a:gd name="connsiteY31" fmla="*/ 76819 h 335351"/>
                <a:gd name="connsiteX32" fmla="*/ 259741 w 336635"/>
                <a:gd name="connsiteY32" fmla="*/ 76819 h 335351"/>
                <a:gd name="connsiteX33" fmla="*/ 272970 w 336635"/>
                <a:gd name="connsiteY33" fmla="*/ 91303 h 335351"/>
                <a:gd name="connsiteX34" fmla="*/ 276939 w 336635"/>
                <a:gd name="connsiteY34" fmla="*/ 83403 h 335351"/>
                <a:gd name="connsiteX35" fmla="*/ 306043 w 336635"/>
                <a:gd name="connsiteY35" fmla="*/ 30732 h 335351"/>
                <a:gd name="connsiteX36" fmla="*/ 272970 w 336635"/>
                <a:gd name="connsiteY36" fmla="*/ 46533 h 335351"/>
                <a:gd name="connsiteX37" fmla="*/ 266355 w 336635"/>
                <a:gd name="connsiteY37" fmla="*/ 49167 h 335351"/>
                <a:gd name="connsiteX38" fmla="*/ 238574 w 336635"/>
                <a:gd name="connsiteY38" fmla="*/ 30732 h 335351"/>
                <a:gd name="connsiteX39" fmla="*/ 243866 w 336635"/>
                <a:gd name="connsiteY39" fmla="*/ 28098 h 335351"/>
                <a:gd name="connsiteX40" fmla="*/ 262387 w 336635"/>
                <a:gd name="connsiteY40" fmla="*/ 16248 h 335351"/>
                <a:gd name="connsiteX41" fmla="*/ 288845 w 336635"/>
                <a:gd name="connsiteY41" fmla="*/ 3080 h 335351"/>
                <a:gd name="connsiteX42" fmla="*/ 312658 w 336635"/>
                <a:gd name="connsiteY42" fmla="*/ 282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635" h="335351">
                  <a:moveTo>
                    <a:pt x="295780" y="150213"/>
                  </a:moveTo>
                  <a:cubicBezTo>
                    <a:pt x="301016" y="188174"/>
                    <a:pt x="289235" y="228753"/>
                    <a:pt x="259128" y="257550"/>
                  </a:cubicBezTo>
                  <a:cubicBezTo>
                    <a:pt x="230330" y="287657"/>
                    <a:pt x="189752" y="299438"/>
                    <a:pt x="151791" y="294202"/>
                  </a:cubicBezTo>
                  <a:cubicBezTo>
                    <a:pt x="176662" y="274567"/>
                    <a:pt x="201533" y="251005"/>
                    <a:pt x="227713" y="226135"/>
                  </a:cubicBezTo>
                  <a:cubicBezTo>
                    <a:pt x="252583" y="199955"/>
                    <a:pt x="276145" y="175084"/>
                    <a:pt x="295780" y="150213"/>
                  </a:cubicBezTo>
                  <a:close/>
                  <a:moveTo>
                    <a:pt x="103605" y="89611"/>
                  </a:moveTo>
                  <a:cubicBezTo>
                    <a:pt x="100495" y="89611"/>
                    <a:pt x="97220" y="90923"/>
                    <a:pt x="94601" y="93546"/>
                  </a:cubicBezTo>
                  <a:cubicBezTo>
                    <a:pt x="74956" y="113217"/>
                    <a:pt x="64478" y="139445"/>
                    <a:pt x="64478" y="166985"/>
                  </a:cubicBezTo>
                  <a:cubicBezTo>
                    <a:pt x="64478" y="173542"/>
                    <a:pt x="69717" y="178788"/>
                    <a:pt x="76265" y="178788"/>
                  </a:cubicBezTo>
                  <a:cubicBezTo>
                    <a:pt x="82814" y="178788"/>
                    <a:pt x="89362" y="173542"/>
                    <a:pt x="89362" y="166985"/>
                  </a:cubicBezTo>
                  <a:cubicBezTo>
                    <a:pt x="89362" y="146002"/>
                    <a:pt x="97221" y="126331"/>
                    <a:pt x="111627" y="110594"/>
                  </a:cubicBezTo>
                  <a:cubicBezTo>
                    <a:pt x="116866" y="105348"/>
                    <a:pt x="116866" y="97480"/>
                    <a:pt x="111627" y="93546"/>
                  </a:cubicBezTo>
                  <a:cubicBezTo>
                    <a:pt x="109663" y="90923"/>
                    <a:pt x="106716" y="89611"/>
                    <a:pt x="103605" y="89611"/>
                  </a:cubicBezTo>
                  <a:close/>
                  <a:moveTo>
                    <a:pt x="312658" y="282"/>
                  </a:moveTo>
                  <a:cubicBezTo>
                    <a:pt x="319272" y="1105"/>
                    <a:pt x="324564" y="3738"/>
                    <a:pt x="328533" y="8347"/>
                  </a:cubicBezTo>
                  <a:cubicBezTo>
                    <a:pt x="337793" y="16248"/>
                    <a:pt x="339116" y="29415"/>
                    <a:pt x="332501" y="47850"/>
                  </a:cubicBezTo>
                  <a:cubicBezTo>
                    <a:pt x="328533" y="59701"/>
                    <a:pt x="320595" y="75502"/>
                    <a:pt x="308689" y="92620"/>
                  </a:cubicBezTo>
                  <a:cubicBezTo>
                    <a:pt x="286199" y="128172"/>
                    <a:pt x="251803" y="168992"/>
                    <a:pt x="210793" y="209812"/>
                  </a:cubicBezTo>
                  <a:cubicBezTo>
                    <a:pt x="169782" y="250632"/>
                    <a:pt x="127449" y="284868"/>
                    <a:pt x="93053" y="307253"/>
                  </a:cubicBezTo>
                  <a:cubicBezTo>
                    <a:pt x="75855" y="319103"/>
                    <a:pt x="59980" y="327004"/>
                    <a:pt x="48074" y="332271"/>
                  </a:cubicBezTo>
                  <a:cubicBezTo>
                    <a:pt x="29553" y="337538"/>
                    <a:pt x="16324" y="336221"/>
                    <a:pt x="8386" y="327004"/>
                  </a:cubicBezTo>
                  <a:cubicBezTo>
                    <a:pt x="-874" y="319103"/>
                    <a:pt x="-2197" y="305936"/>
                    <a:pt x="3095" y="287501"/>
                  </a:cubicBezTo>
                  <a:cubicBezTo>
                    <a:pt x="5741" y="282234"/>
                    <a:pt x="8386" y="275650"/>
                    <a:pt x="12355" y="267750"/>
                  </a:cubicBezTo>
                  <a:cubicBezTo>
                    <a:pt x="16324" y="259849"/>
                    <a:pt x="21616" y="251949"/>
                    <a:pt x="28230" y="242731"/>
                  </a:cubicBezTo>
                  <a:cubicBezTo>
                    <a:pt x="28230" y="241414"/>
                    <a:pt x="29553" y="238781"/>
                    <a:pt x="30876" y="237464"/>
                  </a:cubicBezTo>
                  <a:cubicBezTo>
                    <a:pt x="36168" y="247998"/>
                    <a:pt x="42782" y="257216"/>
                    <a:pt x="49397" y="265116"/>
                  </a:cubicBezTo>
                  <a:cubicBezTo>
                    <a:pt x="46751" y="270383"/>
                    <a:pt x="44105" y="275650"/>
                    <a:pt x="41459" y="279601"/>
                  </a:cubicBezTo>
                  <a:cubicBezTo>
                    <a:pt x="34845" y="291451"/>
                    <a:pt x="32199" y="299352"/>
                    <a:pt x="30876" y="304619"/>
                  </a:cubicBezTo>
                  <a:cubicBezTo>
                    <a:pt x="38813" y="301986"/>
                    <a:pt x="56011" y="296718"/>
                    <a:pt x="83793" y="275650"/>
                  </a:cubicBezTo>
                  <a:cubicBezTo>
                    <a:pt x="86439" y="274333"/>
                    <a:pt x="89084" y="273017"/>
                    <a:pt x="91730" y="271700"/>
                  </a:cubicBezTo>
                  <a:cubicBezTo>
                    <a:pt x="86439" y="267750"/>
                    <a:pt x="81147" y="263799"/>
                    <a:pt x="77178" y="258532"/>
                  </a:cubicBezTo>
                  <a:cubicBezTo>
                    <a:pt x="25584" y="208495"/>
                    <a:pt x="25584" y="126856"/>
                    <a:pt x="77178" y="76819"/>
                  </a:cubicBezTo>
                  <a:cubicBezTo>
                    <a:pt x="127449" y="25465"/>
                    <a:pt x="209470" y="25465"/>
                    <a:pt x="259741" y="76819"/>
                  </a:cubicBezTo>
                  <a:cubicBezTo>
                    <a:pt x="265033" y="80769"/>
                    <a:pt x="269001" y="86036"/>
                    <a:pt x="272970" y="91303"/>
                  </a:cubicBezTo>
                  <a:cubicBezTo>
                    <a:pt x="274293" y="88670"/>
                    <a:pt x="275616" y="86036"/>
                    <a:pt x="276939" y="83403"/>
                  </a:cubicBezTo>
                  <a:cubicBezTo>
                    <a:pt x="298106" y="55750"/>
                    <a:pt x="303397" y="38633"/>
                    <a:pt x="306043" y="30732"/>
                  </a:cubicBezTo>
                  <a:cubicBezTo>
                    <a:pt x="299428" y="32049"/>
                    <a:pt x="288845" y="35999"/>
                    <a:pt x="272970" y="46533"/>
                  </a:cubicBezTo>
                  <a:cubicBezTo>
                    <a:pt x="270324" y="47850"/>
                    <a:pt x="269001" y="47850"/>
                    <a:pt x="266355" y="49167"/>
                  </a:cubicBezTo>
                  <a:cubicBezTo>
                    <a:pt x="258418" y="42583"/>
                    <a:pt x="249158" y="35999"/>
                    <a:pt x="238574" y="30732"/>
                  </a:cubicBezTo>
                  <a:cubicBezTo>
                    <a:pt x="239897" y="29415"/>
                    <a:pt x="242543" y="28098"/>
                    <a:pt x="243866" y="28098"/>
                  </a:cubicBezTo>
                  <a:cubicBezTo>
                    <a:pt x="250480" y="22831"/>
                    <a:pt x="257095" y="18881"/>
                    <a:pt x="262387" y="16248"/>
                  </a:cubicBezTo>
                  <a:cubicBezTo>
                    <a:pt x="272970" y="10981"/>
                    <a:pt x="280908" y="5713"/>
                    <a:pt x="288845" y="3080"/>
                  </a:cubicBezTo>
                  <a:cubicBezTo>
                    <a:pt x="298106" y="446"/>
                    <a:pt x="306043" y="-541"/>
                    <a:pt x="312658" y="282"/>
                  </a:cubicBezTo>
                  <a:close/>
                </a:path>
              </a:pathLst>
            </a:custGeom>
            <a:solidFill>
              <a:schemeClr val="bg1"/>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42" name="ïṣḻïḑé">
              <a:extLst>
                <a:ext uri="{FF2B5EF4-FFF2-40B4-BE49-F238E27FC236}">
                  <a16:creationId xmlns:a16="http://schemas.microsoft.com/office/drawing/2014/main" id="{C5963670-C765-4ACF-A634-C7ABD6B5290F}"/>
                </a:ext>
              </a:extLst>
            </p:cNvPr>
            <p:cNvSpPr/>
            <p:nvPr/>
          </p:nvSpPr>
          <p:spPr>
            <a:xfrm>
              <a:off x="1185702" y="2991869"/>
              <a:ext cx="1426957"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sz="1400" b="1" dirty="0">
                  <a:solidFill>
                    <a:schemeClr val="tx1"/>
                  </a:solidFill>
                </a:rPr>
                <a:t>IaaS</a:t>
              </a:r>
              <a:endParaRPr lang="id-ID" altLang="zh-CN" sz="1400" b="1" dirty="0">
                <a:solidFill>
                  <a:schemeClr val="tx1"/>
                </a:solidFill>
              </a:endParaRPr>
            </a:p>
          </p:txBody>
        </p:sp>
        <p:sp>
          <p:nvSpPr>
            <p:cNvPr id="43" name="îşḻïdè">
              <a:extLst>
                <a:ext uri="{FF2B5EF4-FFF2-40B4-BE49-F238E27FC236}">
                  <a16:creationId xmlns:a16="http://schemas.microsoft.com/office/drawing/2014/main" id="{59235867-A978-43ED-A4BC-A56435508880}"/>
                </a:ext>
              </a:extLst>
            </p:cNvPr>
            <p:cNvSpPr/>
            <p:nvPr/>
          </p:nvSpPr>
          <p:spPr>
            <a:xfrm>
              <a:off x="4133366" y="2991869"/>
              <a:ext cx="1112332"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sz="1400" b="1" dirty="0">
                  <a:solidFill>
                    <a:schemeClr val="tx1"/>
                  </a:solidFill>
                </a:rPr>
                <a:t>PaaS</a:t>
              </a:r>
              <a:endParaRPr lang="id-ID" altLang="zh-CN" sz="1400" b="1" dirty="0">
                <a:solidFill>
                  <a:schemeClr val="tx1"/>
                </a:solidFill>
              </a:endParaRPr>
            </a:p>
          </p:txBody>
        </p:sp>
        <p:sp>
          <p:nvSpPr>
            <p:cNvPr id="44" name="íŝḷíḓè">
              <a:extLst>
                <a:ext uri="{FF2B5EF4-FFF2-40B4-BE49-F238E27FC236}">
                  <a16:creationId xmlns:a16="http://schemas.microsoft.com/office/drawing/2014/main" id="{C8348964-DBC3-4039-9911-314DB223DCF5}"/>
                </a:ext>
              </a:extLst>
            </p:cNvPr>
            <p:cNvSpPr/>
            <p:nvPr/>
          </p:nvSpPr>
          <p:spPr>
            <a:xfrm>
              <a:off x="6766405" y="2991869"/>
              <a:ext cx="1112332"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sz="1400" b="1" dirty="0">
                  <a:solidFill>
                    <a:schemeClr val="tx1"/>
                  </a:solidFill>
                </a:rPr>
                <a:t>SaaS</a:t>
              </a:r>
              <a:endParaRPr lang="id-ID" altLang="zh-CN" sz="1400" b="1" dirty="0">
                <a:solidFill>
                  <a:schemeClr val="tx1"/>
                </a:solidFill>
              </a:endParaRPr>
            </a:p>
          </p:txBody>
        </p:sp>
        <p:grpSp>
          <p:nvGrpSpPr>
            <p:cNvPr id="45" name="ïṧľîde">
              <a:extLst>
                <a:ext uri="{FF2B5EF4-FFF2-40B4-BE49-F238E27FC236}">
                  <a16:creationId xmlns:a16="http://schemas.microsoft.com/office/drawing/2014/main" id="{8D43C452-4E0E-406A-8A62-BF0FC9158333}"/>
                </a:ext>
              </a:extLst>
            </p:cNvPr>
            <p:cNvGrpSpPr/>
            <p:nvPr/>
          </p:nvGrpSpPr>
          <p:grpSpPr>
            <a:xfrm>
              <a:off x="2216476" y="4446018"/>
              <a:ext cx="2719417" cy="1730847"/>
              <a:chOff x="2311786" y="4446018"/>
              <a:chExt cx="2885982" cy="1730847"/>
            </a:xfrm>
          </p:grpSpPr>
          <p:grpSp>
            <p:nvGrpSpPr>
              <p:cNvPr id="56" name="iśļîdé">
                <a:extLst>
                  <a:ext uri="{FF2B5EF4-FFF2-40B4-BE49-F238E27FC236}">
                    <a16:creationId xmlns:a16="http://schemas.microsoft.com/office/drawing/2014/main" id="{BD66FBF0-F954-49DD-82B7-EDF382FD8F11}"/>
                  </a:ext>
                </a:extLst>
              </p:cNvPr>
              <p:cNvGrpSpPr/>
              <p:nvPr/>
            </p:nvGrpSpPr>
            <p:grpSpPr>
              <a:xfrm>
                <a:off x="2311786" y="4449503"/>
                <a:ext cx="2885982" cy="1727362"/>
                <a:chOff x="2311786" y="2327990"/>
                <a:chExt cx="2885982" cy="1727362"/>
              </a:xfrm>
            </p:grpSpPr>
            <p:sp>
              <p:nvSpPr>
                <p:cNvPr id="58" name="ïṡľîḋé">
                  <a:extLst>
                    <a:ext uri="{FF2B5EF4-FFF2-40B4-BE49-F238E27FC236}">
                      <a16:creationId xmlns:a16="http://schemas.microsoft.com/office/drawing/2014/main" id="{2FCB2821-B9E7-4615-A2F3-10F63BF60FD7}"/>
                    </a:ext>
                  </a:extLst>
                </p:cNvPr>
                <p:cNvSpPr/>
                <p:nvPr/>
              </p:nvSpPr>
              <p:spPr>
                <a:xfrm>
                  <a:off x="2311787" y="2327990"/>
                  <a:ext cx="2794314"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400" b="1" dirty="0">
                      <a:solidFill>
                        <a:schemeClr val="tx1"/>
                      </a:solidFill>
                    </a:rPr>
                    <a:t>基础设施即服务（</a:t>
                  </a:r>
                  <a:r>
                    <a:rPr lang="en-US" altLang="zh-CN" sz="1400" b="1" dirty="0">
                      <a:solidFill>
                        <a:schemeClr val="tx1"/>
                      </a:solidFill>
                    </a:rPr>
                    <a:t>IaaS</a:t>
                  </a:r>
                  <a:r>
                    <a:rPr lang="zh-CN" altLang="en-US" sz="1400" b="1" dirty="0">
                      <a:solidFill>
                        <a:schemeClr val="tx1"/>
                      </a:solidFill>
                    </a:rPr>
                    <a:t>）</a:t>
                  </a:r>
                  <a:endParaRPr lang="id-ID" altLang="zh-CN" sz="1400" b="1" dirty="0">
                    <a:solidFill>
                      <a:schemeClr val="tx1"/>
                    </a:solidFill>
                  </a:endParaRPr>
                </a:p>
              </p:txBody>
            </p:sp>
            <p:sp>
              <p:nvSpPr>
                <p:cNvPr id="59" name="iṧlíḋé">
                  <a:extLst>
                    <a:ext uri="{FF2B5EF4-FFF2-40B4-BE49-F238E27FC236}">
                      <a16:creationId xmlns:a16="http://schemas.microsoft.com/office/drawing/2014/main" id="{A198A36F-3F6F-4C43-BB51-A1FE36DAA3A3}"/>
                    </a:ext>
                  </a:extLst>
                </p:cNvPr>
                <p:cNvSpPr/>
                <p:nvPr/>
              </p:nvSpPr>
              <p:spPr bwMode="auto">
                <a:xfrm>
                  <a:off x="2311786" y="2716987"/>
                  <a:ext cx="2885982" cy="133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000" dirty="0"/>
                    <a:t>消费者使用“基础计算资源”，如处理能力、存储空间、网络组件或中间件。消费者能掌控操作系统、存储空间、已部署的应用程序及网络组件（如防火墙、负载平衡器等），但并不掌控云基础架构。例如：</a:t>
                  </a:r>
                  <a:r>
                    <a:rPr lang="en-US" altLang="zh-CN" sz="1000" dirty="0"/>
                    <a:t>Amazon AWS</a:t>
                  </a:r>
                  <a:r>
                    <a:rPr lang="zh-CN" altLang="en-US" sz="1000" dirty="0"/>
                    <a:t>、阿里云等。</a:t>
                  </a:r>
                </a:p>
              </p:txBody>
            </p:sp>
          </p:grpSp>
          <p:cxnSp>
            <p:nvCxnSpPr>
              <p:cNvPr id="57" name="直接连接符 56">
                <a:extLst>
                  <a:ext uri="{FF2B5EF4-FFF2-40B4-BE49-F238E27FC236}">
                    <a16:creationId xmlns:a16="http://schemas.microsoft.com/office/drawing/2014/main" id="{5D2E72B3-8105-4F59-B05F-31CAA862AEC6}"/>
                  </a:ext>
                </a:extLst>
              </p:cNvPr>
              <p:cNvCxnSpPr>
                <a:cxnSpLocks/>
              </p:cNvCxnSpPr>
              <p:nvPr/>
            </p:nvCxnSpPr>
            <p:spPr>
              <a:xfrm>
                <a:off x="2311787" y="4446018"/>
                <a:ext cx="0" cy="165620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6" name="iṧḷïḓé">
              <a:extLst>
                <a:ext uri="{FF2B5EF4-FFF2-40B4-BE49-F238E27FC236}">
                  <a16:creationId xmlns:a16="http://schemas.microsoft.com/office/drawing/2014/main" id="{678D1E68-C2EE-4282-B4B4-74EE1D513C17}"/>
                </a:ext>
              </a:extLst>
            </p:cNvPr>
            <p:cNvGrpSpPr/>
            <p:nvPr/>
          </p:nvGrpSpPr>
          <p:grpSpPr>
            <a:xfrm>
              <a:off x="5105826" y="4450665"/>
              <a:ext cx="2376730" cy="1651555"/>
              <a:chOff x="1473592" y="4450665"/>
              <a:chExt cx="2522306" cy="1651555"/>
            </a:xfrm>
          </p:grpSpPr>
          <p:grpSp>
            <p:nvGrpSpPr>
              <p:cNvPr id="52" name="îṥľïḓè">
                <a:extLst>
                  <a:ext uri="{FF2B5EF4-FFF2-40B4-BE49-F238E27FC236}">
                    <a16:creationId xmlns:a16="http://schemas.microsoft.com/office/drawing/2014/main" id="{05EFD9A2-8182-402A-B0A9-EA155F10678C}"/>
                  </a:ext>
                </a:extLst>
              </p:cNvPr>
              <p:cNvGrpSpPr/>
              <p:nvPr/>
            </p:nvGrpSpPr>
            <p:grpSpPr>
              <a:xfrm>
                <a:off x="1473592" y="4454150"/>
                <a:ext cx="2522306" cy="1648070"/>
                <a:chOff x="1473592" y="2332637"/>
                <a:chExt cx="2522306" cy="1648070"/>
              </a:xfrm>
            </p:grpSpPr>
            <p:sp>
              <p:nvSpPr>
                <p:cNvPr id="54" name="îṩlîdè">
                  <a:extLst>
                    <a:ext uri="{FF2B5EF4-FFF2-40B4-BE49-F238E27FC236}">
                      <a16:creationId xmlns:a16="http://schemas.microsoft.com/office/drawing/2014/main" id="{BA092785-07B2-4E43-BA7D-82FEBB6C07FD}"/>
                    </a:ext>
                  </a:extLst>
                </p:cNvPr>
                <p:cNvSpPr/>
                <p:nvPr/>
              </p:nvSpPr>
              <p:spPr>
                <a:xfrm>
                  <a:off x="1473592" y="2332637"/>
                  <a:ext cx="1762289"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400" b="1" dirty="0">
                      <a:solidFill>
                        <a:schemeClr val="tx1"/>
                      </a:solidFill>
                    </a:rPr>
                    <a:t>平台即服务（</a:t>
                  </a:r>
                  <a:r>
                    <a:rPr lang="en-US" altLang="zh-CN" sz="1400" b="1" dirty="0">
                      <a:solidFill>
                        <a:schemeClr val="tx1"/>
                      </a:solidFill>
                    </a:rPr>
                    <a:t>PaaS</a:t>
                  </a:r>
                  <a:r>
                    <a:rPr lang="zh-CN" altLang="en-US" sz="1400" b="1" dirty="0">
                      <a:solidFill>
                        <a:schemeClr val="tx1"/>
                      </a:solidFill>
                    </a:rPr>
                    <a:t>）</a:t>
                  </a:r>
                  <a:endParaRPr lang="id-ID" altLang="zh-CN" sz="1400" b="1" dirty="0">
                    <a:solidFill>
                      <a:schemeClr val="tx1"/>
                    </a:solidFill>
                  </a:endParaRPr>
                </a:p>
              </p:txBody>
            </p:sp>
            <p:sp>
              <p:nvSpPr>
                <p:cNvPr id="55" name="ïṥ1ïḋé">
                  <a:extLst>
                    <a:ext uri="{FF2B5EF4-FFF2-40B4-BE49-F238E27FC236}">
                      <a16:creationId xmlns:a16="http://schemas.microsoft.com/office/drawing/2014/main" id="{88660B99-2098-44E8-B15A-C4775619CE0F}"/>
                    </a:ext>
                  </a:extLst>
                </p:cNvPr>
                <p:cNvSpPr/>
                <p:nvPr/>
              </p:nvSpPr>
              <p:spPr bwMode="auto">
                <a:xfrm>
                  <a:off x="1473592" y="2721634"/>
                  <a:ext cx="2522306" cy="12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000" dirty="0"/>
                    <a:t>消费者使用主机操作应用程序。消费者掌控运作应用程序的环境（也拥有主机部分掌控权），但并不掌控操作系统、硬件或运作的网络基础架构。平台通常是应用程序基础架构。例如：</a:t>
                  </a:r>
                  <a:r>
                    <a:rPr lang="en-US" altLang="zh-CN" sz="1000" dirty="0"/>
                    <a:t>Google App Engine</a:t>
                  </a:r>
                  <a:r>
                    <a:rPr lang="zh-CN" altLang="en-US" sz="1000" dirty="0"/>
                    <a:t>。</a:t>
                  </a:r>
                  <a:endParaRPr lang="en-US" altLang="zh-CN" sz="1000" dirty="0"/>
                </a:p>
              </p:txBody>
            </p:sp>
          </p:grpSp>
          <p:cxnSp>
            <p:nvCxnSpPr>
              <p:cNvPr id="53" name="直接连接符 52">
                <a:extLst>
                  <a:ext uri="{FF2B5EF4-FFF2-40B4-BE49-F238E27FC236}">
                    <a16:creationId xmlns:a16="http://schemas.microsoft.com/office/drawing/2014/main" id="{62A26117-586C-4C59-BA9B-E07C28EFDD08}"/>
                  </a:ext>
                </a:extLst>
              </p:cNvPr>
              <p:cNvCxnSpPr>
                <a:cxnSpLocks/>
              </p:cNvCxnSpPr>
              <p:nvPr/>
            </p:nvCxnSpPr>
            <p:spPr>
              <a:xfrm>
                <a:off x="1473592" y="4450665"/>
                <a:ext cx="0" cy="165155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7" name="îş1íde">
              <a:extLst>
                <a:ext uri="{FF2B5EF4-FFF2-40B4-BE49-F238E27FC236}">
                  <a16:creationId xmlns:a16="http://schemas.microsoft.com/office/drawing/2014/main" id="{494A0A91-5C5D-45FC-B4C3-B2EE24BD07DA}"/>
                </a:ext>
              </a:extLst>
            </p:cNvPr>
            <p:cNvGrpSpPr/>
            <p:nvPr/>
          </p:nvGrpSpPr>
          <p:grpSpPr>
            <a:xfrm>
              <a:off x="7738866" y="4441646"/>
              <a:ext cx="2496816" cy="1660574"/>
              <a:chOff x="363387" y="4441646"/>
              <a:chExt cx="2649747" cy="1660574"/>
            </a:xfrm>
          </p:grpSpPr>
          <p:grpSp>
            <p:nvGrpSpPr>
              <p:cNvPr id="48" name="íśḻíḑè">
                <a:extLst>
                  <a:ext uri="{FF2B5EF4-FFF2-40B4-BE49-F238E27FC236}">
                    <a16:creationId xmlns:a16="http://schemas.microsoft.com/office/drawing/2014/main" id="{D9E0EB85-27C8-4DDD-95D7-BD106412257A}"/>
                  </a:ext>
                </a:extLst>
              </p:cNvPr>
              <p:cNvGrpSpPr/>
              <p:nvPr/>
            </p:nvGrpSpPr>
            <p:grpSpPr>
              <a:xfrm>
                <a:off x="363387" y="4445131"/>
                <a:ext cx="2649747" cy="1657089"/>
                <a:chOff x="363387" y="2323618"/>
                <a:chExt cx="2649747" cy="1657089"/>
              </a:xfrm>
            </p:grpSpPr>
            <p:sp>
              <p:nvSpPr>
                <p:cNvPr id="50" name="îśļîḋé">
                  <a:extLst>
                    <a:ext uri="{FF2B5EF4-FFF2-40B4-BE49-F238E27FC236}">
                      <a16:creationId xmlns:a16="http://schemas.microsoft.com/office/drawing/2014/main" id="{407BC8D8-6C2A-4620-83E6-72E685C4170C}"/>
                    </a:ext>
                  </a:extLst>
                </p:cNvPr>
                <p:cNvSpPr/>
                <p:nvPr/>
              </p:nvSpPr>
              <p:spPr>
                <a:xfrm>
                  <a:off x="363387" y="2323618"/>
                  <a:ext cx="1762289" cy="38899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400" b="1" dirty="0">
                      <a:solidFill>
                        <a:schemeClr val="tx1"/>
                      </a:solidFill>
                    </a:rPr>
                    <a:t>软件即服务（</a:t>
                  </a:r>
                  <a:r>
                    <a:rPr lang="en-US" altLang="zh-CN" sz="1400" b="1" dirty="0">
                      <a:solidFill>
                        <a:schemeClr val="tx1"/>
                      </a:solidFill>
                    </a:rPr>
                    <a:t>SaaS</a:t>
                  </a:r>
                  <a:r>
                    <a:rPr lang="zh-CN" altLang="en-US" sz="1400" b="1" dirty="0">
                      <a:solidFill>
                        <a:schemeClr val="tx1"/>
                      </a:solidFill>
                    </a:rPr>
                    <a:t>）</a:t>
                  </a:r>
                  <a:endParaRPr lang="id-ID" altLang="zh-CN" sz="1400" b="1" dirty="0">
                    <a:solidFill>
                      <a:schemeClr val="tx1"/>
                    </a:solidFill>
                  </a:endParaRPr>
                </a:p>
              </p:txBody>
            </p:sp>
            <p:sp>
              <p:nvSpPr>
                <p:cNvPr id="51" name="ïṡḷídê">
                  <a:extLst>
                    <a:ext uri="{FF2B5EF4-FFF2-40B4-BE49-F238E27FC236}">
                      <a16:creationId xmlns:a16="http://schemas.microsoft.com/office/drawing/2014/main" id="{B2F198F3-A2DD-4A40-A1DC-D17912C88FA4}"/>
                    </a:ext>
                  </a:extLst>
                </p:cNvPr>
                <p:cNvSpPr/>
                <p:nvPr/>
              </p:nvSpPr>
              <p:spPr bwMode="auto">
                <a:xfrm>
                  <a:off x="363387" y="2712615"/>
                  <a:ext cx="2649747" cy="126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000" dirty="0"/>
                    <a:t>消费者使用应用程序，但并不掌控操作系统、硬件或运作的网络基础架构。是一种服务观念的基础，软件服务供应商，以租赁的概念提供客户服务，而非购买，比较常见的模式是提供一组账号密码。例如：</a:t>
                  </a:r>
                  <a:r>
                    <a:rPr lang="en-US" altLang="zh-CN" sz="1000" dirty="0"/>
                    <a:t>Microsoft CRM</a:t>
                  </a:r>
                  <a:r>
                    <a:rPr lang="zh-CN" altLang="en-US" sz="1000" dirty="0"/>
                    <a:t>与</a:t>
                  </a:r>
                  <a:r>
                    <a:rPr lang="en-US" altLang="zh-CN" sz="1000" dirty="0"/>
                    <a:t>Salesforce.com</a:t>
                  </a:r>
                  <a:r>
                    <a:rPr lang="zh-CN" altLang="en-US" sz="1000" dirty="0"/>
                    <a:t>。</a:t>
                  </a:r>
                </a:p>
              </p:txBody>
            </p:sp>
          </p:grpSp>
          <p:cxnSp>
            <p:nvCxnSpPr>
              <p:cNvPr id="49" name="直接连接符 48">
                <a:extLst>
                  <a:ext uri="{FF2B5EF4-FFF2-40B4-BE49-F238E27FC236}">
                    <a16:creationId xmlns:a16="http://schemas.microsoft.com/office/drawing/2014/main" id="{CABCD687-9D5C-41E7-A54E-0E5431F03ED1}"/>
                  </a:ext>
                </a:extLst>
              </p:cNvPr>
              <p:cNvCxnSpPr>
                <a:cxnSpLocks/>
              </p:cNvCxnSpPr>
              <p:nvPr/>
            </p:nvCxnSpPr>
            <p:spPr>
              <a:xfrm>
                <a:off x="363387" y="4441646"/>
                <a:ext cx="0" cy="1660574"/>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90370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大数据与云计算的关系</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aphicFrame>
        <p:nvGraphicFramePr>
          <p:cNvPr id="8" name="图示 7"/>
          <p:cNvGraphicFramePr/>
          <p:nvPr>
            <p:extLst>
              <p:ext uri="{D42A27DB-BD31-4B8C-83A1-F6EECF244321}">
                <p14:modId xmlns:p14="http://schemas.microsoft.com/office/powerpoint/2010/main" val="2686199151"/>
              </p:ext>
            </p:extLst>
          </p:nvPr>
        </p:nvGraphicFramePr>
        <p:xfrm>
          <a:off x="5691417" y="1524000"/>
          <a:ext cx="5150757" cy="39322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椭圆 8"/>
          <p:cNvSpPr/>
          <p:nvPr/>
        </p:nvSpPr>
        <p:spPr>
          <a:xfrm>
            <a:off x="1469571" y="1524000"/>
            <a:ext cx="4212771" cy="4147457"/>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1881416" y="2262504"/>
            <a:ext cx="3398156" cy="2893100"/>
          </a:xfrm>
          <a:prstGeom prst="rect">
            <a:avLst/>
          </a:prstGeom>
        </p:spPr>
        <p:txBody>
          <a:bodyPr wrap="square">
            <a:spAutoFit/>
          </a:bodyPr>
          <a:lstStyle/>
          <a:p>
            <a:pPr marL="285750" indent="-285750">
              <a:lnSpc>
                <a:spcPct val="130000"/>
              </a:lnSpc>
              <a:buFont typeface="Wingdings" panose="05000000000000000000" pitchFamily="2" charset="2"/>
              <a:buChar char="l"/>
            </a:pPr>
            <a:r>
              <a:rPr lang="zh-CN" altLang="en-US" sz="1400" dirty="0">
                <a:solidFill>
                  <a:schemeClr val="bg1"/>
                </a:solidFill>
                <a:ea typeface="方正兰亭黑简体" panose="02000000000000000000" pitchFamily="2" charset="-122"/>
                <a:sym typeface="Huawei Sans" panose="020C0503030203020204" pitchFamily="34" charset="0"/>
              </a:rPr>
              <a:t>总的来说，云与大数据之间是相辅相成，相得益彰的关系。</a:t>
            </a:r>
            <a:endParaRPr lang="en-US" altLang="zh-CN" sz="1400" dirty="0">
              <a:solidFill>
                <a:schemeClr val="bg1"/>
              </a:solidFill>
              <a:ea typeface="方正兰亭黑简体" panose="02000000000000000000" pitchFamily="2" charset="-122"/>
              <a:sym typeface="Huawei Sans" panose="020C0503030203020204" pitchFamily="34" charset="0"/>
            </a:endParaRPr>
          </a:p>
          <a:p>
            <a:pPr marL="285750" indent="-285750">
              <a:lnSpc>
                <a:spcPct val="130000"/>
              </a:lnSpc>
              <a:buFont typeface="Wingdings" panose="05000000000000000000" pitchFamily="2" charset="2"/>
              <a:buChar char="l"/>
            </a:pPr>
            <a:r>
              <a:rPr lang="zh-CN" altLang="en-US" sz="1400" dirty="0">
                <a:solidFill>
                  <a:schemeClr val="bg1"/>
                </a:solidFill>
                <a:ea typeface="方正兰亭黑简体" panose="02000000000000000000" pitchFamily="2" charset="-122"/>
                <a:sym typeface="Huawei Sans" panose="020C0503030203020204" pitchFamily="34" charset="0"/>
              </a:rPr>
              <a:t>大数据挖掘处理需要云作为平台，而大数据涵盖的价值和规律则能够使云更好的与行业应用结合并发挥更大的作用。</a:t>
            </a:r>
            <a:endParaRPr lang="en-US" altLang="zh-CN" sz="1400" dirty="0">
              <a:solidFill>
                <a:schemeClr val="bg1"/>
              </a:solidFill>
              <a:ea typeface="方正兰亭黑简体" panose="02000000000000000000" pitchFamily="2" charset="-122"/>
              <a:sym typeface="Huawei Sans" panose="020C0503030203020204" pitchFamily="34" charset="0"/>
            </a:endParaRPr>
          </a:p>
          <a:p>
            <a:pPr marL="285750" indent="-285750">
              <a:lnSpc>
                <a:spcPct val="130000"/>
              </a:lnSpc>
              <a:buFont typeface="Wingdings" panose="05000000000000000000" pitchFamily="2" charset="2"/>
              <a:buChar char="l"/>
            </a:pPr>
            <a:r>
              <a:rPr lang="zh-CN" altLang="en-US" sz="1400" dirty="0">
                <a:solidFill>
                  <a:schemeClr val="bg1"/>
                </a:solidFill>
                <a:ea typeface="方正兰亭黑简体" panose="02000000000000000000" pitchFamily="2" charset="-122"/>
                <a:sym typeface="Huawei Sans" panose="020C0503030203020204" pitchFamily="34" charset="0"/>
              </a:rPr>
              <a:t>云将计算资源作为服务支撑大数据的挖掘，而大数据的发展趋势是对实时交互的海量数据查询、分析提供了各自需要的价值信息。</a:t>
            </a:r>
          </a:p>
        </p:txBody>
      </p:sp>
    </p:spTree>
    <p:extLst>
      <p:ext uri="{BB962C8B-B14F-4D97-AF65-F5344CB8AC3E}">
        <p14:creationId xmlns:p14="http://schemas.microsoft.com/office/powerpoint/2010/main" val="27713973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云计算为大数据提供重要的技术支撑</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grpSp>
        <p:nvGrpSpPr>
          <p:cNvPr id="8" name="组合 7"/>
          <p:cNvGrpSpPr/>
          <p:nvPr/>
        </p:nvGrpSpPr>
        <p:grpSpPr>
          <a:xfrm>
            <a:off x="751188" y="1155032"/>
            <a:ext cx="10711257" cy="4784953"/>
            <a:chOff x="495993" y="1264946"/>
            <a:chExt cx="11211948" cy="4803331"/>
          </a:xfrm>
        </p:grpSpPr>
        <p:sp>
          <p:nvSpPr>
            <p:cNvPr id="9" name="圆角矩形 3"/>
            <p:cNvSpPr/>
            <p:nvPr/>
          </p:nvSpPr>
          <p:spPr bwMode="auto">
            <a:xfrm>
              <a:off x="8108878" y="1444647"/>
              <a:ext cx="3599063" cy="45959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a:extLst/>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圆角矩形 3"/>
            <p:cNvSpPr/>
            <p:nvPr/>
          </p:nvSpPr>
          <p:spPr bwMode="auto">
            <a:xfrm>
              <a:off x="4302435" y="1264946"/>
              <a:ext cx="3599063" cy="47756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a:extLst/>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 name="圆角矩形 3"/>
            <p:cNvSpPr/>
            <p:nvPr/>
          </p:nvSpPr>
          <p:spPr bwMode="auto">
            <a:xfrm>
              <a:off x="495993" y="1264946"/>
              <a:ext cx="3599063" cy="4775681"/>
            </a:xfrm>
            <a:prstGeom prst="rect">
              <a:avLst/>
            </a:prstGeom>
            <a:gradFill flip="none" rotWithShape="1">
              <a:gsLst>
                <a:gs pos="0">
                  <a:srgbClr val="4F81BD">
                    <a:lumMod val="40000"/>
                    <a:lumOff val="60000"/>
                    <a:alpha val="90000"/>
                  </a:srgbClr>
                </a:gs>
                <a:gs pos="10000">
                  <a:srgbClr val="226F9E"/>
                </a:gs>
                <a:gs pos="62000">
                  <a:srgbClr val="006192">
                    <a:lumMod val="43000"/>
                  </a:srgbClr>
                </a:gs>
                <a:gs pos="34000">
                  <a:srgbClr val="4F81BD">
                    <a:lumMod val="75000"/>
                    <a:alpha val="37000"/>
                  </a:srgbClr>
                </a:gs>
                <a:gs pos="98000">
                  <a:srgbClr val="0067B4">
                    <a:alpha val="51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a:extLst/>
          </p:spPr>
          <p:txBody>
            <a:bodyPr lIns="216747" tIns="108375" rIns="216747" bIns="108375"/>
            <a:lstStyle/>
            <a:p>
              <a:pPr marL="0" lvl="2" defTabSz="774051">
                <a:lnSpc>
                  <a:spcPts val="680"/>
                </a:lnSpc>
                <a:buClr>
                  <a:srgbClr val="C00000"/>
                </a:buClr>
                <a:buSzPct val="60000"/>
                <a:buFont typeface="Wingdings" pitchFamily="2" charset="2"/>
                <a:buChar char="n"/>
                <a:tabLst>
                  <a:tab pos="92848" algn="l"/>
                </a:tabLst>
                <a:defRPr/>
              </a:pPr>
              <a:endParaRPr lang="zh-CN" altLang="en-US" sz="14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AutoShape 32"/>
            <p:cNvSpPr>
              <a:spLocks noChangeArrowheads="1"/>
            </p:cNvSpPr>
            <p:nvPr/>
          </p:nvSpPr>
          <p:spPr bwMode="gray">
            <a:xfrm>
              <a:off x="495993"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等线" panose="02010600030101010101" pitchFamily="2" charset="-122"/>
                  <a:ea typeface="等线" panose="02010600030101010101" pitchFamily="2" charset="-122"/>
                  <a:cs typeface="Arial" pitchFamily="34" charset="0"/>
                  <a:sym typeface="Huawei Sans" panose="020C0503030203020204" pitchFamily="34" charset="0"/>
                </a:rPr>
                <a:t>计算资源共享</a:t>
              </a:r>
            </a:p>
          </p:txBody>
        </p:sp>
        <p:sp>
          <p:nvSpPr>
            <p:cNvPr id="13" name="AutoShape 32"/>
            <p:cNvSpPr>
              <a:spLocks noChangeArrowheads="1"/>
            </p:cNvSpPr>
            <p:nvPr/>
          </p:nvSpPr>
          <p:spPr bwMode="gray">
            <a:xfrm>
              <a:off x="4302435"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等线" panose="02010600030101010101" pitchFamily="2" charset="-122"/>
                  <a:ea typeface="等线" panose="02010600030101010101" pitchFamily="2" charset="-122"/>
                  <a:cs typeface="Arial" pitchFamily="34" charset="0"/>
                  <a:sym typeface="Huawei Sans" panose="020C0503030203020204" pitchFamily="34" charset="0"/>
                </a:rPr>
                <a:t>弹性伸缩</a:t>
              </a:r>
            </a:p>
          </p:txBody>
        </p:sp>
        <p:sp>
          <p:nvSpPr>
            <p:cNvPr id="14" name="AutoShape 32"/>
            <p:cNvSpPr>
              <a:spLocks noChangeArrowheads="1"/>
            </p:cNvSpPr>
            <p:nvPr/>
          </p:nvSpPr>
          <p:spPr bwMode="gray">
            <a:xfrm>
              <a:off x="8108878" y="1264947"/>
              <a:ext cx="3599063" cy="431900"/>
            </a:xfrm>
            <a:prstGeom prst="rect">
              <a:avLst/>
            </a:prstGeom>
            <a:solidFill>
              <a:schemeClr val="tx2"/>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1" tIns="8421" rIns="16841" bIns="8421" anchor="ctr" anchorCtr="1">
              <a:noAutofit/>
            </a:bodyPr>
            <a:lstStyle/>
            <a:p>
              <a:pPr algn="ctr" defTabSz="587820" eaLnBrk="0" hangingPunct="0">
                <a:buSzPct val="60000"/>
              </a:pPr>
              <a:r>
                <a:rPr lang="zh-CN" altLang="en-US" sz="2000" dirty="0">
                  <a:solidFill>
                    <a:prstClr val="white"/>
                  </a:solidFill>
                  <a:latin typeface="等线" panose="02010600030101010101" pitchFamily="2" charset="-122"/>
                  <a:ea typeface="等线" panose="02010600030101010101" pitchFamily="2" charset="-122"/>
                  <a:cs typeface="Arial" pitchFamily="34" charset="0"/>
                  <a:sym typeface="Huawei Sans" panose="020C0503030203020204" pitchFamily="34" charset="0"/>
                </a:rPr>
                <a:t>安全可靠</a:t>
              </a:r>
            </a:p>
          </p:txBody>
        </p:sp>
        <p:sp>
          <p:nvSpPr>
            <p:cNvPr id="15" name="TextBox 55"/>
            <p:cNvSpPr txBox="1"/>
            <p:nvPr/>
          </p:nvSpPr>
          <p:spPr>
            <a:xfrm>
              <a:off x="9550182" y="3632359"/>
              <a:ext cx="1908552" cy="1527571"/>
            </a:xfrm>
            <a:prstGeom prst="rect">
              <a:avLst/>
            </a:prstGeom>
            <a:noFill/>
          </p:spPr>
          <p:txBody>
            <a:bodyPr wrap="square" lIns="91413" tIns="45707" rIns="91413" bIns="45707" rtlCol="0">
              <a:spAutoFit/>
            </a:bodyPr>
            <a:lstStyle>
              <a:defPPr>
                <a:defRPr lang="zh-CN"/>
              </a:defPPr>
              <a:lvl1pPr marL="285750" indent="-285750">
                <a:spcBef>
                  <a:spcPts val="200"/>
                </a:spcBef>
                <a:buClr>
                  <a:schemeClr val="tx1">
                    <a:lumMod val="65000"/>
                    <a:lumOff val="35000"/>
                  </a:schemeClr>
                </a:buClr>
                <a:buSzPct val="70000"/>
                <a:buFont typeface="Wingdings" pitchFamily="2" charset="2"/>
                <a:buChar char="l"/>
                <a:defRPr sz="1600">
                  <a:latin typeface="华文细黑" pitchFamily="2" charset="-122"/>
                  <a:ea typeface="华文细黑" pitchFamily="2" charset="-122"/>
                </a:defRPr>
              </a:lvl1pPr>
            </a:lstStyle>
            <a:p>
              <a:pPr>
                <a:buClr>
                  <a:schemeClr val="tx1">
                    <a:lumMod val="50000"/>
                    <a:lumOff val="50000"/>
                  </a:schemeClr>
                </a:buClr>
                <a:buFont typeface="Wingdings" panose="05000000000000000000" pitchFamily="2" charset="2"/>
                <a:buChar char="p"/>
                <a:defRPr/>
              </a:pPr>
              <a:r>
                <a:rPr lang="zh-CN" altLang="en-US" b="1" dirty="0">
                  <a:solidFill>
                    <a:schemeClr val="bg1"/>
                  </a:solidFill>
                  <a:latin typeface="+mn-lt"/>
                  <a:ea typeface="方正兰亭黑简体" panose="02000000000000000000" pitchFamily="2" charset="-122"/>
                  <a:sym typeface="Huawei Sans" panose="020C0503030203020204" pitchFamily="34" charset="0"/>
                </a:rPr>
                <a:t>灾难恢复</a:t>
              </a:r>
              <a:endParaRPr lang="en-US" altLang="zh-CN" b="1" dirty="0">
                <a:solidFill>
                  <a:schemeClr val="bg1"/>
                </a:solidFill>
                <a:latin typeface="+mn-lt"/>
                <a:ea typeface="方正兰亭黑简体" panose="02000000000000000000" pitchFamily="2" charset="-122"/>
                <a:sym typeface="Huawei Sans" panose="020C0503030203020204" pitchFamily="34" charset="0"/>
              </a:endParaRP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mn-lt"/>
                  <a:ea typeface="方正兰亭黑简体" panose="02000000000000000000" pitchFamily="2" charset="-122"/>
                  <a:sym typeface="Huawei Sans" panose="020C0503030203020204" pitchFamily="34" charset="0"/>
                </a:rPr>
                <a:t> 文档交换功能</a:t>
              </a: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mn-lt"/>
                  <a:ea typeface="方正兰亭黑简体" panose="02000000000000000000" pitchFamily="2" charset="-122"/>
                  <a:sym typeface="Huawei Sans" panose="020C0503030203020204" pitchFamily="34" charset="0"/>
                </a:rPr>
                <a:t> 健康档案索引</a:t>
              </a:r>
            </a:p>
            <a:p>
              <a:pPr marL="171450" indent="-171450">
                <a:lnSpc>
                  <a:spcPct val="130000"/>
                </a:lnSpc>
                <a:buClr>
                  <a:schemeClr val="tx1">
                    <a:lumMod val="50000"/>
                    <a:lumOff val="50000"/>
                  </a:schemeClr>
                </a:buClr>
                <a:buFont typeface="Wingdings" panose="05000000000000000000" pitchFamily="2" charset="2"/>
                <a:buChar char="Ø"/>
                <a:defRPr/>
              </a:pPr>
              <a:r>
                <a:rPr lang="zh-CN" altLang="en-US" sz="1400" dirty="0">
                  <a:solidFill>
                    <a:schemeClr val="bg1"/>
                  </a:solidFill>
                  <a:latin typeface="+mn-lt"/>
                  <a:ea typeface="方正兰亭黑简体" panose="02000000000000000000" pitchFamily="2" charset="-122"/>
                  <a:sym typeface="Huawei Sans" panose="020C0503030203020204" pitchFamily="34" charset="0"/>
                </a:rPr>
                <a:t> 数据仓库等</a:t>
              </a:r>
            </a:p>
            <a:p>
              <a:pPr marL="177742" indent="185678">
                <a:buClr>
                  <a:schemeClr val="tx1">
                    <a:lumMod val="50000"/>
                    <a:lumOff val="50000"/>
                  </a:schemeClr>
                </a:buClr>
                <a:defRPr/>
              </a:pPr>
              <a:endParaRPr lang="en-US" altLang="zh-CN"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TextBox 58"/>
            <p:cNvSpPr txBox="1"/>
            <p:nvPr/>
          </p:nvSpPr>
          <p:spPr>
            <a:xfrm>
              <a:off x="5873723" y="1942373"/>
              <a:ext cx="1727743" cy="1534689"/>
            </a:xfrm>
            <a:prstGeom prst="rect">
              <a:avLst/>
            </a:prstGeom>
            <a:noFill/>
          </p:spPr>
          <p:txBody>
            <a:bodyPr wrap="square" lIns="91413" tIns="45707" rIns="91413" bIns="45707" rtlCol="0">
              <a:spAutoFit/>
            </a:bodyPr>
            <a:lstStyle/>
            <a:p>
              <a:pPr marL="285750" indent="-285750">
                <a:lnSpc>
                  <a:spcPct val="130000"/>
                </a:lnSpc>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等线" panose="02010600030101010101" pitchFamily="2" charset="-122"/>
                  <a:ea typeface="等线" panose="02010600030101010101" pitchFamily="2" charset="-122"/>
                  <a:sym typeface="Huawei Sans" panose="020C0503030203020204" pitchFamily="34" charset="0"/>
                </a:rPr>
                <a:t>动态调配</a:t>
              </a:r>
              <a:endParaRPr lang="en-US" altLang="zh-CN" sz="1600" b="1"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等线" panose="02010600030101010101" pitchFamily="2" charset="-122"/>
                  <a:ea typeface="等线" panose="02010600030101010101" pitchFamily="2" charset="-122"/>
                  <a:sym typeface="Huawei Sans" panose="020C0503030203020204" pitchFamily="34" charset="0"/>
                </a:rPr>
                <a:t>新应用上线快</a:t>
              </a:r>
              <a:endParaRPr lang="en-US" altLang="zh-CN" sz="1400"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等线" panose="02010600030101010101" pitchFamily="2" charset="-122"/>
                  <a:ea typeface="等线" panose="02010600030101010101" pitchFamily="2" charset="-122"/>
                  <a:sym typeface="Huawei Sans" panose="020C0503030203020204" pitchFamily="34" charset="0"/>
                </a:rPr>
                <a:t>上线后要持续对接，灵活扩容</a:t>
              </a:r>
              <a:endParaRPr lang="en-US" altLang="zh-CN" sz="1400"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a:p>
              <a:pPr indent="185678">
                <a:spcBef>
                  <a:spcPts val="200"/>
                </a:spcBef>
                <a:buClr>
                  <a:schemeClr val="tx1">
                    <a:lumMod val="50000"/>
                    <a:lumOff val="50000"/>
                  </a:schemeClr>
                </a:buClr>
                <a:buSzPct val="70000"/>
                <a:buFont typeface="Wingdings" pitchFamily="2" charset="2"/>
                <a:buChar char="l"/>
                <a:defRPr/>
              </a:pPr>
              <a:endParaRPr lang="en-US" altLang="zh-CN" sz="1333"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TextBox 60"/>
            <p:cNvSpPr txBox="1"/>
            <p:nvPr/>
          </p:nvSpPr>
          <p:spPr>
            <a:xfrm>
              <a:off x="9334026" y="2012026"/>
              <a:ext cx="2124708" cy="1230054"/>
            </a:xfrm>
            <a:prstGeom prst="rect">
              <a:avLst/>
            </a:prstGeom>
            <a:noFill/>
          </p:spPr>
          <p:txBody>
            <a:bodyPr wrap="square" lIns="91413" tIns="45707" rIns="91413" bIns="45707" rtlCol="0">
              <a:spAutoFit/>
            </a:bodyPr>
            <a:lstStyle/>
            <a:p>
              <a:pPr marL="285750"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600" b="1" dirty="0">
                  <a:solidFill>
                    <a:schemeClr val="bg1"/>
                  </a:solidFill>
                  <a:latin typeface="等线" panose="02010600030101010101" pitchFamily="2" charset="-122"/>
                  <a:ea typeface="等线" panose="02010600030101010101" pitchFamily="2" charset="-122"/>
                  <a:sym typeface="Huawei Sans" panose="020C0503030203020204" pitchFamily="34" charset="0"/>
                </a:rPr>
                <a:t>无缝故障切换</a:t>
              </a:r>
              <a:endParaRPr lang="en-US" altLang="zh-CN" sz="1600" b="1"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等线" panose="02010600030101010101" pitchFamily="2" charset="-122"/>
                  <a:ea typeface="等线" panose="02010600030101010101" pitchFamily="2" charset="-122"/>
                  <a:sym typeface="Huawei Sans" panose="020C0503030203020204" pitchFamily="34" charset="0"/>
                </a:rPr>
                <a:t>双活容灾、业务永续</a:t>
              </a:r>
              <a:endParaRPr lang="en-US" altLang="zh-CN" sz="1400"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latin typeface="等线" panose="02010600030101010101" pitchFamily="2" charset="-122"/>
                  <a:ea typeface="等线" panose="02010600030101010101" pitchFamily="2" charset="-122"/>
                  <a:sym typeface="Huawei Sans" panose="020C0503030203020204" pitchFamily="34" charset="0"/>
                </a:rPr>
                <a:t>实时镜像、按需备份，实现零丢失</a:t>
              </a:r>
              <a:endParaRPr lang="en-US" altLang="zh-CN" sz="1400" dirty="0">
                <a:solidFill>
                  <a:schemeClr val="bg1"/>
                </a:solidFill>
                <a:latin typeface="等线" panose="02010600030101010101" pitchFamily="2" charset="-122"/>
                <a:ea typeface="等线" panose="02010600030101010101" pitchFamily="2" charset="-122"/>
                <a:sym typeface="Huawei Sans" panose="020C0503030203020204" pitchFamily="34" charset="0"/>
              </a:endParaRPr>
            </a:p>
          </p:txBody>
        </p:sp>
        <p:sp>
          <p:nvSpPr>
            <p:cNvPr id="18" name="矩形 17"/>
            <p:cNvSpPr/>
            <p:nvPr/>
          </p:nvSpPr>
          <p:spPr>
            <a:xfrm>
              <a:off x="1636714" y="3378827"/>
              <a:ext cx="2365688" cy="1566781"/>
            </a:xfrm>
            <a:prstGeom prst="rect">
              <a:avLst/>
            </a:prstGeom>
          </p:spPr>
          <p:txBody>
            <a:bodyPr wrap="square" lIns="91413" tIns="45707" rIns="91413" bIns="45707">
              <a:spAutoFit/>
            </a:bodyPr>
            <a:lstStyle/>
            <a:p>
              <a:pPr marL="285750" indent="-285750">
                <a:lnSpc>
                  <a:spcPct val="130000"/>
                </a:lnSpc>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ea typeface="方正兰亭黑简体" panose="02000000000000000000" pitchFamily="2" charset="-122"/>
                  <a:sym typeface="Huawei Sans" panose="020C0503030203020204" pitchFamily="34" charset="0"/>
                </a:rPr>
                <a:t>分时分区复用</a:t>
              </a:r>
              <a:endParaRPr lang="en-US" altLang="zh-CN" sz="1600" b="1" dirty="0">
                <a:solidFill>
                  <a:schemeClr val="bg1"/>
                </a:solidFill>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pPr>
              <a:r>
                <a:rPr lang="zh-CN" altLang="en-US" sz="1400" dirty="0">
                  <a:solidFill>
                    <a:schemeClr val="bg1"/>
                  </a:solidFill>
                  <a:ea typeface="方正兰亭黑简体" panose="02000000000000000000" pitchFamily="2" charset="-122"/>
                  <a:sym typeface="Huawei Sans" panose="020C0503030203020204" pitchFamily="34" charset="0"/>
                </a:rPr>
                <a:t>白天重点服务医疗机构，晚上支撑居民访问</a:t>
              </a:r>
              <a:endParaRPr lang="en-US" altLang="zh-CN" sz="1400" dirty="0">
                <a:solidFill>
                  <a:schemeClr val="bg1"/>
                </a:solidFill>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pPr>
              <a:r>
                <a:rPr lang="zh-CN" altLang="en-US" sz="1400" dirty="0">
                  <a:solidFill>
                    <a:schemeClr val="bg1"/>
                  </a:solidFill>
                  <a:ea typeface="方正兰亭黑简体" panose="02000000000000000000" pitchFamily="2" charset="-122"/>
                  <a:sym typeface="Huawei Sans" panose="020C0503030203020204" pitchFamily="34" charset="0"/>
                </a:rPr>
                <a:t>不同地区机构的业务处理量不同</a:t>
              </a:r>
              <a:endParaRPr lang="en-US" altLang="zh-CN" sz="1400" dirty="0">
                <a:solidFill>
                  <a:schemeClr val="bg1"/>
                </a:solidFill>
                <a:ea typeface="方正兰亭黑简体" panose="02000000000000000000" pitchFamily="2" charset="-122"/>
                <a:sym typeface="Huawei Sans" panose="020C0503030203020204" pitchFamily="34" charset="0"/>
              </a:endParaRPr>
            </a:p>
          </p:txBody>
        </p:sp>
        <p:sp>
          <p:nvSpPr>
            <p:cNvPr id="19" name="TextBox 43"/>
            <p:cNvSpPr txBox="1"/>
            <p:nvPr/>
          </p:nvSpPr>
          <p:spPr>
            <a:xfrm>
              <a:off x="1754481" y="2074425"/>
              <a:ext cx="2102389" cy="1262585"/>
            </a:xfrm>
            <a:prstGeom prst="rect">
              <a:avLst/>
            </a:prstGeom>
          </p:spPr>
          <p:txBody>
            <a:bodyPr wrap="square" lIns="91413" tIns="45707" rIns="91413" bIns="45707">
              <a:spAutoFit/>
            </a:bodyPr>
            <a:lstStyle/>
            <a:p>
              <a:pPr marL="285750"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ea typeface="方正兰亭黑简体" panose="02000000000000000000" pitchFamily="2" charset="-122"/>
                  <a:sym typeface="Huawei Sans" panose="020C0503030203020204" pitchFamily="34" charset="0"/>
                </a:rPr>
                <a:t>集中计算资源</a:t>
              </a:r>
              <a:endParaRPr lang="en-US" altLang="zh-CN" sz="1600" b="1" dirty="0">
                <a:solidFill>
                  <a:schemeClr val="bg1"/>
                </a:solidFill>
                <a:ea typeface="方正兰亭黑简体" panose="02000000000000000000" pitchFamily="2" charset="-122"/>
                <a:sym typeface="Huawei Sans" panose="020C0503030203020204" pitchFamily="34" charset="0"/>
              </a:endParaRPr>
            </a:p>
            <a:p>
              <a:pPr marL="171450"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ea typeface="方正兰亭黑简体" panose="02000000000000000000" pitchFamily="2" charset="-122"/>
                  <a:sym typeface="Huawei Sans" panose="020C0503030203020204" pitchFamily="34" charset="0"/>
                </a:rPr>
                <a:t>整合资源优化分配，提升系统资源利用率</a:t>
              </a:r>
              <a:endParaRPr lang="en-US" altLang="zh-CN" sz="1400" dirty="0">
                <a:solidFill>
                  <a:schemeClr val="bg1"/>
                </a:solidFill>
                <a:ea typeface="方正兰亭黑简体" panose="02000000000000000000" pitchFamily="2" charset="-122"/>
                <a:sym typeface="Huawei Sans" panose="020C0503030203020204" pitchFamily="34" charset="0"/>
              </a:endParaRPr>
            </a:p>
            <a:p>
              <a:pPr indent="185678">
                <a:spcBef>
                  <a:spcPts val="200"/>
                </a:spcBef>
                <a:buClr>
                  <a:schemeClr val="tx1">
                    <a:lumMod val="50000"/>
                    <a:lumOff val="50000"/>
                  </a:schemeClr>
                </a:buClr>
                <a:buSzPct val="70000"/>
                <a:defRPr/>
              </a:pPr>
              <a:endParaRPr lang="en-US" altLang="zh-CN" sz="2000" dirty="0">
                <a:solidFill>
                  <a:prstClr val="white"/>
                </a:solidFill>
                <a:latin typeface="等线" panose="02010600030101010101" pitchFamily="2" charset="-122"/>
                <a:ea typeface="等线" panose="02010600030101010101" pitchFamily="2" charset="-122"/>
                <a:cs typeface="Arial" pitchFamily="34" charset="0"/>
                <a:sym typeface="Huawei Sans" panose="020C0503030203020204" pitchFamily="34" charset="0"/>
              </a:endParaRPr>
            </a:p>
          </p:txBody>
        </p:sp>
        <p:sp>
          <p:nvSpPr>
            <p:cNvPr id="20" name="TextBox 44"/>
            <p:cNvSpPr txBox="1"/>
            <p:nvPr/>
          </p:nvSpPr>
          <p:spPr>
            <a:xfrm>
              <a:off x="675008" y="5168681"/>
              <a:ext cx="3343351" cy="704851"/>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等线" panose="02010600030101010101" pitchFamily="2" charset="-122"/>
                  <a:ea typeface="等线" panose="02010600030101010101" pitchFamily="2" charset="-122"/>
                  <a:sym typeface="Huawei Sans" panose="020C0503030203020204" pitchFamily="34" charset="0"/>
                </a:rPr>
                <a:t>不同时刻应用热点不同</a:t>
              </a: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等线" panose="02010600030101010101" pitchFamily="2" charset="-122"/>
                  <a:ea typeface="等线" panose="02010600030101010101" pitchFamily="2" charset="-122"/>
                  <a:sym typeface="Huawei Sans" panose="020C0503030203020204" pitchFamily="34" charset="0"/>
                </a:rPr>
                <a:t>不同区域不同机构应用处理压力不同</a:t>
              </a:r>
            </a:p>
          </p:txBody>
        </p:sp>
        <p:sp>
          <p:nvSpPr>
            <p:cNvPr id="21" name="Text Box 11"/>
            <p:cNvSpPr txBox="1">
              <a:spLocks noChangeArrowheads="1"/>
            </p:cNvSpPr>
            <p:nvPr/>
          </p:nvSpPr>
          <p:spPr bwMode="auto">
            <a:xfrm>
              <a:off x="8108640" y="5054532"/>
              <a:ext cx="3349856" cy="1013745"/>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mn-ea"/>
                  <a:sym typeface="Huawei Sans" panose="020C0503030203020204" pitchFamily="34" charset="0"/>
                </a:rPr>
                <a:t>关键功能</a:t>
              </a:r>
              <a:r>
                <a:rPr lang="en-US" altLang="zh-CN" sz="1333" dirty="0">
                  <a:solidFill>
                    <a:schemeClr val="bg1"/>
                  </a:solidFill>
                  <a:latin typeface="+mn-ea"/>
                  <a:sym typeface="Huawei Sans" panose="020C0503030203020204" pitchFamily="34" charset="0"/>
                </a:rPr>
                <a:t>HA</a:t>
              </a:r>
              <a:r>
                <a:rPr lang="zh-CN" altLang="en-US" sz="1333" dirty="0">
                  <a:solidFill>
                    <a:schemeClr val="bg1"/>
                  </a:solidFill>
                  <a:latin typeface="+mn-ea"/>
                  <a:sym typeface="Huawei Sans" panose="020C0503030203020204" pitchFamily="34" charset="0"/>
                </a:rPr>
                <a:t>，</a:t>
              </a:r>
              <a:r>
                <a:rPr lang="en-US" altLang="zh-CN" sz="1333" dirty="0">
                  <a:solidFill>
                    <a:schemeClr val="bg1"/>
                  </a:solidFill>
                  <a:latin typeface="+mn-ea"/>
                  <a:sym typeface="Huawei Sans" panose="020C0503030203020204" pitchFamily="34" charset="0"/>
                </a:rPr>
                <a:t>5</a:t>
              </a:r>
              <a:r>
                <a:rPr lang="zh-CN" altLang="en-US" sz="1333" dirty="0">
                  <a:solidFill>
                    <a:schemeClr val="bg1"/>
                  </a:solidFill>
                  <a:latin typeface="+mn-ea"/>
                  <a:sym typeface="Huawei Sans" panose="020C0503030203020204" pitchFamily="34" charset="0"/>
                </a:rPr>
                <a:t>个</a:t>
              </a:r>
              <a:r>
                <a:rPr lang="en-US" altLang="zh-CN" sz="1333" dirty="0">
                  <a:solidFill>
                    <a:schemeClr val="bg1"/>
                  </a:solidFill>
                  <a:latin typeface="+mn-ea"/>
                  <a:sym typeface="Huawei Sans" panose="020C0503030203020204" pitchFamily="34" charset="0"/>
                </a:rPr>
                <a:t>9</a:t>
              </a:r>
              <a:endParaRPr lang="zh-CN" altLang="en-US" sz="1333" dirty="0">
                <a:solidFill>
                  <a:schemeClr val="bg1"/>
                </a:solidFill>
                <a:latin typeface="+mn-ea"/>
                <a:sym typeface="Huawei Sans" panose="020C0503030203020204" pitchFamily="34" charset="0"/>
              </a:endParaRP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mn-ea"/>
                  <a:sym typeface="Huawei Sans" panose="020C0503030203020204" pitchFamily="34" charset="0"/>
                </a:rPr>
                <a:t>重要功能</a:t>
              </a:r>
              <a:r>
                <a:rPr lang="en-US" altLang="zh-CN" sz="1333" dirty="0">
                  <a:solidFill>
                    <a:schemeClr val="bg1"/>
                  </a:solidFill>
                  <a:latin typeface="+mn-ea"/>
                  <a:sym typeface="Huawei Sans" panose="020C0503030203020204" pitchFamily="34" charset="0"/>
                </a:rPr>
                <a:t>RTO</a:t>
              </a:r>
              <a:r>
                <a:rPr lang="zh-CN" altLang="en-US" sz="1333" dirty="0">
                  <a:solidFill>
                    <a:schemeClr val="bg1"/>
                  </a:solidFill>
                  <a:latin typeface="+mn-ea"/>
                  <a:sym typeface="Huawei Sans" panose="020C0503030203020204" pitchFamily="34" charset="0"/>
                </a:rPr>
                <a:t>（灾难恢复时间）低于</a:t>
              </a:r>
              <a:r>
                <a:rPr lang="en-US" altLang="zh-CN" sz="1333" dirty="0">
                  <a:solidFill>
                    <a:schemeClr val="bg1"/>
                  </a:solidFill>
                  <a:latin typeface="+mn-ea"/>
                  <a:sym typeface="Huawei Sans" panose="020C0503030203020204" pitchFamily="34" charset="0"/>
                </a:rPr>
                <a:t>0.5H</a:t>
              </a:r>
            </a:p>
          </p:txBody>
        </p:sp>
        <p:sp>
          <p:nvSpPr>
            <p:cNvPr id="22" name="TextBox 49"/>
            <p:cNvSpPr txBox="1"/>
            <p:nvPr/>
          </p:nvSpPr>
          <p:spPr>
            <a:xfrm>
              <a:off x="4378738" y="5139527"/>
              <a:ext cx="3162380" cy="701961"/>
            </a:xfrm>
            <a:prstGeom prst="rect">
              <a:avLst/>
            </a:prstGeom>
            <a:noFill/>
          </p:spPr>
          <p:txBody>
            <a:bodyPr wrap="square" lIns="91413" tIns="45707" rIns="91413" bIns="45707" rtlCol="0">
              <a:spAutoFit/>
            </a:bodyPr>
            <a:lstStyle/>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等线" panose="02010600030101010101" pitchFamily="2" charset="-122"/>
                  <a:ea typeface="等线" panose="02010600030101010101" pitchFamily="2" charset="-122"/>
                  <a:sym typeface="Huawei Sans" panose="020C0503030203020204" pitchFamily="34" charset="0"/>
                </a:rPr>
                <a:t>上线期随时供应计算资源</a:t>
              </a:r>
            </a:p>
            <a:p>
              <a:pPr marL="285750" indent="-285750">
                <a:lnSpc>
                  <a:spcPct val="150000"/>
                </a:lnSpc>
                <a:spcBef>
                  <a:spcPts val="200"/>
                </a:spcBef>
                <a:buClr>
                  <a:schemeClr val="tx1">
                    <a:lumMod val="50000"/>
                    <a:lumOff val="50000"/>
                  </a:schemeClr>
                </a:buClr>
                <a:buSzPct val="70000"/>
                <a:buFont typeface="Wingdings" panose="05000000000000000000" pitchFamily="2" charset="2"/>
                <a:buChar char="p"/>
              </a:pPr>
              <a:r>
                <a:rPr lang="zh-CN" altLang="en-US" sz="1333" dirty="0">
                  <a:solidFill>
                    <a:schemeClr val="bg1"/>
                  </a:solidFill>
                  <a:latin typeface="等线" panose="02010600030101010101" pitchFamily="2" charset="-122"/>
                  <a:ea typeface="等线" panose="02010600030101010101" pitchFamily="2" charset="-122"/>
                  <a:sym typeface="Huawei Sans" panose="020C0503030203020204" pitchFamily="34" charset="0"/>
                </a:rPr>
                <a:t>运行期随时调动计算资源</a:t>
              </a:r>
            </a:p>
          </p:txBody>
        </p:sp>
        <p:pic>
          <p:nvPicPr>
            <p:cNvPr id="23" name="图片 22" descr="image.jpg"/>
            <p:cNvPicPr>
              <a:picLocks noChangeAspect="1"/>
            </p:cNvPicPr>
            <p:nvPr/>
          </p:nvPicPr>
          <p:blipFill>
            <a:blip r:embed="rId6" cstate="screen"/>
            <a:stretch>
              <a:fillRect/>
            </a:stretch>
          </p:blipFill>
          <p:spPr>
            <a:xfrm>
              <a:off x="4621746" y="3805838"/>
              <a:ext cx="1269825" cy="950769"/>
            </a:xfrm>
            <a:prstGeom prst="rect">
              <a:avLst/>
            </a:prstGeom>
            <a:ln>
              <a:noFill/>
            </a:ln>
            <a:effectLst>
              <a:softEdge rad="112500"/>
            </a:effectLst>
          </p:spPr>
        </p:pic>
        <p:pic>
          <p:nvPicPr>
            <p:cNvPr id="24" name="Picture 2"/>
            <p:cNvPicPr>
              <a:picLocks noChangeAspect="1" noChangeArrowheads="1"/>
            </p:cNvPicPr>
            <p:nvPr/>
          </p:nvPicPr>
          <p:blipFill>
            <a:blip r:embed="rId7" cstate="print"/>
            <a:srcRect/>
            <a:stretch>
              <a:fillRect/>
            </a:stretch>
          </p:blipFill>
          <p:spPr bwMode="auto">
            <a:xfrm>
              <a:off x="4796996" y="2074425"/>
              <a:ext cx="889403" cy="846713"/>
            </a:xfrm>
            <a:prstGeom prst="rect">
              <a:avLst/>
            </a:prstGeom>
            <a:noFill/>
            <a:ln w="9525">
              <a:noFill/>
              <a:miter lim="800000"/>
              <a:headEnd/>
              <a:tailEnd/>
            </a:ln>
          </p:spPr>
        </p:pic>
        <p:pic>
          <p:nvPicPr>
            <p:cNvPr id="26" name="Picture 104" descr="png-0504"/>
            <p:cNvPicPr>
              <a:picLocks noChangeAspect="1" noChangeArrowheads="1"/>
            </p:cNvPicPr>
            <p:nvPr/>
          </p:nvPicPr>
          <p:blipFill>
            <a:blip r:embed="rId8" cstate="print"/>
            <a:srcRect/>
            <a:stretch>
              <a:fillRect/>
            </a:stretch>
          </p:blipFill>
          <p:spPr bwMode="auto">
            <a:xfrm>
              <a:off x="554957" y="2058842"/>
              <a:ext cx="1175649" cy="992499"/>
            </a:xfrm>
            <a:prstGeom prst="rect">
              <a:avLst/>
            </a:prstGeom>
            <a:noFill/>
            <a:ln w="9525">
              <a:noFill/>
              <a:miter lim="800000"/>
              <a:headEnd/>
              <a:tailEnd/>
            </a:ln>
          </p:spPr>
        </p:pic>
        <p:grpSp>
          <p:nvGrpSpPr>
            <p:cNvPr id="27" name="组合 57"/>
            <p:cNvGrpSpPr/>
            <p:nvPr/>
          </p:nvGrpSpPr>
          <p:grpSpPr>
            <a:xfrm>
              <a:off x="594265" y="3704657"/>
              <a:ext cx="950248" cy="737620"/>
              <a:chOff x="2909948" y="1704139"/>
              <a:chExt cx="710826" cy="635006"/>
            </a:xfrm>
            <a:effectLst>
              <a:outerShdw blurRad="50800" dist="38100" dir="2700000" algn="tl" rotWithShape="0">
                <a:prstClr val="black">
                  <a:alpha val="40000"/>
                </a:prstClr>
              </a:outerShdw>
            </a:effectLst>
          </p:grpSpPr>
          <p:sp>
            <p:nvSpPr>
              <p:cNvPr id="156" name="矩形 155"/>
              <p:cNvSpPr/>
              <p:nvPr/>
            </p:nvSpPr>
            <p:spPr bwMode="auto">
              <a:xfrm>
                <a:off x="2909948" y="1704139"/>
                <a:ext cx="710826" cy="611153"/>
              </a:xfrm>
              <a:prstGeom prst="rect">
                <a:avLst/>
              </a:prstGeom>
              <a:solidFill>
                <a:schemeClr val="accent2">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685395">
                  <a:buClr>
                    <a:srgbClr val="CC9900"/>
                  </a:buClr>
                  <a:buFont typeface="Wingdings" pitchFamily="2" charset="2"/>
                  <a:buChar char="n"/>
                </a:pPr>
                <a:endParaRPr lang="zh-CN" altLang="en-US" sz="1333"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7" name="组合 1692"/>
              <p:cNvGrpSpPr/>
              <p:nvPr/>
            </p:nvGrpSpPr>
            <p:grpSpPr>
              <a:xfrm>
                <a:off x="2923909" y="1799266"/>
                <a:ext cx="665048" cy="539879"/>
                <a:chOff x="3381042" y="3620007"/>
                <a:chExt cx="883079" cy="720005"/>
              </a:xfrm>
            </p:grpSpPr>
            <p:grpSp>
              <p:nvGrpSpPr>
                <p:cNvPr id="158" name="组合 108"/>
                <p:cNvGrpSpPr/>
                <p:nvPr/>
              </p:nvGrpSpPr>
              <p:grpSpPr>
                <a:xfrm>
                  <a:off x="3767964" y="3620007"/>
                  <a:ext cx="496157" cy="717560"/>
                  <a:chOff x="3767964" y="3620007"/>
                  <a:chExt cx="496157" cy="717560"/>
                </a:xfrm>
              </p:grpSpPr>
              <p:grpSp>
                <p:nvGrpSpPr>
                  <p:cNvPr id="175" name="Group 39"/>
                  <p:cNvGrpSpPr>
                    <a:grpSpLocks/>
                  </p:cNvGrpSpPr>
                  <p:nvPr/>
                </p:nvGrpSpPr>
                <p:grpSpPr bwMode="auto">
                  <a:xfrm>
                    <a:off x="3767964" y="3620007"/>
                    <a:ext cx="320735" cy="518689"/>
                    <a:chOff x="2070100" y="1806575"/>
                    <a:chExt cx="742950" cy="536575"/>
                  </a:xfrm>
                </p:grpSpPr>
                <p:sp>
                  <p:nvSpPr>
                    <p:cNvPr id="186"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87" name="Group 88"/>
                    <p:cNvGrpSpPr>
                      <a:grpSpLocks/>
                    </p:cNvGrpSpPr>
                    <p:nvPr/>
                  </p:nvGrpSpPr>
                  <p:grpSpPr bwMode="auto">
                    <a:xfrm>
                      <a:off x="2113846" y="1858835"/>
                      <a:ext cx="655458" cy="432054"/>
                      <a:chOff x="2105432" y="1843086"/>
                      <a:chExt cx="655458" cy="432054"/>
                    </a:xfrm>
                  </p:grpSpPr>
                  <p:sp>
                    <p:nvSpPr>
                      <p:cNvPr id="188"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76" name="Group 39"/>
                  <p:cNvGrpSpPr>
                    <a:grpSpLocks/>
                  </p:cNvGrpSpPr>
                  <p:nvPr/>
                </p:nvGrpSpPr>
                <p:grpSpPr bwMode="auto">
                  <a:xfrm>
                    <a:off x="3855675" y="3719442"/>
                    <a:ext cx="320735" cy="518689"/>
                    <a:chOff x="2070100" y="1806575"/>
                    <a:chExt cx="742950" cy="536575"/>
                  </a:xfrm>
                </p:grpSpPr>
                <p:sp>
                  <p:nvSpPr>
                    <p:cNvPr id="182"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83" name="Group 88"/>
                    <p:cNvGrpSpPr>
                      <a:grpSpLocks/>
                    </p:cNvGrpSpPr>
                    <p:nvPr/>
                  </p:nvGrpSpPr>
                  <p:grpSpPr bwMode="auto">
                    <a:xfrm>
                      <a:off x="2113846" y="1858835"/>
                      <a:ext cx="655458" cy="432054"/>
                      <a:chOff x="2105432" y="1843086"/>
                      <a:chExt cx="655458" cy="432054"/>
                    </a:xfrm>
                  </p:grpSpPr>
                  <p:sp>
                    <p:nvSpPr>
                      <p:cNvPr id="184"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77" name="Group 39"/>
                  <p:cNvGrpSpPr>
                    <a:grpSpLocks/>
                  </p:cNvGrpSpPr>
                  <p:nvPr/>
                </p:nvGrpSpPr>
                <p:grpSpPr bwMode="auto">
                  <a:xfrm>
                    <a:off x="3943386" y="3818878"/>
                    <a:ext cx="320735" cy="518689"/>
                    <a:chOff x="2070100" y="1806575"/>
                    <a:chExt cx="742950" cy="536575"/>
                  </a:xfrm>
                </p:grpSpPr>
                <p:sp>
                  <p:nvSpPr>
                    <p:cNvPr id="178"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9" name="Group 88"/>
                    <p:cNvGrpSpPr>
                      <a:grpSpLocks/>
                    </p:cNvGrpSpPr>
                    <p:nvPr/>
                  </p:nvGrpSpPr>
                  <p:grpSpPr bwMode="auto">
                    <a:xfrm>
                      <a:off x="2113846" y="1858835"/>
                      <a:ext cx="655458" cy="432054"/>
                      <a:chOff x="2105432" y="1843086"/>
                      <a:chExt cx="655458" cy="432054"/>
                    </a:xfrm>
                  </p:grpSpPr>
                  <p:sp>
                    <p:nvSpPr>
                      <p:cNvPr id="180"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nvGrpSpPr>
                <p:cNvPr id="159" name="组合 109"/>
                <p:cNvGrpSpPr/>
                <p:nvPr/>
              </p:nvGrpSpPr>
              <p:grpSpPr>
                <a:xfrm>
                  <a:off x="3381042" y="3622452"/>
                  <a:ext cx="496157" cy="717560"/>
                  <a:chOff x="3767964" y="3620007"/>
                  <a:chExt cx="496157" cy="717560"/>
                </a:xfrm>
              </p:grpSpPr>
              <p:grpSp>
                <p:nvGrpSpPr>
                  <p:cNvPr id="160" name="Group 39"/>
                  <p:cNvGrpSpPr>
                    <a:grpSpLocks/>
                  </p:cNvGrpSpPr>
                  <p:nvPr/>
                </p:nvGrpSpPr>
                <p:grpSpPr bwMode="auto">
                  <a:xfrm>
                    <a:off x="3767964" y="3620007"/>
                    <a:ext cx="320735" cy="518689"/>
                    <a:chOff x="2070100" y="1806575"/>
                    <a:chExt cx="742950" cy="536575"/>
                  </a:xfrm>
                </p:grpSpPr>
                <p:sp>
                  <p:nvSpPr>
                    <p:cNvPr id="171"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2" name="Group 88"/>
                    <p:cNvGrpSpPr>
                      <a:grpSpLocks/>
                    </p:cNvGrpSpPr>
                    <p:nvPr/>
                  </p:nvGrpSpPr>
                  <p:grpSpPr bwMode="auto">
                    <a:xfrm>
                      <a:off x="2113846" y="1858835"/>
                      <a:ext cx="655458" cy="432054"/>
                      <a:chOff x="2105432" y="1843086"/>
                      <a:chExt cx="655458" cy="432054"/>
                    </a:xfrm>
                  </p:grpSpPr>
                  <p:sp>
                    <p:nvSpPr>
                      <p:cNvPr id="173"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61" name="Group 39"/>
                  <p:cNvGrpSpPr>
                    <a:grpSpLocks/>
                  </p:cNvGrpSpPr>
                  <p:nvPr/>
                </p:nvGrpSpPr>
                <p:grpSpPr bwMode="auto">
                  <a:xfrm>
                    <a:off x="3855675" y="3719442"/>
                    <a:ext cx="320735" cy="518689"/>
                    <a:chOff x="2070100" y="1806575"/>
                    <a:chExt cx="742950" cy="536575"/>
                  </a:xfrm>
                </p:grpSpPr>
                <p:sp>
                  <p:nvSpPr>
                    <p:cNvPr id="167"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8" name="Group 88"/>
                    <p:cNvGrpSpPr>
                      <a:grpSpLocks/>
                    </p:cNvGrpSpPr>
                    <p:nvPr/>
                  </p:nvGrpSpPr>
                  <p:grpSpPr bwMode="auto">
                    <a:xfrm>
                      <a:off x="2113846" y="1858835"/>
                      <a:ext cx="655458" cy="432054"/>
                      <a:chOff x="2105432" y="1843086"/>
                      <a:chExt cx="655458" cy="432054"/>
                    </a:xfrm>
                  </p:grpSpPr>
                  <p:sp>
                    <p:nvSpPr>
                      <p:cNvPr id="169"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62" name="Group 39"/>
                  <p:cNvGrpSpPr>
                    <a:grpSpLocks/>
                  </p:cNvGrpSpPr>
                  <p:nvPr/>
                </p:nvGrpSpPr>
                <p:grpSpPr bwMode="auto">
                  <a:xfrm>
                    <a:off x="3943386" y="3818878"/>
                    <a:ext cx="320735" cy="518689"/>
                    <a:chOff x="2070100" y="1806575"/>
                    <a:chExt cx="742950" cy="536575"/>
                  </a:xfrm>
                </p:grpSpPr>
                <p:sp>
                  <p:nvSpPr>
                    <p:cNvPr id="163" name="Rectangle 8"/>
                    <p:cNvSpPr>
                      <a:spLocks noChangeArrowheads="1"/>
                    </p:cNvSpPr>
                    <p:nvPr/>
                  </p:nvSpPr>
                  <p:spPr bwMode="auto">
                    <a:xfrm>
                      <a:off x="2070100" y="1806575"/>
                      <a:ext cx="742950" cy="536575"/>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a:lstStyle/>
                    <a:p>
                      <a:pPr defTabSz="750988">
                        <a:defRPr/>
                      </a:pPr>
                      <a:endParaRPr lang="zh-CN" altLang="en-US" sz="14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4" name="Group 88"/>
                    <p:cNvGrpSpPr>
                      <a:grpSpLocks/>
                    </p:cNvGrpSpPr>
                    <p:nvPr/>
                  </p:nvGrpSpPr>
                  <p:grpSpPr bwMode="auto">
                    <a:xfrm>
                      <a:off x="2113846" y="1858835"/>
                      <a:ext cx="655458" cy="432054"/>
                      <a:chOff x="2105432" y="1843086"/>
                      <a:chExt cx="655458" cy="432054"/>
                    </a:xfrm>
                  </p:grpSpPr>
                  <p:sp>
                    <p:nvSpPr>
                      <p:cNvPr id="165" name="Rectangle 4"/>
                      <p:cNvSpPr>
                        <a:spLocks noChangeArrowheads="1"/>
                      </p:cNvSpPr>
                      <p:nvPr/>
                    </p:nvSpPr>
                    <p:spPr bwMode="auto">
                      <a:xfrm>
                        <a:off x="2105432" y="2076449"/>
                        <a:ext cx="655458" cy="198691"/>
                      </a:xfrm>
                      <a:prstGeom prst="rect">
                        <a:avLst/>
                      </a:prstGeom>
                      <a:gradFill rotWithShape="0">
                        <a:gsLst>
                          <a:gs pos="0">
                            <a:srgbClr val="0086EA"/>
                          </a:gs>
                          <a:gs pos="100000">
                            <a:srgbClr val="2767B2"/>
                          </a:gs>
                        </a:gsLst>
                        <a:lin ang="5400000"/>
                      </a:gradFill>
                      <a:ln w="12700" algn="ctr">
                        <a:solidFill>
                          <a:srgbClr val="2767B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zh-CN" altLang="en-US"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Rectangle 4"/>
                      <p:cNvSpPr>
                        <a:spLocks noChangeArrowheads="1"/>
                      </p:cNvSpPr>
                      <p:nvPr/>
                    </p:nvSpPr>
                    <p:spPr bwMode="auto">
                      <a:xfrm>
                        <a:off x="2105432" y="1843086"/>
                        <a:ext cx="655458" cy="198691"/>
                      </a:xfrm>
                      <a:prstGeom prst="rect">
                        <a:avLst/>
                      </a:prstGeom>
                      <a:gradFill rotWithShape="0">
                        <a:gsLst>
                          <a:gs pos="0">
                            <a:srgbClr val="FEAB58"/>
                          </a:gs>
                          <a:gs pos="100000">
                            <a:srgbClr val="E76F32"/>
                          </a:gs>
                        </a:gsLst>
                        <a:lin ang="5400000"/>
                      </a:gradFill>
                      <a:ln w="12700" algn="ctr">
                        <a:solidFill>
                          <a:srgbClr val="E76F32"/>
                        </a:solidFill>
                        <a:round/>
                        <a:headEnd/>
                        <a:tailEnd/>
                      </a:ln>
                    </p:spPr>
                    <p:txBody>
                      <a:bodyPr wrap="none" anchor="ctr"/>
                      <a:lstStyle/>
                      <a:p>
                        <a:pPr algn="ctr" defTabSz="750988">
                          <a:defRPr/>
                        </a:pPr>
                        <a:r>
                          <a:rPr lang="en-US" altLang="zh-CN" sz="667"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zh-CN" altLang="en-US" sz="8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grpSp>
        <p:sp>
          <p:nvSpPr>
            <p:cNvPr id="28" name="矩形 27"/>
            <p:cNvSpPr/>
            <p:nvPr/>
          </p:nvSpPr>
          <p:spPr>
            <a:xfrm>
              <a:off x="5959928" y="3678703"/>
              <a:ext cx="1899267" cy="1517941"/>
            </a:xfrm>
            <a:prstGeom prst="rect">
              <a:avLst/>
            </a:prstGeom>
          </p:spPr>
          <p:txBody>
            <a:bodyPr wrap="square" lIns="91413" tIns="45707" rIns="91413" bIns="45707">
              <a:spAutoFit/>
            </a:bodyPr>
            <a:lstStyle/>
            <a:p>
              <a:pPr marL="285750" lvl="1" indent="-285750">
                <a:spcBef>
                  <a:spcPts val="200"/>
                </a:spcBef>
                <a:buClr>
                  <a:schemeClr val="tx1">
                    <a:lumMod val="50000"/>
                    <a:lumOff val="50000"/>
                  </a:schemeClr>
                </a:buClr>
                <a:buSzPct val="70000"/>
                <a:buFont typeface="Wingdings" panose="05000000000000000000" pitchFamily="2" charset="2"/>
                <a:buChar char="p"/>
                <a:defRPr/>
              </a:pPr>
              <a:r>
                <a:rPr lang="zh-CN" altLang="en-US" sz="1600" b="1" dirty="0">
                  <a:solidFill>
                    <a:schemeClr val="bg1"/>
                  </a:solidFill>
                  <a:ea typeface="方正兰亭黑简体" panose="02000000000000000000" pitchFamily="2" charset="-122"/>
                  <a:sym typeface="Huawei Sans" panose="020C0503030203020204" pitchFamily="34" charset="0"/>
                </a:rPr>
                <a:t>按需提供</a:t>
              </a:r>
              <a:endParaRPr lang="en-US" altLang="zh-CN" sz="1600" b="1" dirty="0">
                <a:solidFill>
                  <a:schemeClr val="bg1"/>
                </a:solidFill>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ea typeface="方正兰亭黑简体" panose="02000000000000000000" pitchFamily="2" charset="-122"/>
                  <a:sym typeface="Huawei Sans" panose="020C0503030203020204" pitchFamily="34" charset="0"/>
                </a:rPr>
                <a:t>满足分析处理要求</a:t>
              </a:r>
              <a:endParaRPr lang="en-US" altLang="zh-CN" sz="1400" dirty="0">
                <a:solidFill>
                  <a:schemeClr val="bg1"/>
                </a:solidFill>
                <a:ea typeface="方正兰亭黑简体" panose="02000000000000000000" pitchFamily="2" charset="-122"/>
                <a:sym typeface="Huawei Sans" panose="020C0503030203020204" pitchFamily="34" charset="0"/>
              </a:endParaRPr>
            </a:p>
            <a:p>
              <a:pPr marL="171450" lvl="1" indent="-171450">
                <a:lnSpc>
                  <a:spcPct val="130000"/>
                </a:lnSpc>
                <a:spcBef>
                  <a:spcPts val="200"/>
                </a:spcBef>
                <a:buClr>
                  <a:schemeClr val="tx1">
                    <a:lumMod val="50000"/>
                    <a:lumOff val="50000"/>
                  </a:schemeClr>
                </a:buClr>
                <a:buSzPct val="70000"/>
                <a:buFont typeface="Wingdings" panose="05000000000000000000" pitchFamily="2" charset="2"/>
                <a:buChar char="Ø"/>
                <a:defRPr/>
              </a:pPr>
              <a:r>
                <a:rPr lang="zh-CN" altLang="en-US" sz="1400" dirty="0">
                  <a:solidFill>
                    <a:schemeClr val="bg1"/>
                  </a:solidFill>
                  <a:ea typeface="方正兰亭黑简体" panose="02000000000000000000" pitchFamily="2" charset="-122"/>
                  <a:sym typeface="Huawei Sans" panose="020C0503030203020204" pitchFamily="34" charset="0"/>
                </a:rPr>
                <a:t>闲时汇聚闲置计算资源，降低功耗</a:t>
              </a:r>
            </a:p>
            <a:p>
              <a:pPr marL="177742" indent="185678">
                <a:spcBef>
                  <a:spcPts val="200"/>
                </a:spcBef>
                <a:buClr>
                  <a:schemeClr val="tx1">
                    <a:lumMod val="50000"/>
                    <a:lumOff val="50000"/>
                  </a:schemeClr>
                </a:buClr>
                <a:buSzPct val="70000"/>
                <a:buFont typeface="Wingdings" pitchFamily="2" charset="2"/>
                <a:buChar char="l"/>
                <a:defRPr/>
              </a:pPr>
              <a:endParaRPr lang="en-US" altLang="zh-CN" sz="1333" dirty="0">
                <a:solidFill>
                  <a:schemeClr val="bg1"/>
                </a:solidFill>
                <a:ea typeface="方正兰亭黑简体" panose="02000000000000000000" pitchFamily="2" charset="-122"/>
                <a:sym typeface="Huawei Sans" panose="020C0503030203020204" pitchFamily="34" charset="0"/>
              </a:endParaRPr>
            </a:p>
          </p:txBody>
        </p:sp>
        <p:sp>
          <p:nvSpPr>
            <p:cNvPr id="29" name="圆角矩形 28"/>
            <p:cNvSpPr/>
            <p:nvPr/>
          </p:nvSpPr>
          <p:spPr bwMode="auto">
            <a:xfrm>
              <a:off x="8334488" y="2266412"/>
              <a:ext cx="821123" cy="846713"/>
            </a:xfrm>
            <a:prstGeom prst="roundRect">
              <a:avLst/>
            </a:prstGeom>
            <a:blipFill>
              <a:blip r:embed="rId9" cstate="print"/>
              <a:stretch>
                <a:fillRect/>
              </a:stretch>
            </a:blipFill>
            <a:ln w="3810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176" tIns="39588" rIns="79176" bIns="39588" numCol="1" rtlCol="0" anchor="t" anchorCtr="0" compatLnSpc="1">
              <a:prstTxWarp prst="textNoShape">
                <a:avLst/>
              </a:prstTxWarp>
              <a:noAutofit/>
            </a:bodyPr>
            <a:lstStyle/>
            <a:p>
              <a:pPr defTabSz="801428"/>
              <a:endParaRPr lang="zh-CN" altLang="en-US" sz="1333"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0" name="组合 351"/>
            <p:cNvGrpSpPr/>
            <p:nvPr/>
          </p:nvGrpSpPr>
          <p:grpSpPr>
            <a:xfrm>
              <a:off x="8400607" y="3917787"/>
              <a:ext cx="911452" cy="744121"/>
              <a:chOff x="4992174" y="1227537"/>
              <a:chExt cx="762992" cy="601266"/>
            </a:xfrm>
            <a:effectLst>
              <a:outerShdw blurRad="50800" dist="38100" dir="5400000" algn="t" rotWithShape="0">
                <a:prstClr val="black">
                  <a:alpha val="40000"/>
                </a:prstClr>
              </a:outerShdw>
            </a:effectLst>
          </p:grpSpPr>
          <p:sp>
            <p:nvSpPr>
              <p:cNvPr id="31" name="Cloud 297"/>
              <p:cNvSpPr/>
              <p:nvPr/>
            </p:nvSpPr>
            <p:spPr bwMode="auto">
              <a:xfrm rot="300513">
                <a:off x="4992174" y="1227537"/>
                <a:ext cx="762992" cy="601266"/>
              </a:xfrm>
              <a:prstGeom prst="cloud">
                <a:avLst/>
              </a:prstGeom>
              <a:solidFill>
                <a:srgbClr val="C00000"/>
              </a:solidFill>
              <a:ln w="9525" cap="flat" cmpd="sng" algn="ctr">
                <a:noFill/>
                <a:prstDash val="solid"/>
                <a:round/>
                <a:headEnd type="none" w="med" len="med"/>
                <a:tailEnd type="none" w="med" len="med"/>
              </a:ln>
              <a:effectLst/>
              <a:extLst/>
            </p:spPr>
            <p:txBody>
              <a:bodyPr lIns="91416" tIns="45708" rIns="91416" bIns="45708"/>
              <a:lstStyle/>
              <a:p>
                <a:pPr algn="ctr" defTabSz="684478">
                  <a:buClr>
                    <a:srgbClr val="CC9900"/>
                  </a:buClr>
                  <a:buFont typeface="Wingdings" pitchFamily="2" charset="2"/>
                  <a:buChar char="n"/>
                  <a:defRPr/>
                </a:pPr>
                <a:endParaRPr kumimoji="1" lang="en-US" sz="1067" kern="0" dirty="0">
                  <a:solidFill>
                    <a:sysClr val="windowText" lastClr="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32" name="组合 1307"/>
              <p:cNvGrpSpPr>
                <a:grpSpLocks/>
              </p:cNvGrpSpPr>
              <p:nvPr/>
            </p:nvGrpSpPr>
            <p:grpSpPr bwMode="auto">
              <a:xfrm>
                <a:off x="5152949" y="1357034"/>
                <a:ext cx="479654" cy="307578"/>
                <a:chOff x="2101155" y="3025153"/>
                <a:chExt cx="396049" cy="287206"/>
              </a:xfrm>
            </p:grpSpPr>
            <p:grpSp>
              <p:nvGrpSpPr>
                <p:cNvPr id="33" name="组合 268"/>
                <p:cNvGrpSpPr/>
                <p:nvPr/>
              </p:nvGrpSpPr>
              <p:grpSpPr>
                <a:xfrm>
                  <a:off x="2101155" y="3025153"/>
                  <a:ext cx="396049" cy="287206"/>
                  <a:chOff x="9503280" y="1826574"/>
                  <a:chExt cx="3885535" cy="2817813"/>
                </a:xfrm>
                <a:solidFill>
                  <a:schemeClr val="bg1"/>
                </a:solidFill>
              </p:grpSpPr>
              <p:sp>
                <p:nvSpPr>
                  <p:cNvPr id="35"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6"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7"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8"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9"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0"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1"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2"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3"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4"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5"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6"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7"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8"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9"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0"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1"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2"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3"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4"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5"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6"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7"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8"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9"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0"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1"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2"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3"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4"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5"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6"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7"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8"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9"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0"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1"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2"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3"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4"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5"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6"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7"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8"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9"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0"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1"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2"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3"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4"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5"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6"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7"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8"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9"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0"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1"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2"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3"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4" name="Freeform 81"/>
                  <p:cNvSpPr>
                    <a:spLocks noEditPoints="1"/>
                  </p:cNvSpPr>
                  <p:nvPr/>
                </p:nvSpPr>
                <p:spPr bwMode="auto">
                  <a:xfrm>
                    <a:off x="9503280"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5"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6"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7"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8"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9"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0"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1"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2"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3"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4"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5"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6"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7"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8"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9"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0"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1"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2"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3"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4"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5"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6"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7"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8"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9"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0"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1"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2"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3"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4"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5"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6"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7"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8"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9"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0"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1"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2"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3"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4"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5"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6"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7"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8"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9"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0"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1"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2"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3"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4"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5"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6"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7"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8"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9"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0"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1"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2"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3"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4"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5" name="Freeform 142"/>
                  <p:cNvSpPr>
                    <a:spLocks noEditPoints="1"/>
                  </p:cNvSpPr>
                  <p:nvPr/>
                </p:nvSpPr>
                <p:spPr bwMode="auto">
                  <a:xfrm>
                    <a:off x="12225177"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a:lstStyle/>
                  <a:p>
                    <a:pPr algn="ctr">
                      <a:defRPr/>
                    </a:pPr>
                    <a:endParaRPr kumimoji="1" lang="zh-CN" altLang="en-US" sz="933"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34" name="左右箭头 1309"/>
                <p:cNvSpPr>
                  <a:spLocks noChangeArrowheads="1"/>
                </p:cNvSpPr>
                <p:nvPr/>
              </p:nvSpPr>
              <p:spPr bwMode="auto">
                <a:xfrm>
                  <a:off x="2173151" y="3068960"/>
                  <a:ext cx="246728" cy="137136"/>
                </a:xfrm>
                <a:prstGeom prst="leftRightArrow">
                  <a:avLst>
                    <a:gd name="adj1" fmla="val 50000"/>
                    <a:gd name="adj2" fmla="val 50001"/>
                  </a:avLst>
                </a:prstGeom>
                <a:solidFill>
                  <a:schemeClr val="bg1"/>
                </a:solidFill>
                <a:ln w="9525" algn="ctr">
                  <a:noFill/>
                  <a:round/>
                  <a:headEnd/>
                  <a:tailEnd/>
                </a:ln>
              </p:spPr>
              <p:txBody>
                <a:bodyPr/>
                <a:lstStyle/>
                <a:p>
                  <a:pPr algn="ctr"/>
                  <a:endParaRPr kumimoji="1" lang="zh-CN" altLang="en-US" sz="933" dirty="0">
                    <a:solidFill>
                      <a:srgbClr val="000000"/>
                    </a:solidFill>
                    <a:latin typeface="Huawei Sans" panose="020C0503030203020204" pitchFamily="34" charset="0"/>
                    <a:ea typeface="方正兰亭黑简体" panose="02000000000000000000" pitchFamily="2" charset="-122"/>
                    <a:cs typeface="宋体" pitchFamily="2" charset="-122"/>
                    <a:sym typeface="Huawei Sans" panose="020C0503030203020204" pitchFamily="34" charset="0"/>
                  </a:endParaRPr>
                </a:p>
              </p:txBody>
            </p:sp>
          </p:grpSp>
        </p:grpSp>
      </p:grpSp>
    </p:spTree>
    <p:extLst>
      <p:ext uri="{BB962C8B-B14F-4D97-AF65-F5344CB8AC3E}">
        <p14:creationId xmlns:p14="http://schemas.microsoft.com/office/powerpoint/2010/main" val="413194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华为云服务</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341" y="1096789"/>
            <a:ext cx="11126596" cy="5276302"/>
          </a:xfrm>
          <a:prstGeom prst="rect">
            <a:avLst/>
          </a:prstGeom>
          <a:ln>
            <a:solidFill>
              <a:schemeClr val="bg1">
                <a:lumMod val="75000"/>
              </a:schemeClr>
            </a:solidFill>
          </a:ln>
        </p:spPr>
      </p:pic>
    </p:spTree>
    <p:extLst>
      <p:ext uri="{BB962C8B-B14F-4D97-AF65-F5344CB8AC3E}">
        <p14:creationId xmlns:p14="http://schemas.microsoft.com/office/powerpoint/2010/main" val="36391992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 y="357607"/>
            <a:ext cx="246087" cy="575886"/>
          </a:xfrm>
          <a:prstGeom prst="rect">
            <a:avLst/>
          </a:prstGeom>
          <a:solidFill>
            <a:srgbClr val="FF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srgbClr val="FF4957"/>
              </a:solidFill>
              <a:latin typeface="微软雅黑" panose="020B0503020204020204" pitchFamily="34" charset="-122"/>
              <a:ea typeface="微软雅黑" panose="020B0503020204020204" pitchFamily="34" charset="-122"/>
            </a:endParaRPr>
          </a:p>
        </p:txBody>
      </p:sp>
      <p:sp>
        <p:nvSpPr>
          <p:cNvPr id="25" name="矩形 24"/>
          <p:cNvSpPr/>
          <p:nvPr/>
        </p:nvSpPr>
        <p:spPr>
          <a:xfrm>
            <a:off x="246909" y="357607"/>
            <a:ext cx="11517461" cy="575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zh-CN" altLang="en-US" dirty="0">
                <a:solidFill>
                  <a:schemeClr val="tx1"/>
                </a:solidFill>
                <a:latin typeface="微软雅黑" panose="020B0503020204020204" pitchFamily="34" charset="-122"/>
                <a:ea typeface="微软雅黑" panose="020B0503020204020204" pitchFamily="34" charset="-122"/>
              </a:rPr>
              <a:t>华为云主机</a:t>
            </a:r>
            <a:r>
              <a:rPr lang="en-US" altLang="zh-CN" dirty="0">
                <a:solidFill>
                  <a:schemeClr val="tx1"/>
                </a:solidFill>
                <a:latin typeface="微软雅黑" panose="020B0503020204020204" pitchFamily="34" charset="-122"/>
                <a:ea typeface="微软雅黑" panose="020B0503020204020204" pitchFamily="34" charset="-122"/>
              </a:rPr>
              <a:t>ECS</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526" y="297985"/>
            <a:ext cx="1390217" cy="4277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502" y="297985"/>
            <a:ext cx="1465704" cy="427759"/>
          </a:xfrm>
          <a:prstGeom prst="rect">
            <a:avLst/>
          </a:prstGeom>
        </p:spPr>
      </p:pic>
      <p:sp>
        <p:nvSpPr>
          <p:cNvPr id="3" name="矩形 2"/>
          <p:cNvSpPr/>
          <p:nvPr/>
        </p:nvSpPr>
        <p:spPr>
          <a:xfrm>
            <a:off x="484908" y="1207808"/>
            <a:ext cx="10958947" cy="646331"/>
          </a:xfrm>
          <a:prstGeom prst="rect">
            <a:avLst/>
          </a:prstGeom>
        </p:spPr>
        <p:txBody>
          <a:bodyPr wrap="square">
            <a:spAutoFit/>
          </a:bodyPr>
          <a:lstStyle/>
          <a:p>
            <a:pPr marL="285750" indent="-285750">
              <a:buFont typeface="Wingdings" panose="05000000000000000000" pitchFamily="2" charset="2"/>
              <a:buChar char="n"/>
            </a:pPr>
            <a:r>
              <a:rPr lang="zh-CN" altLang="en-US" dirty="0"/>
              <a:t>华为云主机称为弹性云服务器（</a:t>
            </a:r>
            <a:r>
              <a:rPr lang="en-US" altLang="zh-CN" dirty="0"/>
              <a:t>Elastic Cloud Server</a:t>
            </a:r>
            <a:r>
              <a:rPr lang="zh-CN" altLang="en-US" dirty="0"/>
              <a:t>，</a:t>
            </a:r>
            <a:r>
              <a:rPr lang="en-US" altLang="zh-CN" dirty="0"/>
              <a:t>ECS</a:t>
            </a:r>
            <a:r>
              <a:rPr lang="zh-CN" altLang="en-US" dirty="0"/>
              <a:t>）的标准定义是指一种简单高效、安全可靠、处理能力可弹性伸缩的计算服务。</a:t>
            </a:r>
          </a:p>
        </p:txBody>
      </p:sp>
      <p:pic>
        <p:nvPicPr>
          <p:cNvPr id="12" name="图片 11"/>
          <p:cNvPicPr>
            <a:picLocks noChangeAspect="1"/>
          </p:cNvPicPr>
          <p:nvPr/>
        </p:nvPicPr>
        <p:blipFill>
          <a:blip r:embed="rId6"/>
          <a:stretch>
            <a:fillRect/>
          </a:stretch>
        </p:blipFill>
        <p:spPr>
          <a:xfrm>
            <a:off x="484908" y="2572092"/>
            <a:ext cx="10958947" cy="3259584"/>
          </a:xfrm>
          <a:prstGeom prst="rect">
            <a:avLst/>
          </a:prstGeom>
          <a:ln>
            <a:solidFill>
              <a:schemeClr val="bg1">
                <a:lumMod val="75000"/>
              </a:schemeClr>
            </a:solidFill>
          </a:ln>
        </p:spPr>
      </p:pic>
    </p:spTree>
    <p:extLst>
      <p:ext uri="{BB962C8B-B14F-4D97-AF65-F5344CB8AC3E}">
        <p14:creationId xmlns:p14="http://schemas.microsoft.com/office/powerpoint/2010/main" val="14069761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331921"/>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xml><?xml version="1.0" encoding="utf-8"?>
<p:tagLst xmlns:a="http://schemas.openxmlformats.org/drawingml/2006/main" xmlns:r="http://schemas.openxmlformats.org/officeDocument/2006/relationships" xmlns:p="http://schemas.openxmlformats.org/presentationml/2006/main">
  <p:tag name="ISLIDE.DIAGRAM" val="#331356"/>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ISLIDE.DIAGRAM" val="2416"/>
</p:tagLst>
</file>

<file path=ppt/tags/tag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9.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0.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145</TotalTime>
  <Words>2530</Words>
  <Application>Microsoft Office PowerPoint</Application>
  <PresentationFormat>宽屏</PresentationFormat>
  <Paragraphs>531</Paragraphs>
  <Slides>41</Slides>
  <Notes>40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Huawei Sans</vt:lpstr>
      <vt:lpstr>Microsoft Yahei</vt:lpstr>
      <vt:lpstr>等线</vt:lpstr>
      <vt:lpstr>等线 Light</vt:lpstr>
      <vt:lpstr>方正兰亭黑简体</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yanzhou</cp:lastModifiedBy>
  <cp:revision>45</cp:revision>
  <dcterms:created xsi:type="dcterms:W3CDTF">2020-04-20T10:31:38Z</dcterms:created>
  <dcterms:modified xsi:type="dcterms:W3CDTF">2021-09-08T00:30:13Z</dcterms:modified>
</cp:coreProperties>
</file>